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71" d="100"/>
          <a:sy n="71" d="100"/>
        </p:scale>
        <p:origin x="3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DC1290-F901-4454-9054-162EEA91BBA2}" type="datetimeFigureOut">
              <a:rPr lang="en-GB" smtClean="0"/>
              <a:t>04/03/2024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2C8D3-0049-4EDD-98BD-E497F3A9EEC7}" type="slidenum">
              <a:rPr lang="en-GB" smtClean="0"/>
              <a:t>‹#›</a:t>
            </a:fld>
            <a:endParaRPr lang="en-GB" dirty="0"/>
          </a:p>
        </p:txBody>
      </p:sp>
    </p:spTree>
    <p:extLst>
      <p:ext uri="{BB962C8B-B14F-4D97-AF65-F5344CB8AC3E}">
        <p14:creationId xmlns:p14="http://schemas.microsoft.com/office/powerpoint/2010/main" val="36723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C1290-F901-4454-9054-162EEA91BBA2}" type="datetimeFigureOut">
              <a:rPr lang="en-GB" smtClean="0"/>
              <a:t>04/03/2024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2C8D3-0049-4EDD-98BD-E497F3A9EEC7}" type="slidenum">
              <a:rPr lang="en-GB" smtClean="0"/>
              <a:t>‹#›</a:t>
            </a:fld>
            <a:endParaRPr lang="en-GB" dirty="0"/>
          </a:p>
        </p:txBody>
      </p:sp>
    </p:spTree>
    <p:extLst>
      <p:ext uri="{BB962C8B-B14F-4D97-AF65-F5344CB8AC3E}">
        <p14:creationId xmlns:p14="http://schemas.microsoft.com/office/powerpoint/2010/main" val="213743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C1290-F901-4454-9054-162EEA91BBA2}" type="datetimeFigureOut">
              <a:rPr lang="en-GB" smtClean="0"/>
              <a:t>04/03/2024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2C8D3-0049-4EDD-98BD-E497F3A9EEC7}" type="slidenum">
              <a:rPr lang="en-GB" smtClean="0"/>
              <a:t>‹#›</a:t>
            </a:fld>
            <a:endParaRPr lang="en-GB" dirty="0"/>
          </a:p>
        </p:txBody>
      </p:sp>
    </p:spTree>
    <p:extLst>
      <p:ext uri="{BB962C8B-B14F-4D97-AF65-F5344CB8AC3E}">
        <p14:creationId xmlns:p14="http://schemas.microsoft.com/office/powerpoint/2010/main" val="407816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C1290-F901-4454-9054-162EEA91BBA2}" type="datetimeFigureOut">
              <a:rPr lang="en-GB" smtClean="0"/>
              <a:t>04/03/2024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2C8D3-0049-4EDD-98BD-E497F3A9EEC7}" type="slidenum">
              <a:rPr lang="en-GB" smtClean="0"/>
              <a:t>‹#›</a:t>
            </a:fld>
            <a:endParaRPr lang="en-GB" dirty="0"/>
          </a:p>
        </p:txBody>
      </p:sp>
    </p:spTree>
    <p:extLst>
      <p:ext uri="{BB962C8B-B14F-4D97-AF65-F5344CB8AC3E}">
        <p14:creationId xmlns:p14="http://schemas.microsoft.com/office/powerpoint/2010/main" val="75816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DC1290-F901-4454-9054-162EEA91BBA2}" type="datetimeFigureOut">
              <a:rPr lang="en-GB" smtClean="0"/>
              <a:t>04/03/2024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92C8D3-0049-4EDD-98BD-E497F3A9EEC7}" type="slidenum">
              <a:rPr lang="en-GB" smtClean="0"/>
              <a:t>‹#›</a:t>
            </a:fld>
            <a:endParaRPr lang="en-GB" dirty="0"/>
          </a:p>
        </p:txBody>
      </p:sp>
    </p:spTree>
    <p:extLst>
      <p:ext uri="{BB962C8B-B14F-4D97-AF65-F5344CB8AC3E}">
        <p14:creationId xmlns:p14="http://schemas.microsoft.com/office/powerpoint/2010/main" val="10081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DC1290-F901-4454-9054-162EEA91BBA2}" type="datetimeFigureOut">
              <a:rPr lang="en-GB" smtClean="0"/>
              <a:t>04/03/2024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2C8D3-0049-4EDD-98BD-E497F3A9EEC7}" type="slidenum">
              <a:rPr lang="en-GB" smtClean="0"/>
              <a:t>‹#›</a:t>
            </a:fld>
            <a:endParaRPr lang="en-GB" dirty="0"/>
          </a:p>
        </p:txBody>
      </p:sp>
    </p:spTree>
    <p:extLst>
      <p:ext uri="{BB962C8B-B14F-4D97-AF65-F5344CB8AC3E}">
        <p14:creationId xmlns:p14="http://schemas.microsoft.com/office/powerpoint/2010/main" val="174412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DC1290-F901-4454-9054-162EEA91BBA2}" type="datetimeFigureOut">
              <a:rPr lang="en-GB" smtClean="0"/>
              <a:t>04/03/2024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A92C8D3-0049-4EDD-98BD-E497F3A9EEC7}" type="slidenum">
              <a:rPr lang="en-GB" smtClean="0"/>
              <a:t>‹#›</a:t>
            </a:fld>
            <a:endParaRPr lang="en-GB" dirty="0"/>
          </a:p>
        </p:txBody>
      </p:sp>
    </p:spTree>
    <p:extLst>
      <p:ext uri="{BB962C8B-B14F-4D97-AF65-F5344CB8AC3E}">
        <p14:creationId xmlns:p14="http://schemas.microsoft.com/office/powerpoint/2010/main" val="200979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DC1290-F901-4454-9054-162EEA91BBA2}" type="datetimeFigureOut">
              <a:rPr lang="en-GB" smtClean="0"/>
              <a:t>04/03/2024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A92C8D3-0049-4EDD-98BD-E497F3A9EEC7}" type="slidenum">
              <a:rPr lang="en-GB" smtClean="0"/>
              <a:t>‹#›</a:t>
            </a:fld>
            <a:endParaRPr lang="en-GB" dirty="0"/>
          </a:p>
        </p:txBody>
      </p:sp>
    </p:spTree>
    <p:extLst>
      <p:ext uri="{BB962C8B-B14F-4D97-AF65-F5344CB8AC3E}">
        <p14:creationId xmlns:p14="http://schemas.microsoft.com/office/powerpoint/2010/main" val="380885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C1290-F901-4454-9054-162EEA91BBA2}" type="datetimeFigureOut">
              <a:rPr lang="en-GB" smtClean="0"/>
              <a:t>04/03/2024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A92C8D3-0049-4EDD-98BD-E497F3A9EEC7}" type="slidenum">
              <a:rPr lang="en-GB" smtClean="0"/>
              <a:t>‹#›</a:t>
            </a:fld>
            <a:endParaRPr lang="en-GB" dirty="0"/>
          </a:p>
        </p:txBody>
      </p:sp>
    </p:spTree>
    <p:extLst>
      <p:ext uri="{BB962C8B-B14F-4D97-AF65-F5344CB8AC3E}">
        <p14:creationId xmlns:p14="http://schemas.microsoft.com/office/powerpoint/2010/main" val="306276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DC1290-F901-4454-9054-162EEA91BBA2}" type="datetimeFigureOut">
              <a:rPr lang="en-GB" smtClean="0"/>
              <a:t>04/03/2024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2C8D3-0049-4EDD-98BD-E497F3A9EEC7}" type="slidenum">
              <a:rPr lang="en-GB" smtClean="0"/>
              <a:t>‹#›</a:t>
            </a:fld>
            <a:endParaRPr lang="en-GB" dirty="0"/>
          </a:p>
        </p:txBody>
      </p:sp>
    </p:spTree>
    <p:extLst>
      <p:ext uri="{BB962C8B-B14F-4D97-AF65-F5344CB8AC3E}">
        <p14:creationId xmlns:p14="http://schemas.microsoft.com/office/powerpoint/2010/main" val="143652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DC1290-F901-4454-9054-162EEA91BBA2}" type="datetimeFigureOut">
              <a:rPr lang="en-GB" smtClean="0"/>
              <a:t>04/03/2024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92C8D3-0049-4EDD-98BD-E497F3A9EEC7}" type="slidenum">
              <a:rPr lang="en-GB" smtClean="0"/>
              <a:t>‹#›</a:t>
            </a:fld>
            <a:endParaRPr lang="en-GB" dirty="0"/>
          </a:p>
        </p:txBody>
      </p:sp>
    </p:spTree>
    <p:extLst>
      <p:ext uri="{BB962C8B-B14F-4D97-AF65-F5344CB8AC3E}">
        <p14:creationId xmlns:p14="http://schemas.microsoft.com/office/powerpoint/2010/main" val="409628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C1290-F901-4454-9054-162EEA91BBA2}" type="datetimeFigureOut">
              <a:rPr lang="en-GB" smtClean="0"/>
              <a:t>04/03/2024</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2C8D3-0049-4EDD-98BD-E497F3A9EEC7}" type="slidenum">
              <a:rPr lang="en-GB" smtClean="0"/>
              <a:t>‹#›</a:t>
            </a:fld>
            <a:endParaRPr lang="en-GB" dirty="0"/>
          </a:p>
        </p:txBody>
      </p:sp>
    </p:spTree>
    <p:extLst>
      <p:ext uri="{BB962C8B-B14F-4D97-AF65-F5344CB8AC3E}">
        <p14:creationId xmlns:p14="http://schemas.microsoft.com/office/powerpoint/2010/main" val="1172253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hyperlink" Target="https://www.bbc.co.uk/education/guides/zpnq6fr/revision/4#glossary-zsfw6fr" TargetMode="External"/><Relationship Id="rId13" Type="http://schemas.openxmlformats.org/officeDocument/2006/relationships/image" Target="../media/image20.png"/><Relationship Id="rId3" Type="http://schemas.openxmlformats.org/officeDocument/2006/relationships/image" Target="../media/image14.jpeg"/><Relationship Id="rId7" Type="http://schemas.openxmlformats.org/officeDocument/2006/relationships/hyperlink" Target="https://www.bbc.co.uk/education/guides/zpnq6fr/revision/4#glossary-z6t2sbk" TargetMode="External"/><Relationship Id="rId12"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www.bbc.co.uk/education/guides/zpnq6fr/revision/4#glossary-zqrf4wx" TargetMode="External"/><Relationship Id="rId11" Type="http://schemas.openxmlformats.org/officeDocument/2006/relationships/image" Target="../media/image18.jpeg"/><Relationship Id="rId5" Type="http://schemas.openxmlformats.org/officeDocument/2006/relationships/image" Target="../media/image16.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5.jpeg"/><Relationship Id="rId9" Type="http://schemas.openxmlformats.org/officeDocument/2006/relationships/hyperlink" Target="https://www.bbc.co.uk/education/guides/zpnq6fr/revision/4#glossary-zrnqpv4" TargetMode="External"/><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a:extLst>
              <a:ext uri="{FF2B5EF4-FFF2-40B4-BE49-F238E27FC236}">
                <a16:creationId xmlns:a16="http://schemas.microsoft.com/office/drawing/2014/main" id="{E4299E36-7039-47AB-A0D0-DF3BB84774B1}"/>
              </a:ext>
            </a:extLst>
          </p:cNvPr>
          <p:cNvGraphicFramePr>
            <a:graphicFrameLocks noGrp="1"/>
          </p:cNvGraphicFramePr>
          <p:nvPr>
            <p:extLst>
              <p:ext uri="{D42A27DB-BD31-4B8C-83A1-F6EECF244321}">
                <p14:modId xmlns:p14="http://schemas.microsoft.com/office/powerpoint/2010/main" val="3046360368"/>
              </p:ext>
            </p:extLst>
          </p:nvPr>
        </p:nvGraphicFramePr>
        <p:xfrm>
          <a:off x="2555724" y="4445265"/>
          <a:ext cx="2416689" cy="2397367"/>
        </p:xfrm>
        <a:graphic>
          <a:graphicData uri="http://schemas.openxmlformats.org/drawingml/2006/table">
            <a:tbl>
              <a:tblPr firstRow="1" bandRow="1">
                <a:tableStyleId>{93296810-A885-4BE3-A3E7-6D5BEEA58F35}</a:tableStyleId>
              </a:tblPr>
              <a:tblGrid>
                <a:gridCol w="2416689">
                  <a:extLst>
                    <a:ext uri="{9D8B030D-6E8A-4147-A177-3AD203B41FA5}">
                      <a16:colId xmlns:a16="http://schemas.microsoft.com/office/drawing/2014/main" val="374707610"/>
                    </a:ext>
                  </a:extLst>
                </a:gridCol>
              </a:tblGrid>
              <a:tr h="226111">
                <a:tc>
                  <a:txBody>
                    <a:bodyPr/>
                    <a:lstStyle/>
                    <a:p>
                      <a:pPr algn="ctr"/>
                      <a:r>
                        <a:rPr lang="en-GB" sz="800" dirty="0"/>
                        <a:t>Distribution of Rainforest</a:t>
                      </a:r>
                      <a:r>
                        <a:rPr lang="en-GB" sz="800" baseline="0" dirty="0"/>
                        <a:t> s</a:t>
                      </a:r>
                      <a:endParaRPr lang="en-GB" sz="800" dirty="0"/>
                    </a:p>
                  </a:txBody>
                  <a:tcPr/>
                </a:tc>
                <a:extLst>
                  <a:ext uri="{0D108BD9-81ED-4DB2-BD59-A6C34878D82A}">
                    <a16:rowId xmlns:a16="http://schemas.microsoft.com/office/drawing/2014/main" val="4232587740"/>
                  </a:ext>
                </a:extLst>
              </a:tr>
              <a:tr h="2171256">
                <a:tc>
                  <a:txBody>
                    <a:bodyPr/>
                    <a:lstStyle/>
                    <a:p>
                      <a:pPr algn="ctr"/>
                      <a:endParaRPr lang="en-GB" sz="700" b="1" dirty="0"/>
                    </a:p>
                  </a:txBody>
                  <a:tcPr/>
                </a:tc>
                <a:extLst>
                  <a:ext uri="{0D108BD9-81ED-4DB2-BD59-A6C34878D82A}">
                    <a16:rowId xmlns:a16="http://schemas.microsoft.com/office/drawing/2014/main" val="245582214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8735721"/>
              </p:ext>
            </p:extLst>
          </p:nvPr>
        </p:nvGraphicFramePr>
        <p:xfrm>
          <a:off x="2569544" y="2545122"/>
          <a:ext cx="1747405" cy="1883776"/>
        </p:xfrm>
        <a:graphic>
          <a:graphicData uri="http://schemas.openxmlformats.org/drawingml/2006/table">
            <a:tbl>
              <a:tblPr firstRow="1" bandRow="1">
                <a:tableStyleId>{93296810-A885-4BE3-A3E7-6D5BEEA58F35}</a:tableStyleId>
              </a:tblPr>
              <a:tblGrid>
                <a:gridCol w="669663">
                  <a:extLst>
                    <a:ext uri="{9D8B030D-6E8A-4147-A177-3AD203B41FA5}">
                      <a16:colId xmlns:a16="http://schemas.microsoft.com/office/drawing/2014/main" val="3453008208"/>
                    </a:ext>
                  </a:extLst>
                </a:gridCol>
                <a:gridCol w="1077742">
                  <a:extLst>
                    <a:ext uri="{9D8B030D-6E8A-4147-A177-3AD203B41FA5}">
                      <a16:colId xmlns:a16="http://schemas.microsoft.com/office/drawing/2014/main" val="535879223"/>
                    </a:ext>
                  </a:extLst>
                </a:gridCol>
              </a:tblGrid>
              <a:tr h="212398">
                <a:tc gridSpan="2">
                  <a:txBody>
                    <a:bodyPr/>
                    <a:lstStyle/>
                    <a:p>
                      <a:pPr algn="ctr"/>
                      <a:r>
                        <a:rPr lang="en-GB" sz="800" dirty="0"/>
                        <a:t>What is an ecosystem</a:t>
                      </a:r>
                    </a:p>
                  </a:txBody>
                  <a:tcPr/>
                </a:tc>
                <a:tc hMerge="1">
                  <a:txBody>
                    <a:bodyPr/>
                    <a:lstStyle/>
                    <a:p>
                      <a:endParaRPr lang="en-GB"/>
                    </a:p>
                  </a:txBody>
                  <a:tcPr/>
                </a:tc>
                <a:extLst>
                  <a:ext uri="{0D108BD9-81ED-4DB2-BD59-A6C34878D82A}">
                    <a16:rowId xmlns:a16="http://schemas.microsoft.com/office/drawing/2014/main" val="3643262443"/>
                  </a:ext>
                </a:extLst>
              </a:tr>
              <a:tr h="65655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Tahoma"/>
                          <a:cs typeface="Tahoma"/>
                        </a:rPr>
                        <a:t>An ecosystem is the </a:t>
                      </a:r>
                      <a:r>
                        <a:rPr lang="en-US" sz="800" b="1" dirty="0">
                          <a:solidFill>
                            <a:schemeClr val="tx1"/>
                          </a:solidFill>
                          <a:latin typeface="Tahoma"/>
                          <a:cs typeface="Tahoma"/>
                        </a:rPr>
                        <a:t>(biotic) </a:t>
                      </a:r>
                      <a:r>
                        <a:rPr lang="en-US" sz="800" b="1" u="sng" dirty="0">
                          <a:solidFill>
                            <a:schemeClr val="tx1"/>
                          </a:solidFill>
                          <a:latin typeface="Tahoma"/>
                          <a:cs typeface="Tahoma"/>
                        </a:rPr>
                        <a:t>living</a:t>
                      </a:r>
                      <a:r>
                        <a:rPr lang="en-US" sz="800" b="1" dirty="0">
                          <a:solidFill>
                            <a:schemeClr val="tx1"/>
                          </a:solidFill>
                          <a:latin typeface="Tahoma"/>
                          <a:cs typeface="Tahoma"/>
                        </a:rPr>
                        <a:t> </a:t>
                      </a:r>
                      <a:r>
                        <a:rPr lang="en-US" sz="800" dirty="0">
                          <a:solidFill>
                            <a:schemeClr val="tx1"/>
                          </a:solidFill>
                          <a:latin typeface="Tahoma"/>
                          <a:cs typeface="Tahoma"/>
                        </a:rPr>
                        <a:t>and </a:t>
                      </a:r>
                      <a:r>
                        <a:rPr lang="en-US" sz="800" b="1" dirty="0">
                          <a:solidFill>
                            <a:schemeClr val="tx1"/>
                          </a:solidFill>
                          <a:latin typeface="Tahoma"/>
                          <a:cs typeface="Tahoma"/>
                        </a:rPr>
                        <a:t>(abiotic) </a:t>
                      </a:r>
                      <a:r>
                        <a:rPr lang="en-US" sz="800" b="1" u="sng" dirty="0">
                          <a:solidFill>
                            <a:schemeClr val="tx1"/>
                          </a:solidFill>
                          <a:latin typeface="Tahoma"/>
                          <a:cs typeface="Tahoma"/>
                        </a:rPr>
                        <a:t>non-living</a:t>
                      </a:r>
                      <a:r>
                        <a:rPr lang="en-US" sz="800" b="1" dirty="0">
                          <a:solidFill>
                            <a:schemeClr val="tx1"/>
                          </a:solidFill>
                          <a:latin typeface="Tahoma"/>
                          <a:cs typeface="Tahoma"/>
                        </a:rPr>
                        <a:t> </a:t>
                      </a:r>
                      <a:r>
                        <a:rPr lang="en-US" sz="800" dirty="0">
                          <a:solidFill>
                            <a:schemeClr val="tx1"/>
                          </a:solidFill>
                          <a:latin typeface="Tahoma"/>
                          <a:cs typeface="Tahoma"/>
                        </a:rPr>
                        <a:t>parts of an environment and the relationships that exist between them.</a:t>
                      </a:r>
                    </a:p>
                  </a:txBody>
                  <a:tcPr anchor="ctr"/>
                </a:tc>
                <a:tc hMerge="1">
                  <a:txBody>
                    <a:bodyPr/>
                    <a:lstStyle/>
                    <a:p>
                      <a:endParaRPr lang="en-GB" sz="800" dirty="0"/>
                    </a:p>
                  </a:txBody>
                  <a:tcPr/>
                </a:tc>
                <a:extLst>
                  <a:ext uri="{0D108BD9-81ED-4DB2-BD59-A6C34878D82A}">
                    <a16:rowId xmlns:a16="http://schemas.microsoft.com/office/drawing/2014/main" val="3899618233"/>
                  </a:ext>
                </a:extLst>
              </a:tr>
              <a:tr h="484688">
                <a:tc>
                  <a:txBody>
                    <a:bodyPr/>
                    <a:lstStyle/>
                    <a:p>
                      <a:r>
                        <a:rPr lang="en-GB" sz="800" b="1" dirty="0"/>
                        <a:t>Biotic</a:t>
                      </a:r>
                    </a:p>
                  </a:txBody>
                  <a:tcPr anchor="ctr"/>
                </a:tc>
                <a:tc>
                  <a:txBody>
                    <a:bodyPr/>
                    <a:lstStyle/>
                    <a:p>
                      <a:r>
                        <a:rPr lang="en-GB" sz="800" dirty="0"/>
                        <a:t>Animals, plants, trees, insects, bacteria, fungi</a:t>
                      </a:r>
                    </a:p>
                  </a:txBody>
                  <a:tcPr/>
                </a:tc>
                <a:extLst>
                  <a:ext uri="{0D108BD9-81ED-4DB2-BD59-A6C34878D82A}">
                    <a16:rowId xmlns:a16="http://schemas.microsoft.com/office/drawing/2014/main" val="1108790844"/>
                  </a:ext>
                </a:extLst>
              </a:tr>
              <a:tr h="484688">
                <a:tc>
                  <a:txBody>
                    <a:bodyPr/>
                    <a:lstStyle/>
                    <a:p>
                      <a:r>
                        <a:rPr lang="en-GB" sz="800" b="1" dirty="0"/>
                        <a:t>Abiotic</a:t>
                      </a:r>
                    </a:p>
                  </a:txBody>
                  <a:tcPr anchor="ctr"/>
                </a:tc>
                <a:tc>
                  <a:txBody>
                    <a:bodyPr/>
                    <a:lstStyle/>
                    <a:p>
                      <a:r>
                        <a:rPr lang="en-GB" sz="800" dirty="0"/>
                        <a:t>Soil, rock, water, air, sun</a:t>
                      </a:r>
                    </a:p>
                  </a:txBody>
                  <a:tcPr/>
                </a:tc>
                <a:extLst>
                  <a:ext uri="{0D108BD9-81ED-4DB2-BD59-A6C34878D82A}">
                    <a16:rowId xmlns:a16="http://schemas.microsoft.com/office/drawing/2014/main" val="627166113"/>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362242442"/>
              </p:ext>
            </p:extLst>
          </p:nvPr>
        </p:nvGraphicFramePr>
        <p:xfrm>
          <a:off x="4728557" y="1"/>
          <a:ext cx="3243867" cy="1912110"/>
        </p:xfrm>
        <a:graphic>
          <a:graphicData uri="http://schemas.openxmlformats.org/drawingml/2006/table">
            <a:tbl>
              <a:tblPr firstRow="1" firstCol="1" bandRow="1">
                <a:tableStyleId>{93296810-A885-4BE3-A3E7-6D5BEEA58F35}</a:tableStyleId>
              </a:tblPr>
              <a:tblGrid>
                <a:gridCol w="756204">
                  <a:extLst>
                    <a:ext uri="{9D8B030D-6E8A-4147-A177-3AD203B41FA5}">
                      <a16:colId xmlns:a16="http://schemas.microsoft.com/office/drawing/2014/main" val="2845525706"/>
                    </a:ext>
                  </a:extLst>
                </a:gridCol>
                <a:gridCol w="2487663">
                  <a:extLst>
                    <a:ext uri="{9D8B030D-6E8A-4147-A177-3AD203B41FA5}">
                      <a16:colId xmlns:a16="http://schemas.microsoft.com/office/drawing/2014/main" val="2085550518"/>
                    </a:ext>
                  </a:extLst>
                </a:gridCol>
              </a:tblGrid>
              <a:tr h="223194">
                <a:tc gridSpan="2">
                  <a:txBody>
                    <a:bodyPr/>
                    <a:lstStyle/>
                    <a:p>
                      <a:pPr marL="0" marR="0" indent="0" algn="ctr" defTabSz="1280160" rtl="0" eaLnBrk="1" fontAlgn="auto" latinLnBrk="0" hangingPunct="1">
                        <a:lnSpc>
                          <a:spcPct val="115000"/>
                        </a:lnSpc>
                        <a:spcBef>
                          <a:spcPts val="0"/>
                        </a:spcBef>
                        <a:spcAft>
                          <a:spcPts val="0"/>
                        </a:spcAft>
                        <a:buClrTx/>
                        <a:buSzTx/>
                        <a:buFontTx/>
                        <a:buNone/>
                        <a:tabLst/>
                        <a:defRPr/>
                      </a:pPr>
                      <a:r>
                        <a:rPr lang="en-GB" sz="800" u="sng" dirty="0"/>
                        <a:t>EXAMPLE</a:t>
                      </a:r>
                      <a:r>
                        <a:rPr lang="en-GB" sz="800" u="sng" baseline="0" dirty="0"/>
                        <a:t> </a:t>
                      </a:r>
                      <a:r>
                        <a:rPr lang="en-GB" sz="800" u="none" baseline="0" dirty="0"/>
                        <a:t>– Small scale  ecosystem of the UK</a:t>
                      </a:r>
                      <a:endParaRPr lang="en-GB" sz="800" u="none" dirty="0"/>
                    </a:p>
                  </a:txBody>
                  <a:tcPr marL="49358" marR="49358" marT="0" marB="0" anchor="ctr"/>
                </a:tc>
                <a:tc hMerge="1">
                  <a:txBody>
                    <a:bodyPr/>
                    <a:lstStyle/>
                    <a:p>
                      <a:pPr algn="l">
                        <a:lnSpc>
                          <a:spcPct val="115000"/>
                        </a:lnSpc>
                        <a:spcAft>
                          <a:spcPts val="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extLst>
                  <a:ext uri="{0D108BD9-81ED-4DB2-BD59-A6C34878D82A}">
                    <a16:rowId xmlns:a16="http://schemas.microsoft.com/office/drawing/2014/main" val="372102128"/>
                  </a:ext>
                </a:extLst>
              </a:tr>
              <a:tr h="298728">
                <a:tc>
                  <a:txBody>
                    <a:bodyPr/>
                    <a:lstStyle/>
                    <a:p>
                      <a:pPr algn="l">
                        <a:lnSpc>
                          <a:spcPct val="115000"/>
                        </a:lnSpc>
                        <a:spcAft>
                          <a:spcPts val="0"/>
                        </a:spcAft>
                      </a:pPr>
                      <a:r>
                        <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Producers</a:t>
                      </a:r>
                    </a:p>
                  </a:txBody>
                  <a:tcPr marL="49358" marR="49358" marT="0" marB="0" anchor="ctr"/>
                </a:tc>
                <a:tc>
                  <a:txBody>
                    <a:bodyPr/>
                    <a:lstStyle/>
                    <a:p>
                      <a:pPr algn="l">
                        <a:lnSpc>
                          <a:spcPct val="115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Hawthorn,</a:t>
                      </a:r>
                      <a:r>
                        <a:rPr lang="en-GB" sz="800" baseline="0" dirty="0">
                          <a:effectLst/>
                          <a:latin typeface="Calibri" panose="020F0502020204030204" pitchFamily="34" charset="0"/>
                          <a:ea typeface="Times New Roman" panose="02020603050405020304" pitchFamily="18" charset="0"/>
                          <a:cs typeface="Times New Roman" panose="02020603050405020304" pitchFamily="18" charset="0"/>
                        </a:rPr>
                        <a:t>  Beech, </a:t>
                      </a:r>
                    </a:p>
                    <a:p>
                      <a:pPr algn="l">
                        <a:lnSpc>
                          <a:spcPct val="115000"/>
                        </a:lnSpc>
                        <a:spcAft>
                          <a:spcPts val="0"/>
                        </a:spcAft>
                      </a:pPr>
                      <a:r>
                        <a:rPr lang="en-GB" sz="800" baseline="0" dirty="0">
                          <a:effectLst/>
                          <a:latin typeface="Calibri" panose="020F0502020204030204" pitchFamily="34" charset="0"/>
                          <a:ea typeface="Times New Roman" panose="02020603050405020304" pitchFamily="18" charset="0"/>
                          <a:cs typeface="Times New Roman" panose="02020603050405020304" pitchFamily="18" charset="0"/>
                        </a:rPr>
                        <a:t>Nettles, Dandelions, Grass, Honeysuckle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extLst>
                  <a:ext uri="{0D108BD9-81ED-4DB2-BD59-A6C34878D82A}">
                    <a16:rowId xmlns:a16="http://schemas.microsoft.com/office/drawing/2014/main" val="3660049803"/>
                  </a:ext>
                </a:extLst>
              </a:tr>
              <a:tr h="298728">
                <a:tc>
                  <a:txBody>
                    <a:bodyPr/>
                    <a:lstStyle/>
                    <a:p>
                      <a:pPr algn="l">
                        <a:lnSpc>
                          <a:spcPct val="115000"/>
                        </a:lnSpc>
                        <a:spcAft>
                          <a:spcPts val="0"/>
                        </a:spcAft>
                      </a:pPr>
                      <a:r>
                        <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Consumers</a:t>
                      </a:r>
                    </a:p>
                  </a:txBody>
                  <a:tcPr marL="49358" marR="49358" marT="0" marB="0" anchor="ctr"/>
                </a:tc>
                <a:tc>
                  <a:txBody>
                    <a:bodyPr/>
                    <a:lstStyle/>
                    <a:p>
                      <a:pPr algn="l">
                        <a:lnSpc>
                          <a:spcPct val="115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Aphids, Shield Bug, Garden Snail, Garden</a:t>
                      </a:r>
                      <a:r>
                        <a:rPr lang="en-GB" sz="800" baseline="0" dirty="0">
                          <a:effectLst/>
                          <a:latin typeface="Calibri" panose="020F0502020204030204" pitchFamily="34" charset="0"/>
                          <a:ea typeface="Times New Roman" panose="02020603050405020304" pitchFamily="18" charset="0"/>
                          <a:cs typeface="Times New Roman" panose="02020603050405020304" pitchFamily="18" charset="0"/>
                        </a:rPr>
                        <a:t> Spider, Caterpillar, Chaffinch</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extLst>
                  <a:ext uri="{0D108BD9-81ED-4DB2-BD59-A6C34878D82A}">
                    <a16:rowId xmlns:a16="http://schemas.microsoft.com/office/drawing/2014/main" val="1538470440"/>
                  </a:ext>
                </a:extLst>
              </a:tr>
              <a:tr h="298728">
                <a:tc>
                  <a:txBody>
                    <a:bodyPr/>
                    <a:lstStyle/>
                    <a:p>
                      <a:pPr algn="l">
                        <a:lnSpc>
                          <a:spcPct val="115000"/>
                        </a:lnSpc>
                        <a:spcAft>
                          <a:spcPts val="0"/>
                        </a:spcAft>
                      </a:pPr>
                      <a:r>
                        <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Secondary consumers</a:t>
                      </a:r>
                    </a:p>
                  </a:txBody>
                  <a:tcPr marL="49358" marR="49358" marT="0" marB="0" anchor="ctr"/>
                </a:tc>
                <a:tc>
                  <a:txBody>
                    <a:bodyPr/>
                    <a:lstStyle/>
                    <a:p>
                      <a:pPr algn="l">
                        <a:lnSpc>
                          <a:spcPct val="115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7 Spot Ladybirds, Blue Tit,</a:t>
                      </a:r>
                      <a:r>
                        <a:rPr lang="en-GB" sz="800" baseline="0" dirty="0">
                          <a:effectLst/>
                          <a:latin typeface="Calibri" panose="020F0502020204030204" pitchFamily="34" charset="0"/>
                          <a:ea typeface="Times New Roman" panose="02020603050405020304" pitchFamily="18" charset="0"/>
                          <a:cs typeface="Times New Roman" panose="02020603050405020304" pitchFamily="18" charset="0"/>
                        </a:rPr>
                        <a:t> Robin, Mouse, Hedgehog</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extLst>
                  <a:ext uri="{0D108BD9-81ED-4DB2-BD59-A6C34878D82A}">
                    <a16:rowId xmlns:a16="http://schemas.microsoft.com/office/drawing/2014/main" val="494017905"/>
                  </a:ext>
                </a:extLst>
              </a:tr>
              <a:tr h="273888">
                <a:tc>
                  <a:txBody>
                    <a:bodyPr/>
                    <a:lstStyle/>
                    <a:p>
                      <a:pPr algn="l">
                        <a:lnSpc>
                          <a:spcPct val="115000"/>
                        </a:lnSpc>
                        <a:spcAft>
                          <a:spcPts val="0"/>
                        </a:spcAft>
                      </a:pPr>
                      <a:r>
                        <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Top predators</a:t>
                      </a:r>
                    </a:p>
                  </a:txBody>
                  <a:tcPr marL="49358" marR="49358" marT="0" marB="0" anchor="ctr"/>
                </a:tc>
                <a:tc>
                  <a:txBody>
                    <a:bodyPr/>
                    <a:lstStyle/>
                    <a:p>
                      <a:pPr algn="l">
                        <a:lnSpc>
                          <a:spcPct val="115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Fox, Domestic Cat, Sparrow Hawk</a:t>
                      </a:r>
                    </a:p>
                  </a:txBody>
                  <a:tcPr marL="49358" marR="49358" marT="0" marB="0"/>
                </a:tc>
                <a:extLst>
                  <a:ext uri="{0D108BD9-81ED-4DB2-BD59-A6C34878D82A}">
                    <a16:rowId xmlns:a16="http://schemas.microsoft.com/office/drawing/2014/main" val="2143365449"/>
                  </a:ext>
                </a:extLst>
              </a:tr>
              <a:tr h="214957">
                <a:tc>
                  <a:txBody>
                    <a:bodyPr/>
                    <a:lstStyle/>
                    <a:p>
                      <a:pPr algn="l">
                        <a:lnSpc>
                          <a:spcPct val="115000"/>
                        </a:lnSpc>
                        <a:spcAft>
                          <a:spcPts val="0"/>
                        </a:spcAft>
                      </a:pPr>
                      <a:r>
                        <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Decomposers</a:t>
                      </a:r>
                    </a:p>
                  </a:txBody>
                  <a:tcPr marL="49358" marR="49358" marT="0" marB="0" anchor="ctr"/>
                </a:tc>
                <a:tc>
                  <a:txBody>
                    <a:bodyPr/>
                    <a:lstStyle/>
                    <a:p>
                      <a:pPr algn="l">
                        <a:lnSpc>
                          <a:spcPct val="115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Bacteria</a:t>
                      </a:r>
                    </a:p>
                  </a:txBody>
                  <a:tcPr marL="49358" marR="49358" marT="0" marB="0"/>
                </a:tc>
                <a:extLst>
                  <a:ext uri="{0D108BD9-81ED-4DB2-BD59-A6C34878D82A}">
                    <a16:rowId xmlns:a16="http://schemas.microsoft.com/office/drawing/2014/main" val="247257833"/>
                  </a:ext>
                </a:extLst>
              </a:tr>
              <a:tr h="303887">
                <a:tc>
                  <a:txBody>
                    <a:bodyPr/>
                    <a:lstStyle/>
                    <a:p>
                      <a:pPr algn="l">
                        <a:lnSpc>
                          <a:spcPct val="115000"/>
                        </a:lnSpc>
                        <a:spcAft>
                          <a:spcPts val="0"/>
                        </a:spcAft>
                      </a:pPr>
                      <a:r>
                        <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Abiotic</a:t>
                      </a:r>
                    </a:p>
                  </a:txBody>
                  <a:tcPr marL="49358" marR="49358" marT="0" marB="0" anchor="ctr"/>
                </a:tc>
                <a:tc>
                  <a:txBody>
                    <a:bodyPr/>
                    <a:lstStyle/>
                    <a:p>
                      <a:pPr algn="l">
                        <a:lnSpc>
                          <a:spcPct val="115000"/>
                        </a:lnSpc>
                        <a:spcAft>
                          <a:spcPts val="0"/>
                        </a:spcAft>
                      </a:pP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Dead leaves, soil, air, water, sun,</a:t>
                      </a:r>
                      <a:r>
                        <a:rPr lang="en-GB" sz="800" baseline="0" dirty="0">
                          <a:effectLst/>
                          <a:latin typeface="Calibri" panose="020F0502020204030204" pitchFamily="34" charset="0"/>
                          <a:ea typeface="Times New Roman" panose="02020603050405020304" pitchFamily="18" charset="0"/>
                          <a:cs typeface="Times New Roman" panose="02020603050405020304" pitchFamily="18" charset="0"/>
                        </a:rPr>
                        <a:t> stones/rock</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extLst>
                  <a:ext uri="{0D108BD9-81ED-4DB2-BD59-A6C34878D82A}">
                    <a16:rowId xmlns:a16="http://schemas.microsoft.com/office/drawing/2014/main" val="10006"/>
                  </a:ext>
                </a:extLst>
              </a:tr>
            </a:tbl>
          </a:graphicData>
        </a:graphic>
      </p:graphicFrame>
      <p:graphicFrame>
        <p:nvGraphicFramePr>
          <p:cNvPr id="13" name="Table 12">
            <a:extLst>
              <a:ext uri="{FF2B5EF4-FFF2-40B4-BE49-F238E27FC236}">
                <a16:creationId xmlns:a16="http://schemas.microsoft.com/office/drawing/2014/main" id="{E4299E36-7039-47AB-A0D0-DF3BB84774B1}"/>
              </a:ext>
            </a:extLst>
          </p:cNvPr>
          <p:cNvGraphicFramePr>
            <a:graphicFrameLocks noGrp="1"/>
          </p:cNvGraphicFramePr>
          <p:nvPr>
            <p:extLst>
              <p:ext uri="{D42A27DB-BD31-4B8C-83A1-F6EECF244321}">
                <p14:modId xmlns:p14="http://schemas.microsoft.com/office/powerpoint/2010/main" val="1830225617"/>
              </p:ext>
            </p:extLst>
          </p:nvPr>
        </p:nvGraphicFramePr>
        <p:xfrm>
          <a:off x="4292121" y="1930336"/>
          <a:ext cx="3693575" cy="2505334"/>
        </p:xfrm>
        <a:graphic>
          <a:graphicData uri="http://schemas.openxmlformats.org/drawingml/2006/table">
            <a:tbl>
              <a:tblPr firstRow="1" bandRow="1">
                <a:tableStyleId>{93296810-A885-4BE3-A3E7-6D5BEEA58F35}</a:tableStyleId>
              </a:tblPr>
              <a:tblGrid>
                <a:gridCol w="3693575">
                  <a:extLst>
                    <a:ext uri="{9D8B030D-6E8A-4147-A177-3AD203B41FA5}">
                      <a16:colId xmlns:a16="http://schemas.microsoft.com/office/drawing/2014/main" val="374707610"/>
                    </a:ext>
                  </a:extLst>
                </a:gridCol>
              </a:tblGrid>
              <a:tr h="216798">
                <a:tc>
                  <a:txBody>
                    <a:bodyPr/>
                    <a:lstStyle/>
                    <a:p>
                      <a:pPr algn="ctr"/>
                      <a:r>
                        <a:rPr lang="en-GB" sz="800" dirty="0"/>
                        <a:t>Location</a:t>
                      </a:r>
                      <a:r>
                        <a:rPr lang="en-GB" sz="800" baseline="0" dirty="0"/>
                        <a:t> of global biomes</a:t>
                      </a:r>
                      <a:endParaRPr lang="en-GB" sz="800" dirty="0"/>
                    </a:p>
                  </a:txBody>
                  <a:tcPr/>
                </a:tc>
                <a:extLst>
                  <a:ext uri="{0D108BD9-81ED-4DB2-BD59-A6C34878D82A}">
                    <a16:rowId xmlns:a16="http://schemas.microsoft.com/office/drawing/2014/main" val="4232587740"/>
                  </a:ext>
                </a:extLst>
              </a:tr>
              <a:tr h="2288536">
                <a:tc>
                  <a:txBody>
                    <a:bodyPr/>
                    <a:lstStyle/>
                    <a:p>
                      <a:pPr algn="ctr"/>
                      <a:endParaRPr lang="en-GB" sz="700" b="1" dirty="0"/>
                    </a:p>
                  </a:txBody>
                  <a:tcPr/>
                </a:tc>
                <a:extLst>
                  <a:ext uri="{0D108BD9-81ED-4DB2-BD59-A6C34878D82A}">
                    <a16:rowId xmlns:a16="http://schemas.microsoft.com/office/drawing/2014/main" val="2455822149"/>
                  </a:ext>
                </a:extLst>
              </a:tr>
            </a:tbl>
          </a:graphicData>
        </a:graphic>
      </p:graphicFrame>
      <p:grpSp>
        <p:nvGrpSpPr>
          <p:cNvPr id="4" name="Group 3"/>
          <p:cNvGrpSpPr/>
          <p:nvPr/>
        </p:nvGrpSpPr>
        <p:grpSpPr>
          <a:xfrm>
            <a:off x="2414722" y="1888098"/>
            <a:ext cx="2069194" cy="608705"/>
            <a:chOff x="3439183" y="3184585"/>
            <a:chExt cx="3457847" cy="608705"/>
          </a:xfrm>
        </p:grpSpPr>
        <p:sp>
          <p:nvSpPr>
            <p:cNvPr id="35" name="TextBox 34"/>
            <p:cNvSpPr txBox="1"/>
            <p:nvPr/>
          </p:nvSpPr>
          <p:spPr>
            <a:xfrm>
              <a:off x="3439183" y="3423958"/>
              <a:ext cx="3457847" cy="369332"/>
            </a:xfrm>
            <a:prstGeom prst="rect">
              <a:avLst/>
            </a:prstGeom>
            <a:noFill/>
          </p:spPr>
          <p:txBody>
            <a:bodyPr wrap="square" rtlCol="0">
              <a:spAutoFit/>
            </a:bodyPr>
            <a:lstStyle/>
            <a:p>
              <a:pPr algn="ctr"/>
              <a:r>
                <a:rPr lang="en-GB" b="1" dirty="0">
                  <a:solidFill>
                    <a:schemeClr val="accent6">
                      <a:lumMod val="75000"/>
                    </a:schemeClr>
                  </a:solidFill>
                  <a:effectLst>
                    <a:outerShdw blurRad="38100" dist="38100" dir="2700000" algn="tl">
                      <a:srgbClr val="000000">
                        <a:alpha val="43137"/>
                      </a:srgbClr>
                    </a:outerShdw>
                  </a:effectLst>
                </a:rPr>
                <a:t>The Living World</a:t>
              </a:r>
            </a:p>
          </p:txBody>
        </p:sp>
        <p:sp>
          <p:nvSpPr>
            <p:cNvPr id="36" name="TextBox 35"/>
            <p:cNvSpPr txBox="1"/>
            <p:nvPr/>
          </p:nvSpPr>
          <p:spPr>
            <a:xfrm>
              <a:off x="3836040" y="3184585"/>
              <a:ext cx="1626936" cy="307777"/>
            </a:xfrm>
            <a:prstGeom prst="rect">
              <a:avLst/>
            </a:prstGeom>
            <a:noFill/>
          </p:spPr>
          <p:txBody>
            <a:bodyPr wrap="square" rtlCol="0">
              <a:spAutoFit/>
            </a:bodyPr>
            <a:lstStyle/>
            <a:p>
              <a:r>
                <a:rPr lang="en-GB" sz="1400" b="1">
                  <a:solidFill>
                    <a:schemeClr val="accent6">
                      <a:lumMod val="75000"/>
                    </a:schemeClr>
                  </a:solidFill>
                  <a:effectLst>
                    <a:outerShdw blurRad="38100" dist="38100" dir="2700000" algn="tl">
                      <a:srgbClr val="000000">
                        <a:alpha val="43137"/>
                      </a:srgbClr>
                    </a:outerShdw>
                  </a:effectLst>
                </a:rPr>
                <a:t>Unit 1: </a:t>
              </a:r>
              <a:r>
                <a:rPr lang="en-GB" sz="1400" b="1" dirty="0">
                  <a:solidFill>
                    <a:schemeClr val="accent6">
                      <a:lumMod val="75000"/>
                    </a:schemeClr>
                  </a:solidFill>
                  <a:effectLst>
                    <a:outerShdw blurRad="38100" dist="38100" dir="2700000" algn="tl">
                      <a:srgbClr val="000000">
                        <a:alpha val="43137"/>
                      </a:srgbClr>
                    </a:outerShdw>
                  </a:effectLst>
                </a:rPr>
                <a:t>b</a:t>
              </a:r>
            </a:p>
          </p:txBody>
        </p:sp>
      </p:grpSp>
      <p:pic>
        <p:nvPicPr>
          <p:cNvPr id="33" name="Picture 32">
            <a:extLst>
              <a:ext uri="{FF2B5EF4-FFF2-40B4-BE49-F238E27FC236}">
                <a16:creationId xmlns:a16="http://schemas.microsoft.com/office/drawing/2014/main" id="{F63F6317-1D7B-445C-9EF1-7D4BC6D9C63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03233" y="1780607"/>
            <a:ext cx="575617" cy="575617"/>
          </a:xfrm>
          <a:prstGeom prst="rect">
            <a:avLst/>
          </a:prstGeom>
        </p:spPr>
      </p:pic>
      <p:graphicFrame>
        <p:nvGraphicFramePr>
          <p:cNvPr id="38" name="Table 37"/>
          <p:cNvGraphicFramePr>
            <a:graphicFrameLocks noGrp="1"/>
          </p:cNvGraphicFramePr>
          <p:nvPr>
            <p:extLst>
              <p:ext uri="{D42A27DB-BD31-4B8C-83A1-F6EECF244321}">
                <p14:modId xmlns:p14="http://schemas.microsoft.com/office/powerpoint/2010/main" val="4210116862"/>
              </p:ext>
            </p:extLst>
          </p:nvPr>
        </p:nvGraphicFramePr>
        <p:xfrm>
          <a:off x="3" y="-18263"/>
          <a:ext cx="2473332" cy="1930371"/>
        </p:xfrm>
        <a:graphic>
          <a:graphicData uri="http://schemas.openxmlformats.org/drawingml/2006/table">
            <a:tbl>
              <a:tblPr firstRow="1" bandRow="1">
                <a:tableStyleId>{93296810-A885-4BE3-A3E7-6D5BEEA58F35}</a:tableStyleId>
              </a:tblPr>
              <a:tblGrid>
                <a:gridCol w="2473332">
                  <a:extLst>
                    <a:ext uri="{9D8B030D-6E8A-4147-A177-3AD203B41FA5}">
                      <a16:colId xmlns:a16="http://schemas.microsoft.com/office/drawing/2014/main" val="3453008208"/>
                    </a:ext>
                  </a:extLst>
                </a:gridCol>
              </a:tblGrid>
              <a:tr h="242857">
                <a:tc>
                  <a:txBody>
                    <a:bodyPr/>
                    <a:lstStyle/>
                    <a:p>
                      <a:pPr algn="ctr"/>
                      <a:r>
                        <a:rPr lang="en-GB" sz="800" dirty="0"/>
                        <a:t>Interactions</a:t>
                      </a:r>
                      <a:r>
                        <a:rPr lang="en-GB" sz="800" baseline="0" dirty="0"/>
                        <a:t> within an ecosystem</a:t>
                      </a:r>
                      <a:endParaRPr lang="en-GB" sz="800" dirty="0"/>
                    </a:p>
                  </a:txBody>
                  <a:tcPr/>
                </a:tc>
                <a:extLst>
                  <a:ext uri="{0D108BD9-81ED-4DB2-BD59-A6C34878D82A}">
                    <a16:rowId xmlns:a16="http://schemas.microsoft.com/office/drawing/2014/main" val="3643262443"/>
                  </a:ext>
                </a:extLst>
              </a:tr>
              <a:tr h="568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Tahoma"/>
                          <a:cs typeface="Tahoma"/>
                        </a:rPr>
                        <a:t>The</a:t>
                      </a:r>
                      <a:r>
                        <a:rPr lang="en-US" sz="800" baseline="0" dirty="0">
                          <a:solidFill>
                            <a:schemeClr val="tx1"/>
                          </a:solidFill>
                          <a:latin typeface="Tahoma"/>
                          <a:cs typeface="Tahoma"/>
                        </a:rPr>
                        <a:t> different parts of the ecosystems interact so it functions effectively.  If one part changes, it will effect the whole ecosystem.  It includes food chains, food webs and the nutrient cycle.</a:t>
                      </a:r>
                      <a:endParaRPr lang="en-US" sz="800" dirty="0">
                        <a:solidFill>
                          <a:schemeClr val="tx1"/>
                        </a:solidFill>
                        <a:latin typeface="Tahoma"/>
                        <a:cs typeface="Tahoma"/>
                      </a:endParaRPr>
                    </a:p>
                  </a:txBody>
                  <a:tcPr anchor="ctr"/>
                </a:tc>
                <a:extLst>
                  <a:ext uri="{0D108BD9-81ED-4DB2-BD59-A6C34878D82A}">
                    <a16:rowId xmlns:a16="http://schemas.microsoft.com/office/drawing/2014/main" val="3899618233"/>
                  </a:ext>
                </a:extLst>
              </a:tr>
              <a:tr h="1108394">
                <a:tc>
                  <a:txBody>
                    <a:bodyPr/>
                    <a:lstStyle/>
                    <a:p>
                      <a:endParaRPr lang="en-GB" sz="800" dirty="0"/>
                    </a:p>
                  </a:txBody>
                  <a:tcPr anchor="ctr"/>
                </a:tc>
                <a:extLst>
                  <a:ext uri="{0D108BD9-81ED-4DB2-BD59-A6C34878D82A}">
                    <a16:rowId xmlns:a16="http://schemas.microsoft.com/office/drawing/2014/main" val="1108790844"/>
                  </a:ext>
                </a:extLst>
              </a:tr>
            </a:tbl>
          </a:graphicData>
        </a:graphic>
      </p:graphicFrame>
      <p:pic>
        <p:nvPicPr>
          <p:cNvPr id="37" name="Picture 36"/>
          <p:cNvPicPr>
            <a:picLocks noChangeAspect="1"/>
          </p:cNvPicPr>
          <p:nvPr/>
        </p:nvPicPr>
        <p:blipFill rotWithShape="1">
          <a:blip r:embed="rId3"/>
          <a:srcRect t="11390"/>
          <a:stretch/>
        </p:blipFill>
        <p:spPr>
          <a:xfrm>
            <a:off x="142606" y="763966"/>
            <a:ext cx="2157305" cy="114289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5365" y="-9525"/>
            <a:ext cx="2238120" cy="188487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7075" y="996082"/>
            <a:ext cx="883793" cy="662846"/>
          </a:xfrm>
          <a:prstGeom prst="rect">
            <a:avLst/>
          </a:prstGeom>
        </p:spPr>
      </p:pic>
      <p:graphicFrame>
        <p:nvGraphicFramePr>
          <p:cNvPr id="20" name="Table 19">
            <a:extLst>
              <a:ext uri="{FF2B5EF4-FFF2-40B4-BE49-F238E27FC236}">
                <a16:creationId xmlns:a16="http://schemas.microsoft.com/office/drawing/2014/main" id="{E4299E36-7039-47AB-A0D0-DF3BB84774B1}"/>
              </a:ext>
            </a:extLst>
          </p:cNvPr>
          <p:cNvGraphicFramePr>
            <a:graphicFrameLocks noGrp="1"/>
          </p:cNvGraphicFramePr>
          <p:nvPr>
            <p:extLst>
              <p:ext uri="{D42A27DB-BD31-4B8C-83A1-F6EECF244321}">
                <p14:modId xmlns:p14="http://schemas.microsoft.com/office/powerpoint/2010/main" val="4079303868"/>
              </p:ext>
            </p:extLst>
          </p:nvPr>
        </p:nvGraphicFramePr>
        <p:xfrm>
          <a:off x="2532" y="1890788"/>
          <a:ext cx="2647415" cy="2560320"/>
        </p:xfrm>
        <a:graphic>
          <a:graphicData uri="http://schemas.openxmlformats.org/drawingml/2006/table">
            <a:tbl>
              <a:tblPr firstRow="1" bandRow="1">
                <a:tableStyleId>{93296810-A885-4BE3-A3E7-6D5BEEA58F35}</a:tableStyleId>
              </a:tblPr>
              <a:tblGrid>
                <a:gridCol w="1474913">
                  <a:extLst>
                    <a:ext uri="{9D8B030D-6E8A-4147-A177-3AD203B41FA5}">
                      <a16:colId xmlns:a16="http://schemas.microsoft.com/office/drawing/2014/main" val="374707610"/>
                    </a:ext>
                  </a:extLst>
                </a:gridCol>
                <a:gridCol w="1172502">
                  <a:extLst>
                    <a:ext uri="{9D8B030D-6E8A-4147-A177-3AD203B41FA5}">
                      <a16:colId xmlns:a16="http://schemas.microsoft.com/office/drawing/2014/main" val="2972418496"/>
                    </a:ext>
                  </a:extLst>
                </a:gridCol>
              </a:tblGrid>
              <a:tr h="183088">
                <a:tc gridSpan="2">
                  <a:txBody>
                    <a:bodyPr/>
                    <a:lstStyle/>
                    <a:p>
                      <a:pPr algn="ctr"/>
                      <a:r>
                        <a:rPr lang="en-GB" sz="800" dirty="0"/>
                        <a:t>Changes</a:t>
                      </a:r>
                      <a:r>
                        <a:rPr lang="en-GB" sz="800" baseline="0" dirty="0"/>
                        <a:t> to an Ecosystem – Wolves in Yellowstone National Park</a:t>
                      </a:r>
                      <a:endParaRPr lang="en-GB" sz="800" dirty="0"/>
                    </a:p>
                  </a:txBody>
                  <a:tcPr/>
                </a:tc>
                <a:tc hMerge="1">
                  <a:txBody>
                    <a:bodyPr/>
                    <a:lstStyle/>
                    <a:p>
                      <a:endParaRPr lang="en-GB"/>
                    </a:p>
                  </a:txBody>
                  <a:tcPr/>
                </a:tc>
                <a:extLst>
                  <a:ext uri="{0D108BD9-81ED-4DB2-BD59-A6C34878D82A}">
                    <a16:rowId xmlns:a16="http://schemas.microsoft.com/office/drawing/2014/main" val="4232587740"/>
                  </a:ext>
                </a:extLst>
              </a:tr>
              <a:tr h="18308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t>Yellowstone National Park created in </a:t>
                      </a:r>
                      <a:r>
                        <a:rPr lang="en-GB" sz="800" dirty="0">
                          <a:solidFill>
                            <a:srgbClr val="FF0000"/>
                          </a:solidFill>
                        </a:rPr>
                        <a:t>1872.</a:t>
                      </a:r>
                    </a:p>
                  </a:txBody>
                  <a:tcPr/>
                </a:tc>
                <a:tc hMerge="1">
                  <a:txBody>
                    <a:bodyPr/>
                    <a:lstStyle/>
                    <a:p>
                      <a:endParaRPr lang="en-GB"/>
                    </a:p>
                  </a:txBody>
                  <a:tcPr/>
                </a:tc>
                <a:extLst>
                  <a:ext uri="{0D108BD9-81ED-4DB2-BD59-A6C34878D82A}">
                    <a16:rowId xmlns:a16="http://schemas.microsoft.com/office/drawing/2014/main" val="2455822149"/>
                  </a:ext>
                </a:extLst>
              </a:tr>
              <a:tr h="386083">
                <a:tc>
                  <a:txBody>
                    <a:bodyPr/>
                    <a:lstStyle/>
                    <a:p>
                      <a:r>
                        <a:rPr lang="en-GB" sz="800" dirty="0">
                          <a:solidFill>
                            <a:srgbClr val="FF0000"/>
                          </a:solidFill>
                        </a:rPr>
                        <a:t>Early 1900’s</a:t>
                      </a:r>
                      <a:r>
                        <a:rPr lang="en-GB" sz="800" dirty="0"/>
                        <a:t>: Wolves were considered a danger to visitors Wolves extirpated by </a:t>
                      </a:r>
                      <a:r>
                        <a:rPr lang="en-GB" sz="800" dirty="0">
                          <a:solidFill>
                            <a:srgbClr val="FF0000"/>
                          </a:solidFill>
                        </a:rPr>
                        <a:t>1926.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FF0000"/>
                          </a:solidFill>
                        </a:rPr>
                        <a:t>1995</a:t>
                      </a:r>
                      <a:r>
                        <a:rPr lang="en-GB" sz="800" dirty="0"/>
                        <a:t>: Re-introduction of Wolves to Yellowstone National Park .</a:t>
                      </a:r>
                    </a:p>
                  </a:txBody>
                  <a:tcPr/>
                </a:tc>
                <a:extLst>
                  <a:ext uri="{0D108BD9-81ED-4DB2-BD59-A6C34878D82A}">
                    <a16:rowId xmlns:a16="http://schemas.microsoft.com/office/drawing/2014/main" val="3281145850"/>
                  </a:ext>
                </a:extLst>
              </a:tr>
              <a:tr h="1124682">
                <a:tc>
                  <a:txBody>
                    <a:bodyPr/>
                    <a:lstStyle/>
                    <a:p>
                      <a:r>
                        <a:rPr lang="en-GB" sz="800" dirty="0"/>
                        <a:t>Ecosystem was forced out of its natural equilibrium.  </a:t>
                      </a:r>
                      <a:r>
                        <a:rPr lang="en-GB" sz="800" dirty="0">
                          <a:solidFill>
                            <a:srgbClr val="FF0000"/>
                          </a:solidFill>
                        </a:rPr>
                        <a:t>Elk </a:t>
                      </a:r>
                      <a:r>
                        <a:rPr lang="en-GB" sz="800" dirty="0"/>
                        <a:t>populations grew unchecked and overgrazing caused problems such as soil erosion, reduction of insect habitat.  </a:t>
                      </a:r>
                    </a:p>
                    <a:p>
                      <a:endParaRPr lang="en-GB" sz="800" dirty="0"/>
                    </a:p>
                    <a:p>
                      <a:r>
                        <a:rPr lang="en-GB" sz="800" dirty="0"/>
                        <a:t>In the absence of wolves the </a:t>
                      </a:r>
                      <a:r>
                        <a:rPr lang="en-GB" sz="800" dirty="0">
                          <a:solidFill>
                            <a:srgbClr val="FF0000"/>
                          </a:solidFill>
                        </a:rPr>
                        <a:t>Coyote</a:t>
                      </a:r>
                      <a:r>
                        <a:rPr lang="en-GB" sz="800" dirty="0"/>
                        <a:t> population grew and had a negative impact on the antelope population.</a:t>
                      </a:r>
                    </a:p>
                  </a:txBody>
                  <a:tcPr/>
                </a:tc>
                <a:tc>
                  <a:txBody>
                    <a:bodyPr/>
                    <a:lstStyle/>
                    <a:p>
                      <a:pPr algn="l"/>
                      <a:r>
                        <a:rPr lang="en-GB" sz="800" dirty="0"/>
                        <a:t>Number of </a:t>
                      </a:r>
                      <a:r>
                        <a:rPr lang="en-GB" sz="800" dirty="0">
                          <a:solidFill>
                            <a:srgbClr val="FF0000"/>
                          </a:solidFill>
                        </a:rPr>
                        <a:t>Coyotes</a:t>
                      </a:r>
                      <a:r>
                        <a:rPr lang="en-GB" sz="800" dirty="0"/>
                        <a:t> (which hunt smaller mammals) decreased.</a:t>
                      </a:r>
                    </a:p>
                    <a:p>
                      <a:pPr algn="l"/>
                      <a:endParaRPr lang="en-GB" sz="800" dirty="0"/>
                    </a:p>
                    <a:p>
                      <a:pPr algn="l"/>
                      <a:r>
                        <a:rPr lang="en-GB" sz="800" dirty="0"/>
                        <a:t>Increases in </a:t>
                      </a:r>
                      <a:r>
                        <a:rPr lang="en-GB" sz="800" dirty="0">
                          <a:solidFill>
                            <a:srgbClr val="FF0000"/>
                          </a:solidFill>
                        </a:rPr>
                        <a:t>Beaver</a:t>
                      </a:r>
                      <a:r>
                        <a:rPr lang="en-GB" sz="800" dirty="0"/>
                        <a:t> colonies, changed river processes, allowing</a:t>
                      </a:r>
                      <a:r>
                        <a:rPr lang="en-GB" sz="800" baseline="0" dirty="0"/>
                        <a:t> growth of new habitats i.e. pond and marshes which increased </a:t>
                      </a:r>
                      <a:r>
                        <a:rPr lang="en-GB" sz="800" baseline="0" dirty="0">
                          <a:solidFill>
                            <a:srgbClr val="FF0000"/>
                          </a:solidFill>
                        </a:rPr>
                        <a:t>Moose </a:t>
                      </a:r>
                      <a:r>
                        <a:rPr lang="en-GB" sz="800" baseline="0" dirty="0"/>
                        <a:t>and </a:t>
                      </a:r>
                      <a:r>
                        <a:rPr lang="en-GB" sz="800" baseline="0" dirty="0">
                          <a:solidFill>
                            <a:srgbClr val="FF0000"/>
                          </a:solidFill>
                        </a:rPr>
                        <a:t>Otters.</a:t>
                      </a:r>
                      <a:endParaRPr lang="en-GB" sz="800" dirty="0">
                        <a:solidFill>
                          <a:srgbClr val="FF0000"/>
                        </a:solidFill>
                      </a:endParaRPr>
                    </a:p>
                  </a:txBody>
                  <a:tcPr/>
                </a:tc>
                <a:extLst>
                  <a:ext uri="{0D108BD9-81ED-4DB2-BD59-A6C34878D82A}">
                    <a16:rowId xmlns:a16="http://schemas.microsoft.com/office/drawing/2014/main" val="3816480065"/>
                  </a:ext>
                </a:extLst>
              </a:tr>
            </a:tbl>
          </a:graphicData>
        </a:graphic>
      </p:graphicFrame>
      <p:graphicFrame>
        <p:nvGraphicFramePr>
          <p:cNvPr id="21" name="Table 20">
            <a:extLst>
              <a:ext uri="{FF2B5EF4-FFF2-40B4-BE49-F238E27FC236}">
                <a16:creationId xmlns:a16="http://schemas.microsoft.com/office/drawing/2014/main" id="{E4299E36-7039-47AB-A0D0-DF3BB84774B1}"/>
              </a:ext>
            </a:extLst>
          </p:cNvPr>
          <p:cNvGraphicFramePr>
            <a:graphicFrameLocks noGrp="1"/>
          </p:cNvGraphicFramePr>
          <p:nvPr>
            <p:extLst>
              <p:ext uri="{D42A27DB-BD31-4B8C-83A1-F6EECF244321}">
                <p14:modId xmlns:p14="http://schemas.microsoft.com/office/powerpoint/2010/main" val="671269011"/>
              </p:ext>
            </p:extLst>
          </p:nvPr>
        </p:nvGraphicFramePr>
        <p:xfrm>
          <a:off x="7858125" y="1"/>
          <a:ext cx="2026699" cy="4480560"/>
        </p:xfrm>
        <a:graphic>
          <a:graphicData uri="http://schemas.openxmlformats.org/drawingml/2006/table">
            <a:tbl>
              <a:tblPr firstRow="1" bandRow="1">
                <a:tableStyleId>{93296810-A885-4BE3-A3E7-6D5BEEA58F35}</a:tableStyleId>
              </a:tblPr>
              <a:tblGrid>
                <a:gridCol w="2026699">
                  <a:extLst>
                    <a:ext uri="{9D8B030D-6E8A-4147-A177-3AD203B41FA5}">
                      <a16:colId xmlns:a16="http://schemas.microsoft.com/office/drawing/2014/main" val="374707610"/>
                    </a:ext>
                  </a:extLst>
                </a:gridCol>
              </a:tblGrid>
              <a:tr h="206712">
                <a:tc>
                  <a:txBody>
                    <a:bodyPr/>
                    <a:lstStyle/>
                    <a:p>
                      <a:pPr algn="ctr"/>
                      <a:r>
                        <a:rPr lang="en-GB" sz="800" dirty="0"/>
                        <a:t>Global Ecosystems - BIOMES</a:t>
                      </a:r>
                    </a:p>
                  </a:txBody>
                  <a:tcPr/>
                </a:tc>
                <a:extLst>
                  <a:ext uri="{0D108BD9-81ED-4DB2-BD59-A6C34878D82A}">
                    <a16:rowId xmlns:a16="http://schemas.microsoft.com/office/drawing/2014/main" val="4232587740"/>
                  </a:ext>
                </a:extLst>
              </a:tr>
              <a:tr h="502015">
                <a:tc>
                  <a:txBody>
                    <a:bodyPr/>
                    <a:lstStyle/>
                    <a:p>
                      <a:pPr algn="ctr"/>
                      <a:r>
                        <a:rPr lang="en-GB" sz="700" b="1" dirty="0"/>
                        <a:t>Polar – Arctic/Antarctic</a:t>
                      </a:r>
                    </a:p>
                    <a:p>
                      <a:pPr algn="ctr"/>
                      <a:r>
                        <a:rPr lang="en-GB" sz="700" dirty="0"/>
                        <a:t>Very low temperatures and dry conditions – cold desert – Temperatures can fall below</a:t>
                      </a:r>
                      <a:r>
                        <a:rPr lang="en-GB" sz="700" baseline="0" dirty="0"/>
                        <a:t> -50</a:t>
                      </a:r>
                      <a:r>
                        <a:rPr lang="en-GB" sz="700" baseline="30000" dirty="0"/>
                        <a:t>o</a:t>
                      </a:r>
                      <a:r>
                        <a:rPr lang="en-GB" sz="700" baseline="0" dirty="0"/>
                        <a:t>C.  Arctic hare, Arctic fox, little vegetation</a:t>
                      </a:r>
                      <a:endParaRPr lang="en-GB" sz="700" b="0" dirty="0"/>
                    </a:p>
                  </a:txBody>
                  <a:tcPr/>
                </a:tc>
                <a:extLst>
                  <a:ext uri="{0D108BD9-81ED-4DB2-BD59-A6C34878D82A}">
                    <a16:rowId xmlns:a16="http://schemas.microsoft.com/office/drawing/2014/main" val="10001"/>
                  </a:ext>
                </a:extLst>
              </a:tr>
              <a:tr h="502015">
                <a:tc>
                  <a:txBody>
                    <a:bodyPr/>
                    <a:lstStyle/>
                    <a:p>
                      <a:pPr algn="ctr"/>
                      <a:r>
                        <a:rPr lang="en-GB" sz="700" b="1" dirty="0"/>
                        <a:t>Tundra – Northern</a:t>
                      </a:r>
                      <a:r>
                        <a:rPr lang="en-GB" sz="700" b="1" baseline="0" dirty="0"/>
                        <a:t> Europe and Canada</a:t>
                      </a:r>
                    </a:p>
                    <a:p>
                      <a:pPr algn="ctr"/>
                      <a:r>
                        <a:rPr lang="en-GB" sz="700" baseline="0" dirty="0"/>
                        <a:t>Low growing plants adapted to cold, windy and dry conditions.  Reindeer, wolves.   Ground is frozen for most of the year. Snow.</a:t>
                      </a:r>
                      <a:endParaRPr lang="en-GB" sz="700" b="0" dirty="0"/>
                    </a:p>
                  </a:txBody>
                  <a:tcPr/>
                </a:tc>
                <a:extLst>
                  <a:ext uri="{0D108BD9-81ED-4DB2-BD59-A6C34878D82A}">
                    <a16:rowId xmlns:a16="http://schemas.microsoft.com/office/drawing/2014/main" val="3281145850"/>
                  </a:ext>
                </a:extLst>
              </a:tr>
              <a:tr h="7087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t>Taiga – Canada and Scandinavia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t>Mainly coniferous forests</a:t>
                      </a:r>
                      <a:r>
                        <a:rPr lang="en-GB" sz="700" baseline="0" dirty="0"/>
                        <a:t> – trees which are evergreen.  Pine needles are difficult to decompose so soil has few nutrients.  Temperatures may reach 10</a:t>
                      </a:r>
                      <a:r>
                        <a:rPr lang="en-GB" sz="700" baseline="30000" dirty="0"/>
                        <a:t>o</a:t>
                      </a:r>
                      <a:r>
                        <a:rPr lang="en-GB" sz="700" baseline="0" dirty="0"/>
                        <a:t>C.  Moose, wolves, bears.</a:t>
                      </a:r>
                      <a:endParaRPr lang="en-GB" sz="700" b="0" dirty="0"/>
                    </a:p>
                  </a:txBody>
                  <a:tcPr/>
                </a:tc>
                <a:extLst>
                  <a:ext uri="{0D108BD9-81ED-4DB2-BD59-A6C34878D82A}">
                    <a16:rowId xmlns:a16="http://schemas.microsoft.com/office/drawing/2014/main" val="3816480065"/>
                  </a:ext>
                </a:extLst>
              </a:tr>
              <a:tr h="605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t>Temperate</a:t>
                      </a:r>
                      <a:r>
                        <a:rPr lang="en-GB" sz="700" b="1" baseline="0" dirty="0"/>
                        <a:t> Deciduous – 30</a:t>
                      </a:r>
                      <a:r>
                        <a:rPr lang="en-GB" sz="700" b="1" baseline="30000" dirty="0"/>
                        <a:t>o</a:t>
                      </a:r>
                      <a:r>
                        <a:rPr lang="en-GB" sz="700" b="1" baseline="0" dirty="0"/>
                        <a:t>-40</a:t>
                      </a:r>
                      <a:r>
                        <a:rPr lang="en-GB" sz="700" b="1" baseline="30000" dirty="0"/>
                        <a:t>o</a:t>
                      </a:r>
                      <a:r>
                        <a:rPr lang="en-GB" sz="700" b="1" baseline="0" dirty="0"/>
                        <a:t> N of Equator – UK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t>Mainly</a:t>
                      </a:r>
                      <a:r>
                        <a:rPr lang="en-GB" sz="700" baseline="0" dirty="0"/>
                        <a:t> Deciduous forest – trees lose their leaves in winter, these decompose add in nutrients to the soil.  Spring flowers before the tree canopy grows. </a:t>
                      </a:r>
                      <a:endParaRPr lang="en-GB" sz="700" dirty="0"/>
                    </a:p>
                  </a:txBody>
                  <a:tcPr/>
                </a:tc>
                <a:extLst>
                  <a:ext uri="{0D108BD9-81ED-4DB2-BD59-A6C34878D82A}">
                    <a16:rowId xmlns:a16="http://schemas.microsoft.com/office/drawing/2014/main" val="10004"/>
                  </a:ext>
                </a:extLst>
              </a:tr>
              <a:tr h="605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t>Hot Desert</a:t>
                      </a:r>
                      <a:r>
                        <a:rPr lang="en-GB" sz="700" b="1" baseline="0" dirty="0"/>
                        <a:t> – Roughly 30</a:t>
                      </a:r>
                      <a:r>
                        <a:rPr lang="en-GB" sz="700" b="1" baseline="30000" dirty="0"/>
                        <a:t>o</a:t>
                      </a:r>
                      <a:r>
                        <a:rPr lang="en-GB" sz="700" b="1" baseline="0" dirty="0"/>
                        <a:t> N and S of equator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baseline="0" dirty="0"/>
                        <a:t>High daytime and low night time temperatures,  very dry, less than 250mm a year.  Little vegetation, sandy soils.</a:t>
                      </a:r>
                      <a:endParaRPr lang="en-GB" sz="7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dirty="0"/>
                    </a:p>
                  </a:txBody>
                  <a:tcPr/>
                </a:tc>
                <a:extLst>
                  <a:ext uri="{0D108BD9-81ED-4DB2-BD59-A6C34878D82A}">
                    <a16:rowId xmlns:a16="http://schemas.microsoft.com/office/drawing/2014/main" val="10005"/>
                  </a:ext>
                </a:extLst>
              </a:tr>
              <a:tr h="605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t>Savanah – between Rainforest and Deserts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t>Distinct wet and dry seasons.  Large herds graze the grasslands,</a:t>
                      </a:r>
                      <a:r>
                        <a:rPr lang="en-GB" sz="700" b="0" baseline="0" dirty="0"/>
                        <a:t> providing food for predators such as lions and leopards.</a:t>
                      </a:r>
                      <a:endParaRPr lang="en-GB" sz="700" b="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dirty="0"/>
                    </a:p>
                  </a:txBody>
                  <a:tcPr/>
                </a:tc>
                <a:extLst>
                  <a:ext uri="{0D108BD9-81ED-4DB2-BD59-A6C34878D82A}">
                    <a16:rowId xmlns:a16="http://schemas.microsoft.com/office/drawing/2014/main" val="10006"/>
                  </a:ext>
                </a:extLst>
              </a:tr>
              <a:tr h="605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t>Tropical Rainforest – Along the Equator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t>High temperatures and heavy rainfall with no seasons.  Cover</a:t>
                      </a:r>
                      <a:r>
                        <a:rPr lang="en-GB" sz="700" baseline="0" dirty="0"/>
                        <a:t> 6% of Earth’s surface.  Over 50% of world’s species live here.</a:t>
                      </a:r>
                      <a:endParaRPr lang="en-GB" sz="7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dirty="0"/>
                    </a:p>
                  </a:txBody>
                  <a:tcPr/>
                </a:tc>
                <a:extLst>
                  <a:ext uri="{0D108BD9-81ED-4DB2-BD59-A6C34878D82A}">
                    <a16:rowId xmlns:a16="http://schemas.microsoft.com/office/drawing/2014/main" val="10007"/>
                  </a:ext>
                </a:extLst>
              </a:tr>
            </a:tbl>
          </a:graphicData>
        </a:graphic>
      </p:graphicFrame>
      <p:pic>
        <p:nvPicPr>
          <p:cNvPr id="1026" name="Picture 2" descr="https://askabiologist.asu.edu/sites/default/files/resources/articles/biomes/world-biomes-map.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2351" y="2605324"/>
            <a:ext cx="1798121" cy="101144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241104" y="2051326"/>
            <a:ext cx="3719764" cy="553998"/>
          </a:xfrm>
          <a:prstGeom prst="rect">
            <a:avLst/>
          </a:prstGeom>
        </p:spPr>
        <p:txBody>
          <a:bodyPr wrap="square">
            <a:spAutoFit/>
          </a:bodyPr>
          <a:lstStyle/>
          <a:p>
            <a:r>
              <a:rPr lang="en-GB" sz="700" b="1" u="sng" kern="1400" dirty="0">
                <a:solidFill>
                  <a:schemeClr val="tx2">
                    <a:lumMod val="75000"/>
                  </a:schemeClr>
                </a:solidFill>
                <a:latin typeface="Comic Sans MS" panose="030F0702030302020204" pitchFamily="66" charset="0"/>
              </a:rPr>
              <a:t>Temperate Deciduous Woodland</a:t>
            </a:r>
            <a:r>
              <a:rPr lang="en-GB" sz="700" kern="1400" dirty="0">
                <a:solidFill>
                  <a:srgbClr val="000000"/>
                </a:solidFill>
                <a:latin typeface="Comic Sans MS" panose="030F0702030302020204" pitchFamily="66" charset="0"/>
              </a:rPr>
              <a:t>: </a:t>
            </a:r>
          </a:p>
          <a:p>
            <a:r>
              <a:rPr lang="en-GB" sz="700" kern="1400" dirty="0">
                <a:solidFill>
                  <a:srgbClr val="000000"/>
                </a:solidFill>
                <a:latin typeface="Comic Sans MS" panose="030F0702030302020204" pitchFamily="66" charset="0"/>
              </a:rPr>
              <a:t>Areas like the UK have a milder climate than you expect at this distance from the Equator.  The warmer/cooler currents from the North Atlantic/</a:t>
            </a:r>
            <a:r>
              <a:rPr lang="en-GB" sz="800" kern="1400" dirty="0">
                <a:solidFill>
                  <a:srgbClr val="000000"/>
                </a:solidFill>
                <a:latin typeface="Comic Sans MS" panose="030F0702030302020204" pitchFamily="66" charset="0"/>
              </a:rPr>
              <a:t>Pacific </a:t>
            </a:r>
            <a:r>
              <a:rPr lang="en-GB" sz="700" kern="1400" dirty="0">
                <a:solidFill>
                  <a:srgbClr val="000000"/>
                </a:solidFill>
                <a:latin typeface="Comic Sans MS" panose="030F0702030302020204" pitchFamily="66" charset="0"/>
              </a:rPr>
              <a:t>Drift Current helps maintain warmer temperatures.</a:t>
            </a:r>
          </a:p>
        </p:txBody>
      </p:sp>
      <p:cxnSp>
        <p:nvCxnSpPr>
          <p:cNvPr id="23" name="Straight Arrow Connector 22"/>
          <p:cNvCxnSpPr/>
          <p:nvPr/>
        </p:nvCxnSpPr>
        <p:spPr>
          <a:xfrm>
            <a:off x="5987364" y="2529821"/>
            <a:ext cx="137943" cy="36726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282552" y="2643494"/>
            <a:ext cx="1047684" cy="1169551"/>
          </a:xfrm>
          <a:prstGeom prst="rect">
            <a:avLst/>
          </a:prstGeom>
        </p:spPr>
        <p:txBody>
          <a:bodyPr wrap="square">
            <a:spAutoFit/>
          </a:bodyPr>
          <a:lstStyle/>
          <a:p>
            <a:r>
              <a:rPr lang="en-GB" sz="700" b="1" u="sng" kern="1400" dirty="0">
                <a:solidFill>
                  <a:schemeClr val="accent6">
                    <a:lumMod val="75000"/>
                  </a:schemeClr>
                </a:solidFill>
                <a:latin typeface="Comic Sans MS" panose="030F0702030302020204" pitchFamily="66" charset="0"/>
              </a:rPr>
              <a:t>Tropical Rainforests:</a:t>
            </a:r>
          </a:p>
          <a:p>
            <a:r>
              <a:rPr lang="en-GB" sz="700" kern="1400" dirty="0">
                <a:solidFill>
                  <a:srgbClr val="000000"/>
                </a:solidFill>
                <a:latin typeface="Comic Sans MS" panose="030F0702030302020204" pitchFamily="66" charset="0"/>
              </a:rPr>
              <a:t>In the tropics, the sun’s rays are at a high angle in the sky for a whole year. Rays are concentrated over a smaller area than the poles. </a:t>
            </a:r>
            <a:endParaRPr lang="en-GB" sz="700" dirty="0"/>
          </a:p>
        </p:txBody>
      </p:sp>
      <p:cxnSp>
        <p:nvCxnSpPr>
          <p:cNvPr id="28" name="Straight Arrow Connector 27"/>
          <p:cNvCxnSpPr/>
          <p:nvPr/>
        </p:nvCxnSpPr>
        <p:spPr>
          <a:xfrm>
            <a:off x="5216959" y="3077691"/>
            <a:ext cx="535242" cy="11980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983002" y="3608344"/>
            <a:ext cx="2094073" cy="846386"/>
          </a:xfrm>
          <a:prstGeom prst="rect">
            <a:avLst/>
          </a:prstGeom>
        </p:spPr>
        <p:txBody>
          <a:bodyPr wrap="square">
            <a:spAutoFit/>
          </a:bodyPr>
          <a:lstStyle/>
          <a:p>
            <a:r>
              <a:rPr lang="en-GB" sz="700" b="1" u="sng" kern="1400" dirty="0">
                <a:solidFill>
                  <a:schemeClr val="accent2">
                    <a:lumMod val="50000"/>
                  </a:schemeClr>
                </a:solidFill>
                <a:latin typeface="Comic Sans MS" panose="030F0702030302020204" pitchFamily="66" charset="0"/>
              </a:rPr>
              <a:t>Deserts:</a:t>
            </a:r>
            <a:r>
              <a:rPr lang="en-GB" sz="700" kern="1400" dirty="0">
                <a:solidFill>
                  <a:srgbClr val="000000"/>
                </a:solidFill>
                <a:latin typeface="Comic Sans MS" panose="030F0702030302020204" pitchFamily="66" charset="0"/>
              </a:rPr>
              <a:t>  Continentality, the effect of distance from the sea, also affects vegetation. Away from the sea, the land heats up in the hot season and cools quickly in the cold season. The increases the annual temperature ranges and reduces precipitation</a:t>
            </a:r>
            <a:r>
              <a:rPr lang="en-GB" sz="700" b="1" kern="1400" dirty="0">
                <a:solidFill>
                  <a:srgbClr val="000000"/>
                </a:solidFill>
                <a:latin typeface="Comic Sans MS" panose="030F0702030302020204" pitchFamily="66" charset="0"/>
              </a:rPr>
              <a:t>. </a:t>
            </a:r>
            <a:endParaRPr lang="en-GB" sz="700" kern="1400" dirty="0">
              <a:solidFill>
                <a:srgbClr val="000000"/>
              </a:solidFill>
              <a:latin typeface="Times New Roman" panose="02020603050405020304" pitchFamily="18" charset="0"/>
            </a:endParaRPr>
          </a:p>
        </p:txBody>
      </p:sp>
      <p:cxnSp>
        <p:nvCxnSpPr>
          <p:cNvPr id="39" name="Straight Arrow Connector 38"/>
          <p:cNvCxnSpPr/>
          <p:nvPr/>
        </p:nvCxnSpPr>
        <p:spPr>
          <a:xfrm flipV="1">
            <a:off x="5996289" y="3037340"/>
            <a:ext cx="129018" cy="51601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051661" y="2505646"/>
            <a:ext cx="909208" cy="1708160"/>
          </a:xfrm>
          <a:prstGeom prst="rect">
            <a:avLst/>
          </a:prstGeom>
        </p:spPr>
        <p:txBody>
          <a:bodyPr wrap="square">
            <a:spAutoFit/>
          </a:bodyPr>
          <a:lstStyle/>
          <a:p>
            <a:r>
              <a:rPr lang="en-GB" sz="700" b="1" u="sng" kern="1400" dirty="0">
                <a:solidFill>
                  <a:schemeClr val="accent5">
                    <a:lumMod val="50000"/>
                  </a:schemeClr>
                </a:solidFill>
                <a:latin typeface="Comic Sans MS" panose="030F0702030302020204" pitchFamily="66" charset="0"/>
              </a:rPr>
              <a:t>The Tundra</a:t>
            </a:r>
            <a:r>
              <a:rPr lang="en-GB" sz="700" b="1" kern="1400" dirty="0">
                <a:solidFill>
                  <a:srgbClr val="000000"/>
                </a:solidFill>
                <a:latin typeface="Comic Sans MS" panose="030F0702030302020204" pitchFamily="66" charset="0"/>
              </a:rPr>
              <a:t>: </a:t>
            </a:r>
            <a:r>
              <a:rPr lang="en-GB" sz="700" kern="1400" dirty="0">
                <a:solidFill>
                  <a:srgbClr val="000000"/>
                </a:solidFill>
                <a:latin typeface="Comic Sans MS" panose="030F0702030302020204" pitchFamily="66" charset="0"/>
              </a:rPr>
              <a:t>Average temperature is the main factor affecting plant growth. Temperature gradually decreases as you move away from the Equator. As latitude increases, so temperature decreases.</a:t>
            </a:r>
            <a:endParaRPr lang="en-GB" sz="700" dirty="0"/>
          </a:p>
        </p:txBody>
      </p:sp>
      <p:cxnSp>
        <p:nvCxnSpPr>
          <p:cNvPr id="42" name="Straight Arrow Connector 41"/>
          <p:cNvCxnSpPr/>
          <p:nvPr/>
        </p:nvCxnSpPr>
        <p:spPr>
          <a:xfrm flipH="1">
            <a:off x="6572250" y="2681595"/>
            <a:ext cx="522619" cy="5498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0" name="Table 49">
            <a:extLst>
              <a:ext uri="{FF2B5EF4-FFF2-40B4-BE49-F238E27FC236}">
                <a16:creationId xmlns:a16="http://schemas.microsoft.com/office/drawing/2014/main" id="{E4299E36-7039-47AB-A0D0-DF3BB84774B1}"/>
              </a:ext>
            </a:extLst>
          </p:cNvPr>
          <p:cNvGraphicFramePr>
            <a:graphicFrameLocks noGrp="1"/>
          </p:cNvGraphicFramePr>
          <p:nvPr>
            <p:extLst>
              <p:ext uri="{D42A27DB-BD31-4B8C-83A1-F6EECF244321}">
                <p14:modId xmlns:p14="http://schemas.microsoft.com/office/powerpoint/2010/main" val="2135293417"/>
              </p:ext>
            </p:extLst>
          </p:nvPr>
        </p:nvGraphicFramePr>
        <p:xfrm>
          <a:off x="-1" y="4445265"/>
          <a:ext cx="2560321" cy="2397367"/>
        </p:xfrm>
        <a:graphic>
          <a:graphicData uri="http://schemas.openxmlformats.org/drawingml/2006/table">
            <a:tbl>
              <a:tblPr firstRow="1" bandRow="1">
                <a:tableStyleId>{93296810-A885-4BE3-A3E7-6D5BEEA58F35}</a:tableStyleId>
              </a:tblPr>
              <a:tblGrid>
                <a:gridCol w="2560321">
                  <a:extLst>
                    <a:ext uri="{9D8B030D-6E8A-4147-A177-3AD203B41FA5}">
                      <a16:colId xmlns:a16="http://schemas.microsoft.com/office/drawing/2014/main" val="374707610"/>
                    </a:ext>
                  </a:extLst>
                </a:gridCol>
              </a:tblGrid>
              <a:tr h="226111">
                <a:tc>
                  <a:txBody>
                    <a:bodyPr/>
                    <a:lstStyle/>
                    <a:p>
                      <a:pPr algn="ctr"/>
                      <a:r>
                        <a:rPr lang="en-GB" sz="700" dirty="0">
                          <a:latin typeface="Comic Sans MS" panose="030F0702030302020204" pitchFamily="66" charset="0"/>
                        </a:rPr>
                        <a:t>Rainforest</a:t>
                      </a:r>
                      <a:r>
                        <a:rPr lang="en-GB" sz="700" baseline="0" dirty="0">
                          <a:latin typeface="Comic Sans MS" panose="030F0702030302020204" pitchFamily="66" charset="0"/>
                        </a:rPr>
                        <a:t> climate</a:t>
                      </a:r>
                      <a:endParaRPr lang="en-GB" sz="700" dirty="0">
                        <a:latin typeface="Comic Sans MS" panose="030F0702030302020204" pitchFamily="66" charset="0"/>
                      </a:endParaRPr>
                    </a:p>
                  </a:txBody>
                  <a:tcPr/>
                </a:tc>
                <a:extLst>
                  <a:ext uri="{0D108BD9-81ED-4DB2-BD59-A6C34878D82A}">
                    <a16:rowId xmlns:a16="http://schemas.microsoft.com/office/drawing/2014/main" val="4232587740"/>
                  </a:ext>
                </a:extLst>
              </a:tr>
              <a:tr h="2171256">
                <a:tc>
                  <a:txBody>
                    <a:bodyPr/>
                    <a:lstStyle/>
                    <a:p>
                      <a:pPr algn="r" fontAlgn="base"/>
                      <a:r>
                        <a:rPr lang="en-GB" sz="800" b="0" i="0" kern="1200" dirty="0">
                          <a:solidFill>
                            <a:schemeClr val="dk1"/>
                          </a:solidFill>
                          <a:effectLst/>
                          <a:latin typeface="Comic Sans MS" panose="030F0702030302020204" pitchFamily="66" charset="0"/>
                          <a:ea typeface="+mn-ea"/>
                          <a:cs typeface="+mn-cs"/>
                        </a:rPr>
                        <a:t>Very wet over </a:t>
                      </a:r>
                    </a:p>
                    <a:p>
                      <a:pPr algn="r" fontAlgn="base"/>
                      <a:r>
                        <a:rPr lang="en-GB" sz="800" b="0" i="0" kern="1200" dirty="0">
                          <a:solidFill>
                            <a:schemeClr val="dk1"/>
                          </a:solidFill>
                          <a:effectLst/>
                          <a:latin typeface="Comic Sans MS" panose="030F0702030302020204" pitchFamily="66" charset="0"/>
                          <a:ea typeface="+mn-ea"/>
                          <a:cs typeface="+mn-cs"/>
                        </a:rPr>
                        <a:t>2,000mm  of </a:t>
                      </a:r>
                    </a:p>
                    <a:p>
                      <a:pPr algn="r" fontAlgn="base"/>
                      <a:r>
                        <a:rPr lang="en-GB" sz="800" b="0" i="0" kern="1200" dirty="0">
                          <a:solidFill>
                            <a:schemeClr val="dk1"/>
                          </a:solidFill>
                          <a:effectLst/>
                          <a:latin typeface="Comic Sans MS" panose="030F0702030302020204" pitchFamily="66" charset="0"/>
                          <a:ea typeface="+mn-ea"/>
                          <a:cs typeface="+mn-cs"/>
                        </a:rPr>
                        <a:t>rainfall </a:t>
                      </a:r>
                    </a:p>
                    <a:p>
                      <a:pPr algn="r" fontAlgn="base"/>
                      <a:r>
                        <a:rPr lang="en-GB" sz="800" b="0" i="0" kern="1200" dirty="0">
                          <a:solidFill>
                            <a:schemeClr val="dk1"/>
                          </a:solidFill>
                          <a:effectLst/>
                          <a:latin typeface="Comic Sans MS" panose="030F0702030302020204" pitchFamily="66" charset="0"/>
                          <a:ea typeface="+mn-ea"/>
                          <a:cs typeface="+mn-cs"/>
                        </a:rPr>
                        <a:t>per year.</a:t>
                      </a:r>
                    </a:p>
                    <a:p>
                      <a:pPr algn="r" fontAlgn="base"/>
                      <a:r>
                        <a:rPr lang="en-GB" sz="800" b="0" i="0" kern="1200" dirty="0">
                          <a:solidFill>
                            <a:schemeClr val="dk1"/>
                          </a:solidFill>
                          <a:effectLst/>
                          <a:latin typeface="Comic Sans MS" panose="030F0702030302020204" pitchFamily="66" charset="0"/>
                          <a:ea typeface="+mn-ea"/>
                          <a:cs typeface="+mn-cs"/>
                        </a:rPr>
                        <a:t>Very warm with </a:t>
                      </a:r>
                    </a:p>
                    <a:p>
                      <a:pPr algn="r" fontAlgn="base"/>
                      <a:r>
                        <a:rPr lang="en-GB" sz="800" b="0" i="0" kern="1200" dirty="0">
                          <a:solidFill>
                            <a:schemeClr val="dk1"/>
                          </a:solidFill>
                          <a:effectLst/>
                          <a:latin typeface="Comic Sans MS" panose="030F0702030302020204" pitchFamily="66" charset="0"/>
                          <a:ea typeface="+mn-ea"/>
                          <a:cs typeface="+mn-cs"/>
                        </a:rPr>
                        <a:t>an average daily </a:t>
                      </a:r>
                    </a:p>
                    <a:p>
                      <a:pPr algn="r" fontAlgn="base"/>
                      <a:r>
                        <a:rPr lang="en-GB" sz="800" b="0" i="0" kern="1200" dirty="0">
                          <a:solidFill>
                            <a:schemeClr val="dk1"/>
                          </a:solidFill>
                          <a:effectLst/>
                          <a:latin typeface="Comic Sans MS" panose="030F0702030302020204" pitchFamily="66" charset="0"/>
                          <a:ea typeface="+mn-ea"/>
                          <a:cs typeface="+mn-cs"/>
                        </a:rPr>
                        <a:t>temperature of</a:t>
                      </a:r>
                    </a:p>
                    <a:p>
                      <a:pPr algn="r" fontAlgn="base"/>
                      <a:r>
                        <a:rPr lang="en-GB" sz="800" b="0" i="0" kern="1200" dirty="0">
                          <a:solidFill>
                            <a:schemeClr val="dk1"/>
                          </a:solidFill>
                          <a:effectLst/>
                          <a:latin typeface="Comic Sans MS" panose="030F0702030302020204" pitchFamily="66" charset="0"/>
                          <a:ea typeface="+mn-ea"/>
                          <a:cs typeface="+mn-cs"/>
                        </a:rPr>
                        <a:t> 28°C. </a:t>
                      </a:r>
                      <a:endParaRPr lang="en-GB" sz="500" b="1" dirty="0">
                        <a:latin typeface="Comic Sans MS" panose="030F0702030302020204" pitchFamily="66" charset="0"/>
                      </a:endParaRPr>
                    </a:p>
                  </a:txBody>
                  <a:tcPr/>
                </a:tc>
                <a:extLst>
                  <a:ext uri="{0D108BD9-81ED-4DB2-BD59-A6C34878D82A}">
                    <a16:rowId xmlns:a16="http://schemas.microsoft.com/office/drawing/2014/main" val="2455822149"/>
                  </a:ext>
                </a:extLst>
              </a:tr>
            </a:tbl>
          </a:graphicData>
        </a:graphic>
      </p:graphicFrame>
      <p:graphicFrame>
        <p:nvGraphicFramePr>
          <p:cNvPr id="51" name="Table 50">
            <a:extLst>
              <a:ext uri="{FF2B5EF4-FFF2-40B4-BE49-F238E27FC236}">
                <a16:creationId xmlns:a16="http://schemas.microsoft.com/office/drawing/2014/main" id="{E4299E36-7039-47AB-A0D0-DF3BB84774B1}"/>
              </a:ext>
            </a:extLst>
          </p:cNvPr>
          <p:cNvGraphicFramePr>
            <a:graphicFrameLocks noGrp="1"/>
          </p:cNvGraphicFramePr>
          <p:nvPr>
            <p:extLst>
              <p:ext uri="{D42A27DB-BD31-4B8C-83A1-F6EECF244321}">
                <p14:modId xmlns:p14="http://schemas.microsoft.com/office/powerpoint/2010/main" val="857383025"/>
              </p:ext>
            </p:extLst>
          </p:nvPr>
        </p:nvGraphicFramePr>
        <p:xfrm>
          <a:off x="4983002" y="4459755"/>
          <a:ext cx="4922998" cy="2388720"/>
        </p:xfrm>
        <a:graphic>
          <a:graphicData uri="http://schemas.openxmlformats.org/drawingml/2006/table">
            <a:tbl>
              <a:tblPr firstRow="1" bandRow="1">
                <a:tableStyleId>{00A15C55-8517-42AA-B614-E9B94910E393}</a:tableStyleId>
              </a:tblPr>
              <a:tblGrid>
                <a:gridCol w="4922998">
                  <a:extLst>
                    <a:ext uri="{9D8B030D-6E8A-4147-A177-3AD203B41FA5}">
                      <a16:colId xmlns:a16="http://schemas.microsoft.com/office/drawing/2014/main" val="374707610"/>
                    </a:ext>
                  </a:extLst>
                </a:gridCol>
              </a:tblGrid>
              <a:tr h="240727">
                <a:tc>
                  <a:txBody>
                    <a:bodyPr/>
                    <a:lstStyle/>
                    <a:p>
                      <a:pPr algn="ctr"/>
                      <a:r>
                        <a:rPr lang="en-GB" sz="800" dirty="0"/>
                        <a:t>Distribution of</a:t>
                      </a:r>
                      <a:r>
                        <a:rPr lang="en-GB" sz="800" baseline="0" dirty="0"/>
                        <a:t> Hot Deserts and Hot </a:t>
                      </a:r>
                      <a:r>
                        <a:rPr lang="en-GB" sz="800" dirty="0"/>
                        <a:t>Desert</a:t>
                      </a:r>
                      <a:r>
                        <a:rPr lang="en-GB" sz="800" baseline="0" dirty="0"/>
                        <a:t> climate</a:t>
                      </a:r>
                      <a:endParaRPr lang="en-GB" sz="800" dirty="0"/>
                    </a:p>
                  </a:txBody>
                  <a:tcPr/>
                </a:tc>
                <a:extLst>
                  <a:ext uri="{0D108BD9-81ED-4DB2-BD59-A6C34878D82A}">
                    <a16:rowId xmlns:a16="http://schemas.microsoft.com/office/drawing/2014/main" val="4232587740"/>
                  </a:ext>
                </a:extLst>
              </a:tr>
              <a:tr h="2147993">
                <a:tc>
                  <a:txBody>
                    <a:bodyPr/>
                    <a:lstStyle/>
                    <a:p>
                      <a:pPr algn="ctr"/>
                      <a:endParaRPr lang="en-GB" sz="700" b="1" dirty="0"/>
                    </a:p>
                  </a:txBody>
                  <a:tcPr/>
                </a:tc>
                <a:extLst>
                  <a:ext uri="{0D108BD9-81ED-4DB2-BD59-A6C34878D82A}">
                    <a16:rowId xmlns:a16="http://schemas.microsoft.com/office/drawing/2014/main" val="2455822149"/>
                  </a:ext>
                </a:extLst>
              </a:tr>
            </a:tbl>
          </a:graphicData>
        </a:graphic>
      </p:graphicFrame>
      <p:pic>
        <p:nvPicPr>
          <p:cNvPr id="48" name="Picture 47"/>
          <p:cNvPicPr>
            <a:picLocks noChangeAspect="1"/>
          </p:cNvPicPr>
          <p:nvPr/>
        </p:nvPicPr>
        <p:blipFill rotWithShape="1">
          <a:blip r:embed="rId7"/>
          <a:srcRect l="32337" t="28263" r="14550" b="25389"/>
          <a:stretch/>
        </p:blipFill>
        <p:spPr>
          <a:xfrm>
            <a:off x="2590891" y="5896640"/>
            <a:ext cx="1310738" cy="915044"/>
          </a:xfrm>
          <a:prstGeom prst="rect">
            <a:avLst/>
          </a:prstGeom>
        </p:spPr>
      </p:pic>
      <p:pic>
        <p:nvPicPr>
          <p:cNvPr id="1028" name="Picture 4" descr="Image result for Rainforest clima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4665309"/>
            <a:ext cx="1540086" cy="988805"/>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 3"/>
          <p:cNvPicPr>
            <a:picLocks noChangeAspect="1"/>
          </p:cNvPicPr>
          <p:nvPr/>
        </p:nvPicPr>
        <p:blipFill>
          <a:blip r:embed="rId9"/>
          <a:stretch>
            <a:fillRect/>
          </a:stretch>
        </p:blipFill>
        <p:spPr>
          <a:xfrm>
            <a:off x="30570" y="5758568"/>
            <a:ext cx="2057638" cy="1060474"/>
          </a:xfrm>
          <a:prstGeom prst="rect">
            <a:avLst/>
          </a:prstGeom>
        </p:spPr>
      </p:pic>
      <p:pic>
        <p:nvPicPr>
          <p:cNvPr id="56" name="Content Placeholder 5" descr="File 29-10-2016, 11 55 32 am.png"/>
          <p:cNvPicPr>
            <a:picLocks noChangeAspect="1"/>
          </p:cNvPicPr>
          <p:nvPr/>
        </p:nvPicPr>
        <p:blipFill rotWithShape="1">
          <a:blip r:embed="rId10"/>
          <a:srcRect l="-144" t="12305" r="1708" b="12877"/>
          <a:stretch/>
        </p:blipFill>
        <p:spPr>
          <a:xfrm>
            <a:off x="6252112" y="5216826"/>
            <a:ext cx="1971675" cy="1123950"/>
          </a:xfrm>
          <a:prstGeom prst="rect">
            <a:avLst/>
          </a:prstGeom>
        </p:spPr>
      </p:pic>
      <p:pic>
        <p:nvPicPr>
          <p:cNvPr id="57" name="Picture 56" descr="Macintosh HD:Users:clemaitre:Desktop:Screen Shot 2016-07-11 at 10.05.32.png"/>
          <p:cNvPicPr/>
          <p:nvPr/>
        </p:nvPicPr>
        <p:blipFill rotWithShape="1">
          <a:blip r:embed="rId11"/>
          <a:srcRect l="2786" t="25186" r="53736" b="4850"/>
          <a:stretch/>
        </p:blipFill>
        <p:spPr bwMode="auto">
          <a:xfrm>
            <a:off x="8324850" y="5149825"/>
            <a:ext cx="1583797" cy="888839"/>
          </a:xfrm>
          <a:prstGeom prst="rect">
            <a:avLst/>
          </a:prstGeom>
          <a:noFill/>
          <a:ln w="9525">
            <a:noFill/>
            <a:miter lim="800000"/>
            <a:headEnd/>
            <a:tailEnd/>
          </a:ln>
        </p:spPr>
      </p:pic>
      <p:sp>
        <p:nvSpPr>
          <p:cNvPr id="58" name="Rectangle 57"/>
          <p:cNvSpPr/>
          <p:nvPr/>
        </p:nvSpPr>
        <p:spPr>
          <a:xfrm>
            <a:off x="4961826" y="4746173"/>
            <a:ext cx="1393966" cy="1815882"/>
          </a:xfrm>
          <a:prstGeom prst="rect">
            <a:avLst/>
          </a:prstGeom>
        </p:spPr>
        <p:txBody>
          <a:bodyPr wrap="square">
            <a:spAutoFit/>
          </a:bodyPr>
          <a:lstStyle/>
          <a:p>
            <a:r>
              <a:rPr lang="en-GB" sz="800" b="1" u="sng" dirty="0">
                <a:latin typeface="Arial" panose="020B0604020202020204" pitchFamily="34" charset="0"/>
              </a:rPr>
              <a:t>There are four factors which form desert areas:</a:t>
            </a:r>
            <a:endParaRPr lang="en-GB" sz="800" dirty="0">
              <a:latin typeface="Arial" panose="020B0604020202020204" pitchFamily="34" charset="0"/>
            </a:endParaRPr>
          </a:p>
          <a:p>
            <a:pPr>
              <a:buFont typeface="+mj-lt"/>
              <a:buAutoNum type="arabicPeriod"/>
            </a:pPr>
            <a:r>
              <a:rPr lang="en-GB" sz="800" dirty="0">
                <a:latin typeface="Arial" panose="020B0604020202020204" pitchFamily="34" charset="0"/>
              </a:rPr>
              <a:t> The presence of </a:t>
            </a:r>
            <a:r>
              <a:rPr lang="en-GB" sz="800" b="1" dirty="0">
                <a:solidFill>
                  <a:srgbClr val="FF0000"/>
                </a:solidFill>
                <a:latin typeface="Arial" panose="020B0604020202020204" pitchFamily="34" charset="0"/>
              </a:rPr>
              <a:t>high pressure</a:t>
            </a:r>
            <a:r>
              <a:rPr lang="en-GB" sz="800" dirty="0">
                <a:latin typeface="Arial" panose="020B0604020202020204" pitchFamily="34" charset="0"/>
              </a:rPr>
              <a:t>, creating cloud-free conditions</a:t>
            </a:r>
          </a:p>
          <a:p>
            <a:pPr>
              <a:buFont typeface="+mj-lt"/>
              <a:buAutoNum type="arabicPeriod"/>
            </a:pPr>
            <a:endParaRPr lang="en-GB" sz="800" dirty="0">
              <a:latin typeface="Arial" panose="020B0604020202020204" pitchFamily="34" charset="0"/>
            </a:endParaRPr>
          </a:p>
          <a:p>
            <a:pPr>
              <a:buFont typeface="+mj-lt"/>
              <a:buAutoNum type="arabicPeriod"/>
            </a:pPr>
            <a:r>
              <a:rPr lang="en-GB" sz="800" dirty="0">
                <a:latin typeface="Arial" panose="020B0604020202020204" pitchFamily="34" charset="0"/>
              </a:rPr>
              <a:t>  </a:t>
            </a:r>
            <a:r>
              <a:rPr lang="en-GB" sz="800" b="1" dirty="0">
                <a:solidFill>
                  <a:srgbClr val="FF0000"/>
                </a:solidFill>
                <a:latin typeface="Arial" panose="020B0604020202020204" pitchFamily="34" charset="0"/>
              </a:rPr>
              <a:t>Cold ocean currents – </a:t>
            </a:r>
            <a:r>
              <a:rPr lang="en-GB" sz="800" dirty="0">
                <a:latin typeface="Arial" panose="020B0604020202020204" pitchFamily="34" charset="0"/>
              </a:rPr>
              <a:t>which limit evaporation</a:t>
            </a:r>
          </a:p>
          <a:p>
            <a:pPr>
              <a:buFont typeface="+mj-lt"/>
              <a:buAutoNum type="arabicPeriod"/>
            </a:pPr>
            <a:endParaRPr lang="en-GB" sz="800" dirty="0">
              <a:latin typeface="Arial" panose="020B0604020202020204" pitchFamily="34" charset="0"/>
            </a:endParaRPr>
          </a:p>
          <a:p>
            <a:pPr>
              <a:buFont typeface="+mj-lt"/>
              <a:buAutoNum type="arabicPeriod"/>
            </a:pPr>
            <a:r>
              <a:rPr lang="en-GB" sz="800" dirty="0">
                <a:latin typeface="Arial" panose="020B0604020202020204" pitchFamily="34" charset="0"/>
              </a:rPr>
              <a:t> </a:t>
            </a:r>
            <a:r>
              <a:rPr lang="en-GB" sz="800" b="1" dirty="0">
                <a:solidFill>
                  <a:srgbClr val="FF0000"/>
                </a:solidFill>
                <a:latin typeface="Arial" panose="020B0604020202020204" pitchFamily="34" charset="0"/>
              </a:rPr>
              <a:t>Mountain ranges</a:t>
            </a:r>
            <a:r>
              <a:rPr lang="en-GB" sz="800" dirty="0">
                <a:solidFill>
                  <a:srgbClr val="FF0000"/>
                </a:solidFill>
                <a:latin typeface="Arial" panose="020B0604020202020204" pitchFamily="34" charset="0"/>
              </a:rPr>
              <a:t> </a:t>
            </a:r>
            <a:r>
              <a:rPr lang="en-GB" sz="800" dirty="0">
                <a:latin typeface="Arial" panose="020B0604020202020204" pitchFamily="34" charset="0"/>
              </a:rPr>
              <a:t>to create rain shadows</a:t>
            </a:r>
          </a:p>
          <a:p>
            <a:pPr>
              <a:buFont typeface="+mj-lt"/>
              <a:buAutoNum type="arabicPeriod"/>
            </a:pPr>
            <a:endParaRPr lang="en-GB" sz="800" b="1" dirty="0">
              <a:solidFill>
                <a:srgbClr val="FF0000"/>
              </a:solidFill>
              <a:latin typeface="Arial" panose="020B0604020202020204" pitchFamily="34" charset="0"/>
            </a:endParaRPr>
          </a:p>
          <a:p>
            <a:pPr>
              <a:buFont typeface="+mj-lt"/>
              <a:buAutoNum type="arabicPeriod"/>
            </a:pPr>
            <a:r>
              <a:rPr lang="en-GB" sz="800" b="1" dirty="0">
                <a:solidFill>
                  <a:srgbClr val="FF0000"/>
                </a:solidFill>
                <a:latin typeface="Arial" panose="020B0604020202020204" pitchFamily="34" charset="0"/>
              </a:rPr>
              <a:t>Continentality</a:t>
            </a:r>
            <a:r>
              <a:rPr lang="en-GB" sz="800" dirty="0">
                <a:latin typeface="Arial" panose="020B0604020202020204" pitchFamily="34" charset="0"/>
              </a:rPr>
              <a:t>  - distance from the sea</a:t>
            </a:r>
            <a:endParaRPr lang="en-GB" sz="1400" dirty="0">
              <a:latin typeface="Arial" panose="020B0604020202020204" pitchFamily="34" charset="0"/>
            </a:endParaRPr>
          </a:p>
        </p:txBody>
      </p:sp>
      <p:pic>
        <p:nvPicPr>
          <p:cNvPr id="5" name="Picture 2" descr="http://www.enchantedlearning.com/rgifs/Rfmap2.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46061" y="4632489"/>
            <a:ext cx="2437606" cy="12043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34015" y="5810714"/>
            <a:ext cx="1235139" cy="1061829"/>
          </a:xfrm>
          <a:prstGeom prst="rect">
            <a:avLst/>
          </a:prstGeom>
          <a:noFill/>
        </p:spPr>
        <p:txBody>
          <a:bodyPr wrap="square" rtlCol="0">
            <a:spAutoFit/>
          </a:bodyPr>
          <a:lstStyle/>
          <a:p>
            <a:r>
              <a:rPr lang="en-GB" sz="900" dirty="0"/>
              <a:t>The sun’s rays are more intense at the Equator which results in high temperatures and convectional rain caused by evaporation.</a:t>
            </a:r>
          </a:p>
        </p:txBody>
      </p:sp>
      <p:sp>
        <p:nvSpPr>
          <p:cNvPr id="7" name="TextBox 6"/>
          <p:cNvSpPr txBox="1"/>
          <p:nvPr/>
        </p:nvSpPr>
        <p:spPr>
          <a:xfrm>
            <a:off x="6361445" y="4687932"/>
            <a:ext cx="3561879" cy="646331"/>
          </a:xfrm>
          <a:prstGeom prst="rect">
            <a:avLst/>
          </a:prstGeom>
          <a:noFill/>
        </p:spPr>
        <p:txBody>
          <a:bodyPr wrap="square" rtlCol="0">
            <a:spAutoFit/>
          </a:bodyPr>
          <a:lstStyle/>
          <a:p>
            <a:pPr fontAlgn="base"/>
            <a:r>
              <a:rPr lang="en-GB" sz="900" dirty="0">
                <a:solidFill>
                  <a:schemeClr val="dk1"/>
                </a:solidFill>
              </a:rPr>
              <a:t>The climate is very </a:t>
            </a:r>
            <a:r>
              <a:rPr lang="en-GB" sz="900" b="1" dirty="0">
                <a:solidFill>
                  <a:schemeClr val="dk1"/>
                </a:solidFill>
              </a:rPr>
              <a:t>hot</a:t>
            </a:r>
            <a:r>
              <a:rPr lang="en-GB" sz="900" dirty="0">
                <a:solidFill>
                  <a:schemeClr val="dk1"/>
                </a:solidFill>
              </a:rPr>
              <a:t>. Summer day time temperatures can exceed 40°C. At night the temperature can drop below 0°C.  The climate is very </a:t>
            </a:r>
            <a:r>
              <a:rPr lang="en-GB" sz="900" b="1" dirty="0">
                <a:solidFill>
                  <a:schemeClr val="dk1"/>
                </a:solidFill>
              </a:rPr>
              <a:t>dry</a:t>
            </a:r>
            <a:r>
              <a:rPr lang="en-GB" sz="900" dirty="0">
                <a:solidFill>
                  <a:schemeClr val="dk1"/>
                </a:solidFill>
              </a:rPr>
              <a:t> with less than 250 mm of rainfall a year.</a:t>
            </a:r>
          </a:p>
          <a:p>
            <a:endParaRPr lang="en-GB" sz="900" dirty="0"/>
          </a:p>
        </p:txBody>
      </p:sp>
      <p:pic>
        <p:nvPicPr>
          <p:cNvPr id="40" name="Image 3" descr="slide_15.jpg"/>
          <p:cNvPicPr>
            <a:picLocks noChangeAspect="1"/>
          </p:cNvPicPr>
          <p:nvPr/>
        </p:nvPicPr>
        <p:blipFill rotWithShape="1">
          <a:blip r:embed="rId13"/>
          <a:srcRect l="4839" t="22546" r="4312" b="15023"/>
          <a:stretch/>
        </p:blipFill>
        <p:spPr>
          <a:xfrm>
            <a:off x="8121437" y="6038664"/>
            <a:ext cx="1500073" cy="772765"/>
          </a:xfrm>
          <a:prstGeom prst="rect">
            <a:avLst/>
          </a:prstGeom>
        </p:spPr>
      </p:pic>
    </p:spTree>
    <p:extLst>
      <p:ext uri="{BB962C8B-B14F-4D97-AF65-F5344CB8AC3E}">
        <p14:creationId xmlns:p14="http://schemas.microsoft.com/office/powerpoint/2010/main" val="310520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54367847"/>
              </p:ext>
            </p:extLst>
          </p:nvPr>
        </p:nvGraphicFramePr>
        <p:xfrm>
          <a:off x="0" y="0"/>
          <a:ext cx="4934753" cy="1761783"/>
        </p:xfrm>
        <a:graphic>
          <a:graphicData uri="http://schemas.openxmlformats.org/drawingml/2006/table">
            <a:tbl>
              <a:tblPr firstRow="1" bandRow="1">
                <a:tableStyleId>{93296810-A885-4BE3-A3E7-6D5BEEA58F35}</a:tableStyleId>
              </a:tblPr>
              <a:tblGrid>
                <a:gridCol w="853530">
                  <a:extLst>
                    <a:ext uri="{9D8B030D-6E8A-4147-A177-3AD203B41FA5}">
                      <a16:colId xmlns:a16="http://schemas.microsoft.com/office/drawing/2014/main" val="204375177"/>
                    </a:ext>
                  </a:extLst>
                </a:gridCol>
                <a:gridCol w="1302529">
                  <a:extLst>
                    <a:ext uri="{9D8B030D-6E8A-4147-A177-3AD203B41FA5}">
                      <a16:colId xmlns:a16="http://schemas.microsoft.com/office/drawing/2014/main" val="880110970"/>
                    </a:ext>
                  </a:extLst>
                </a:gridCol>
                <a:gridCol w="2778694">
                  <a:extLst>
                    <a:ext uri="{9D8B030D-6E8A-4147-A177-3AD203B41FA5}">
                      <a16:colId xmlns:a16="http://schemas.microsoft.com/office/drawing/2014/main" val="20002"/>
                    </a:ext>
                  </a:extLst>
                </a:gridCol>
              </a:tblGrid>
              <a:tr h="199179">
                <a:tc gridSpan="3">
                  <a:txBody>
                    <a:bodyPr/>
                    <a:lstStyle/>
                    <a:p>
                      <a:pPr algn="ctr"/>
                      <a:r>
                        <a:rPr lang="en-GB" sz="900" dirty="0"/>
                        <a:t>Physical Characteristics of TRF’s</a:t>
                      </a:r>
                    </a:p>
                  </a:txBody>
                  <a:tcPr/>
                </a:tc>
                <a:tc hMerge="1">
                  <a:txBody>
                    <a:bodyPr/>
                    <a:lstStyle/>
                    <a:p>
                      <a:endParaRPr lang="en-GB"/>
                    </a:p>
                  </a:txBody>
                  <a:tcPr/>
                </a:tc>
                <a:tc hMerge="1">
                  <a:txBody>
                    <a:bodyPr/>
                    <a:lstStyle/>
                    <a:p>
                      <a:pPr algn="ctr"/>
                      <a:endParaRPr lang="en-GB" sz="800" dirty="0"/>
                    </a:p>
                  </a:txBody>
                  <a:tcPr>
                    <a:solidFill>
                      <a:schemeClr val="accent2">
                        <a:lumMod val="20000"/>
                        <a:lumOff val="80000"/>
                      </a:schemeClr>
                    </a:solidFill>
                  </a:tcPr>
                </a:tc>
                <a:extLst>
                  <a:ext uri="{0D108BD9-81ED-4DB2-BD59-A6C34878D82A}">
                    <a16:rowId xmlns:a16="http://schemas.microsoft.com/office/drawing/2014/main" val="2493414973"/>
                  </a:ext>
                </a:extLst>
              </a:tr>
              <a:tr h="312996">
                <a:tc>
                  <a:txBody>
                    <a:bodyPr/>
                    <a:lstStyle/>
                    <a:p>
                      <a:r>
                        <a:rPr lang="en-GB" sz="800" b="1" dirty="0"/>
                        <a:t>Emergent Layer</a:t>
                      </a:r>
                    </a:p>
                  </a:txBody>
                  <a:tcPr/>
                </a:tc>
                <a:tc rowSpan="4">
                  <a:txBody>
                    <a:bodyPr/>
                    <a:lstStyle/>
                    <a:p>
                      <a:endParaRPr lang="en-GB" sz="800" dirty="0"/>
                    </a:p>
                  </a:txBody>
                  <a:tcPr/>
                </a:tc>
                <a:tc>
                  <a:txBody>
                    <a:bodyPr/>
                    <a:lstStyle/>
                    <a:p>
                      <a:r>
                        <a:rPr lang="en-GB" sz="800" dirty="0"/>
                        <a:t>Tall trees often</a:t>
                      </a:r>
                      <a:r>
                        <a:rPr lang="en-GB" sz="800" baseline="0" dirty="0"/>
                        <a:t> reaching 50m high.  Kapok trees are very fast growing, to compete with other trees to reach the sunlight.</a:t>
                      </a:r>
                      <a:endParaRPr lang="en-GB" sz="800" dirty="0"/>
                    </a:p>
                  </a:txBody>
                  <a:tcPr/>
                </a:tc>
                <a:extLst>
                  <a:ext uri="{0D108BD9-81ED-4DB2-BD59-A6C34878D82A}">
                    <a16:rowId xmlns:a16="http://schemas.microsoft.com/office/drawing/2014/main" val="2843140955"/>
                  </a:ext>
                </a:extLst>
              </a:tr>
              <a:tr h="540630">
                <a:tc>
                  <a:txBody>
                    <a:bodyPr/>
                    <a:lstStyle/>
                    <a:p>
                      <a:r>
                        <a:rPr lang="en-GB" sz="800" b="1" dirty="0"/>
                        <a:t>Canopy Layer</a:t>
                      </a:r>
                    </a:p>
                  </a:txBody>
                  <a:tcPr/>
                </a:tc>
                <a:tc vMerge="1">
                  <a:txBody>
                    <a:bodyPr/>
                    <a:lstStyle/>
                    <a:p>
                      <a:endParaRPr lang="en-GB" sz="800" dirty="0"/>
                    </a:p>
                  </a:txBody>
                  <a:tcPr/>
                </a:tc>
                <a:tc>
                  <a:txBody>
                    <a:bodyPr/>
                    <a:lstStyle/>
                    <a:p>
                      <a:r>
                        <a:rPr lang="en-GB" sz="800" dirty="0"/>
                        <a:t>A mass of leaves,</a:t>
                      </a:r>
                      <a:r>
                        <a:rPr lang="en-GB" sz="800" baseline="0" dirty="0"/>
                        <a:t> trees grow quickly to reach the light.  The leaves sustain the trees through photosynthesis.  The majority of species live here - moist air and presence of flowers, seeds and nuts which sustain the food chain.</a:t>
                      </a:r>
                      <a:endParaRPr lang="en-GB" sz="800" dirty="0"/>
                    </a:p>
                  </a:txBody>
                  <a:tcPr/>
                </a:tc>
                <a:extLst>
                  <a:ext uri="{0D108BD9-81ED-4DB2-BD59-A6C34878D82A}">
                    <a16:rowId xmlns:a16="http://schemas.microsoft.com/office/drawing/2014/main" val="10002"/>
                  </a:ext>
                </a:extLst>
              </a:tr>
              <a:tr h="312996">
                <a:tc>
                  <a:txBody>
                    <a:bodyPr/>
                    <a:lstStyle/>
                    <a:p>
                      <a:r>
                        <a:rPr lang="en-GB" sz="800" b="1" dirty="0"/>
                        <a:t>Under canopy</a:t>
                      </a:r>
                      <a:r>
                        <a:rPr lang="en-GB" sz="800" b="1" baseline="0" dirty="0"/>
                        <a:t> Layer</a:t>
                      </a:r>
                      <a:endParaRPr lang="en-GB" sz="800" b="1" dirty="0"/>
                    </a:p>
                  </a:txBody>
                  <a:tcPr/>
                </a:tc>
                <a:tc vMerge="1">
                  <a:txBody>
                    <a:bodyPr/>
                    <a:lstStyle/>
                    <a:p>
                      <a:endParaRPr lang="en-GB" sz="800" dirty="0"/>
                    </a:p>
                  </a:txBody>
                  <a:tcPr/>
                </a:tc>
                <a:tc>
                  <a:txBody>
                    <a:bodyPr/>
                    <a:lstStyle/>
                    <a:p>
                      <a:r>
                        <a:rPr lang="en-GB" sz="800" dirty="0"/>
                        <a:t>It is very dark.  Trees are branchless</a:t>
                      </a:r>
                      <a:r>
                        <a:rPr lang="en-GB" sz="800" baseline="0" dirty="0"/>
                        <a:t> as there is little sunlight for photosynthesis, so it is not worth growing leaves.</a:t>
                      </a:r>
                    </a:p>
                  </a:txBody>
                  <a:tcPr/>
                </a:tc>
                <a:extLst>
                  <a:ext uri="{0D108BD9-81ED-4DB2-BD59-A6C34878D82A}">
                    <a16:rowId xmlns:a16="http://schemas.microsoft.com/office/drawing/2014/main" val="10003"/>
                  </a:ext>
                </a:extLst>
              </a:tr>
              <a:tr h="283503">
                <a:tc>
                  <a:txBody>
                    <a:bodyPr/>
                    <a:lstStyle/>
                    <a:p>
                      <a:r>
                        <a:rPr lang="en-GB" sz="800" b="1" dirty="0"/>
                        <a:t>Shrub</a:t>
                      </a:r>
                      <a:r>
                        <a:rPr lang="en-GB" sz="800" b="1" baseline="0" dirty="0"/>
                        <a:t> layer</a:t>
                      </a:r>
                      <a:endParaRPr lang="en-GB" sz="800" b="1" dirty="0"/>
                    </a:p>
                  </a:txBody>
                  <a:tcPr/>
                </a:tc>
                <a:tc vMerge="1">
                  <a:txBody>
                    <a:bodyPr/>
                    <a:lstStyle/>
                    <a:p>
                      <a:endParaRPr lang="en-GB"/>
                    </a:p>
                  </a:txBody>
                  <a:tcPr/>
                </a:tc>
                <a:tc>
                  <a:txBody>
                    <a:bodyPr/>
                    <a:lstStyle/>
                    <a:p>
                      <a:r>
                        <a:rPr lang="en-GB" sz="800" dirty="0"/>
                        <a:t>Very dark, poor soils, high humidity</a:t>
                      </a:r>
                    </a:p>
                  </a:txBody>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88514103"/>
              </p:ext>
            </p:extLst>
          </p:nvPr>
        </p:nvGraphicFramePr>
        <p:xfrm>
          <a:off x="7319" y="1658062"/>
          <a:ext cx="2794826" cy="1158240"/>
        </p:xfrm>
        <a:graphic>
          <a:graphicData uri="http://schemas.openxmlformats.org/drawingml/2006/table">
            <a:tbl>
              <a:tblPr firstRow="1" bandRow="1">
                <a:tableStyleId>{93296810-A885-4BE3-A3E7-6D5BEEA58F35}</a:tableStyleId>
              </a:tblPr>
              <a:tblGrid>
                <a:gridCol w="1533839">
                  <a:extLst>
                    <a:ext uri="{9D8B030D-6E8A-4147-A177-3AD203B41FA5}">
                      <a16:colId xmlns:a16="http://schemas.microsoft.com/office/drawing/2014/main" val="204375177"/>
                    </a:ext>
                  </a:extLst>
                </a:gridCol>
                <a:gridCol w="1260987">
                  <a:extLst>
                    <a:ext uri="{9D8B030D-6E8A-4147-A177-3AD203B41FA5}">
                      <a16:colId xmlns:a16="http://schemas.microsoft.com/office/drawing/2014/main" val="880110970"/>
                    </a:ext>
                  </a:extLst>
                </a:gridCol>
              </a:tblGrid>
              <a:tr h="171905">
                <a:tc gridSpan="2">
                  <a:txBody>
                    <a:bodyPr/>
                    <a:lstStyle/>
                    <a:p>
                      <a:r>
                        <a:rPr lang="en-GB" sz="800" b="1" dirty="0"/>
                        <a:t>Plant</a:t>
                      </a:r>
                      <a:r>
                        <a:rPr lang="en-GB" sz="800" b="1" baseline="0" dirty="0"/>
                        <a:t> adaptation in TRF’s</a:t>
                      </a:r>
                      <a:endParaRPr lang="en-GB" sz="800" b="1" dirty="0"/>
                    </a:p>
                  </a:txBody>
                  <a:tcPr/>
                </a:tc>
                <a:tc hMerge="1">
                  <a:txBody>
                    <a:bodyPr/>
                    <a:lstStyle/>
                    <a:p>
                      <a:endParaRPr lang="en-GB" sz="800" dirty="0"/>
                    </a:p>
                  </a:txBody>
                  <a:tcPr/>
                </a:tc>
                <a:extLst>
                  <a:ext uri="{0D108BD9-81ED-4DB2-BD59-A6C34878D82A}">
                    <a16:rowId xmlns:a16="http://schemas.microsoft.com/office/drawing/2014/main" val="2493414973"/>
                  </a:ext>
                </a:extLst>
              </a:tr>
              <a:tr h="761296">
                <a:tc>
                  <a:txBody>
                    <a:bodyPr/>
                    <a:lstStyle/>
                    <a:p>
                      <a:pPr algn="l"/>
                      <a:r>
                        <a:rPr lang="en-GB" sz="800" b="1" u="sng" dirty="0"/>
                        <a:t>Buttress roots</a:t>
                      </a:r>
                      <a:r>
                        <a:rPr lang="en-GB" sz="800" b="1" u="sng" baseline="0" dirty="0"/>
                        <a:t> - </a:t>
                      </a:r>
                      <a:r>
                        <a:rPr lang="en-GB" sz="800" b="0" dirty="0"/>
                        <a:t>Massive ridges help them to support large trees.</a:t>
                      </a:r>
                      <a:r>
                        <a:rPr lang="en-GB" sz="800" b="0" baseline="0" dirty="0"/>
                        <a:t>  The </a:t>
                      </a:r>
                      <a:r>
                        <a:rPr lang="en-GB" sz="800" b="1" baseline="0" dirty="0"/>
                        <a:t>shallow roots </a:t>
                      </a:r>
                      <a:r>
                        <a:rPr lang="en-GB" sz="800" b="0" baseline="0" dirty="0"/>
                        <a:t>also spread out under the soil to absorb rainwater which quickly evaporates and to take up nutrients from the poor soils</a:t>
                      </a:r>
                      <a:r>
                        <a:rPr lang="en-GB" sz="800" b="1" baseline="0" dirty="0"/>
                        <a:t>.</a:t>
                      </a:r>
                      <a:endParaRPr lang="en-GB" sz="8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sng" kern="1200" dirty="0">
                          <a:solidFill>
                            <a:schemeClr val="dk1"/>
                          </a:solidFill>
                          <a:effectLst/>
                          <a:latin typeface="+mn-lt"/>
                          <a:ea typeface="+mn-ea"/>
                          <a:cs typeface="+mn-cs"/>
                        </a:rPr>
                        <a:t>Drip tips</a:t>
                      </a:r>
                      <a:r>
                        <a:rPr lang="en-GB" sz="800" b="0" i="0" kern="1200" dirty="0">
                          <a:solidFill>
                            <a:schemeClr val="dk1"/>
                          </a:solidFill>
                          <a:effectLst/>
                          <a:latin typeface="+mn-lt"/>
                          <a:ea typeface="+mn-ea"/>
                          <a:cs typeface="+mn-cs"/>
                        </a:rPr>
                        <a:t> - plants have leaves with </a:t>
                      </a:r>
                      <a:r>
                        <a:rPr lang="en-GB" sz="800" b="1" i="0" kern="1200" dirty="0">
                          <a:solidFill>
                            <a:schemeClr val="dk1"/>
                          </a:solidFill>
                          <a:effectLst/>
                          <a:latin typeface="+mn-lt"/>
                          <a:ea typeface="+mn-ea"/>
                          <a:cs typeface="+mn-cs"/>
                        </a:rPr>
                        <a:t>pointy tips</a:t>
                      </a:r>
                      <a:r>
                        <a:rPr lang="en-GB" sz="800" b="0" i="0" kern="1200" dirty="0">
                          <a:solidFill>
                            <a:schemeClr val="dk1"/>
                          </a:solidFill>
                          <a:effectLst/>
                          <a:latin typeface="+mn-lt"/>
                          <a:ea typeface="+mn-ea"/>
                          <a:cs typeface="+mn-cs"/>
                        </a:rPr>
                        <a:t>. This allows water to run off the leaves quickly without damaging or breaking them.</a:t>
                      </a:r>
                      <a:endParaRPr lang="en-GB" sz="800" b="1" dirty="0"/>
                    </a:p>
                    <a:p>
                      <a:pPr algn="l"/>
                      <a:endParaRPr lang="en-GB" sz="800" b="1" dirty="0"/>
                    </a:p>
                  </a:txBody>
                  <a:tcPr anchor="ctr"/>
                </a:tc>
                <a:extLst>
                  <a:ext uri="{0D108BD9-81ED-4DB2-BD59-A6C34878D82A}">
                    <a16:rowId xmlns:a16="http://schemas.microsoft.com/office/drawing/2014/main" val="3921777246"/>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93075352"/>
              </p:ext>
            </p:extLst>
          </p:nvPr>
        </p:nvGraphicFramePr>
        <p:xfrm>
          <a:off x="7319" y="2739845"/>
          <a:ext cx="3705544" cy="1908674"/>
        </p:xfrm>
        <a:graphic>
          <a:graphicData uri="http://schemas.openxmlformats.org/drawingml/2006/table">
            <a:tbl>
              <a:tblPr firstRow="1" bandRow="1">
                <a:tableStyleId>{93296810-A885-4BE3-A3E7-6D5BEEA58F35}</a:tableStyleId>
              </a:tblPr>
              <a:tblGrid>
                <a:gridCol w="579790">
                  <a:extLst>
                    <a:ext uri="{9D8B030D-6E8A-4147-A177-3AD203B41FA5}">
                      <a16:colId xmlns:a16="http://schemas.microsoft.com/office/drawing/2014/main" val="4114622345"/>
                    </a:ext>
                  </a:extLst>
                </a:gridCol>
                <a:gridCol w="3125754">
                  <a:extLst>
                    <a:ext uri="{9D8B030D-6E8A-4147-A177-3AD203B41FA5}">
                      <a16:colId xmlns:a16="http://schemas.microsoft.com/office/drawing/2014/main" val="20001"/>
                    </a:ext>
                  </a:extLst>
                </a:gridCol>
              </a:tblGrid>
              <a:tr h="1908674">
                <a:tc>
                  <a:txBody>
                    <a:bodyPr/>
                    <a:lstStyle/>
                    <a:p>
                      <a:pPr algn="ctr"/>
                      <a:endParaRPr lang="en-GB" sz="800" b="1" dirty="0">
                        <a:latin typeface="+mn-lt"/>
                      </a:endParaRPr>
                    </a:p>
                    <a:p>
                      <a:pPr algn="ctr"/>
                      <a:endParaRPr lang="en-GB" sz="800" b="1"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mn-lt"/>
                        </a:rPr>
                        <a:t>The Balance between components</a:t>
                      </a:r>
                      <a:r>
                        <a:rPr lang="en-GB" sz="800" b="1" baseline="0" dirty="0">
                          <a:latin typeface="+mn-lt"/>
                        </a:rPr>
                        <a:t> of TRF’s</a:t>
                      </a:r>
                      <a:endParaRPr lang="en-GB" sz="800" b="1" dirty="0">
                        <a:latin typeface="+mn-lt"/>
                      </a:endParaRPr>
                    </a:p>
                    <a:p>
                      <a:pPr algn="ctr"/>
                      <a:endParaRPr lang="en-GB" sz="800" b="1" dirty="0">
                        <a:latin typeface="+mn-lt"/>
                      </a:endParaRPr>
                    </a:p>
                    <a:p>
                      <a:pPr algn="ctr"/>
                      <a:endParaRPr lang="en-GB" sz="800" b="1" dirty="0">
                        <a:latin typeface="+mn-lt"/>
                      </a:endParaRPr>
                    </a:p>
                    <a:p>
                      <a:pPr algn="ctr"/>
                      <a:endParaRPr lang="en-GB" sz="800" b="1" dirty="0">
                        <a:latin typeface="+mn-lt"/>
                      </a:endParaRPr>
                    </a:p>
                  </a:txBody>
                  <a:tcPr/>
                </a:tc>
                <a:tc>
                  <a:txBody>
                    <a:bodyPr/>
                    <a:lstStyle/>
                    <a:p>
                      <a:pPr algn="ctr"/>
                      <a:endParaRPr lang="en-GB" sz="800" b="1" dirty="0">
                        <a:latin typeface="+mn-lt"/>
                      </a:endParaRPr>
                    </a:p>
                  </a:txBody>
                  <a:tcPr>
                    <a:solidFill>
                      <a:schemeClr val="accent6">
                        <a:lumMod val="40000"/>
                        <a:lumOff val="60000"/>
                      </a:schemeClr>
                    </a:solidFill>
                  </a:tcPr>
                </a:tc>
                <a:extLst>
                  <a:ext uri="{0D108BD9-81ED-4DB2-BD59-A6C34878D82A}">
                    <a16:rowId xmlns:a16="http://schemas.microsoft.com/office/drawing/2014/main" val="3372806372"/>
                  </a:ext>
                </a:extLst>
              </a:tr>
            </a:tbl>
          </a:graphicData>
        </a:graphic>
      </p:graphicFrame>
      <p:sp>
        <p:nvSpPr>
          <p:cNvPr id="4" name="Oval 3">
            <a:extLst>
              <a:ext uri="{FF2B5EF4-FFF2-40B4-BE49-F238E27FC236}">
                <a16:creationId xmlns:a16="http://schemas.microsoft.com/office/drawing/2014/main" id="{7D18CB3B-796D-4B7A-A103-D62F707CA453}"/>
              </a:ext>
            </a:extLst>
          </p:cNvPr>
          <p:cNvSpPr/>
          <p:nvPr/>
        </p:nvSpPr>
        <p:spPr>
          <a:xfrm>
            <a:off x="5996763" y="638793"/>
            <a:ext cx="472517" cy="4385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4" name="Table 33"/>
          <p:cNvGraphicFramePr>
            <a:graphicFrameLocks noGrp="1"/>
          </p:cNvGraphicFramePr>
          <p:nvPr>
            <p:extLst>
              <p:ext uri="{D42A27DB-BD31-4B8C-83A1-F6EECF244321}">
                <p14:modId xmlns:p14="http://schemas.microsoft.com/office/powerpoint/2010/main" val="3231786980"/>
              </p:ext>
            </p:extLst>
          </p:nvPr>
        </p:nvGraphicFramePr>
        <p:xfrm>
          <a:off x="3712862" y="2785712"/>
          <a:ext cx="1229273" cy="1891941"/>
        </p:xfrm>
        <a:graphic>
          <a:graphicData uri="http://schemas.openxmlformats.org/drawingml/2006/table">
            <a:tbl>
              <a:tblPr firstRow="1" bandRow="1">
                <a:tableStyleId>{93296810-A885-4BE3-A3E7-6D5BEEA58F35}</a:tableStyleId>
              </a:tblPr>
              <a:tblGrid>
                <a:gridCol w="1229273">
                  <a:extLst>
                    <a:ext uri="{9D8B030D-6E8A-4147-A177-3AD203B41FA5}">
                      <a16:colId xmlns:a16="http://schemas.microsoft.com/office/drawing/2014/main" val="2912668156"/>
                    </a:ext>
                  </a:extLst>
                </a:gridCol>
              </a:tblGrid>
              <a:tr h="249136">
                <a:tc>
                  <a:txBody>
                    <a:bodyPr/>
                    <a:lstStyle/>
                    <a:p>
                      <a:pPr algn="ctr"/>
                      <a:r>
                        <a:rPr lang="en-GB" sz="800" dirty="0"/>
                        <a:t>Value</a:t>
                      </a:r>
                      <a:r>
                        <a:rPr lang="en-GB" sz="800" baseline="0" dirty="0"/>
                        <a:t> of tropical Rainforests</a:t>
                      </a:r>
                      <a:endParaRPr lang="en-GB" sz="800" dirty="0"/>
                    </a:p>
                  </a:txBody>
                  <a:tcPr/>
                </a:tc>
                <a:extLst>
                  <a:ext uri="{0D108BD9-81ED-4DB2-BD59-A6C34878D82A}">
                    <a16:rowId xmlns:a16="http://schemas.microsoft.com/office/drawing/2014/main" val="943450843"/>
                  </a:ext>
                </a:extLst>
              </a:tr>
              <a:tr h="334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Home to more than half the world's plant and animal species.</a:t>
                      </a:r>
                    </a:p>
                  </a:txBody>
                  <a:tcPr anchor="ctr"/>
                </a:tc>
                <a:extLst>
                  <a:ext uri="{0D108BD9-81ED-4DB2-BD59-A6C34878D82A}">
                    <a16:rowId xmlns:a16="http://schemas.microsoft.com/office/drawing/2014/main" val="1773780000"/>
                  </a:ext>
                </a:extLst>
              </a:tr>
              <a:tr h="424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They are home to an estimated 50 million indigenous forest people.</a:t>
                      </a:r>
                    </a:p>
                  </a:txBody>
                  <a:tcPr anchor="ctr"/>
                </a:tc>
                <a:extLst>
                  <a:ext uri="{0D108BD9-81ED-4DB2-BD59-A6C34878D82A}">
                    <a16:rowId xmlns:a16="http://schemas.microsoft.com/office/drawing/2014/main" val="908743699"/>
                  </a:ext>
                </a:extLst>
              </a:tr>
              <a:tr h="413661">
                <a:tc>
                  <a:txBody>
                    <a:bodyPr/>
                    <a:lstStyle/>
                    <a:p>
                      <a:pPr marL="0" indent="0" algn="l" fontAlgn="auto">
                        <a:spcAft>
                          <a:spcPts val="0"/>
                        </a:spcAft>
                        <a:buFont typeface="Arial" panose="020B0604020202020204" pitchFamily="34" charset="0"/>
                        <a:buNone/>
                        <a:defRPr/>
                      </a:pPr>
                      <a:r>
                        <a:rPr lang="en-GB" sz="900" dirty="0">
                          <a:solidFill>
                            <a:schemeClr val="tx1"/>
                          </a:solidFill>
                        </a:rPr>
                        <a:t>responsible for 20% of the world's rainfall.</a:t>
                      </a:r>
                    </a:p>
                  </a:txBody>
                  <a:tcPr anchor="ctr"/>
                </a:tc>
                <a:extLst>
                  <a:ext uri="{0D108BD9-81ED-4DB2-BD59-A6C34878D82A}">
                    <a16:rowId xmlns:a16="http://schemas.microsoft.com/office/drawing/2014/main" val="10003"/>
                  </a:ext>
                </a:extLst>
              </a:tr>
            </a:tbl>
          </a:graphicData>
        </a:graphic>
      </p:graphicFrame>
      <p:pic>
        <p:nvPicPr>
          <p:cNvPr id="2050" name="Picture 2" descr="https://bam.files.bbci.co.uk/bam/live/content/zkrvcdm/lar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376" b="11901"/>
          <a:stretch/>
        </p:blipFill>
        <p:spPr bwMode="auto">
          <a:xfrm>
            <a:off x="792284" y="229887"/>
            <a:ext cx="1373325" cy="141408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https://mcouts2.files.wordpress.com/2013/11/trf-nutrientcyc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79" t="3365" r="862" b="2560"/>
          <a:stretch/>
        </p:blipFill>
        <p:spPr bwMode="auto">
          <a:xfrm>
            <a:off x="614730" y="2767247"/>
            <a:ext cx="3101487" cy="18801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8" name="Table 37"/>
          <p:cNvGraphicFramePr>
            <a:graphicFrameLocks noGrp="1"/>
          </p:cNvGraphicFramePr>
          <p:nvPr>
            <p:extLst>
              <p:ext uri="{D42A27DB-BD31-4B8C-83A1-F6EECF244321}">
                <p14:modId xmlns:p14="http://schemas.microsoft.com/office/powerpoint/2010/main" val="723304005"/>
              </p:ext>
            </p:extLst>
          </p:nvPr>
        </p:nvGraphicFramePr>
        <p:xfrm>
          <a:off x="2802145" y="1651946"/>
          <a:ext cx="2154690" cy="1158240"/>
        </p:xfrm>
        <a:graphic>
          <a:graphicData uri="http://schemas.openxmlformats.org/drawingml/2006/table">
            <a:tbl>
              <a:tblPr firstRow="1" bandRow="1">
                <a:tableStyleId>{93296810-A885-4BE3-A3E7-6D5BEEA58F35}</a:tableStyleId>
              </a:tblPr>
              <a:tblGrid>
                <a:gridCol w="961084">
                  <a:extLst>
                    <a:ext uri="{9D8B030D-6E8A-4147-A177-3AD203B41FA5}">
                      <a16:colId xmlns:a16="http://schemas.microsoft.com/office/drawing/2014/main" val="204375177"/>
                    </a:ext>
                  </a:extLst>
                </a:gridCol>
                <a:gridCol w="1193606">
                  <a:extLst>
                    <a:ext uri="{9D8B030D-6E8A-4147-A177-3AD203B41FA5}">
                      <a16:colId xmlns:a16="http://schemas.microsoft.com/office/drawing/2014/main" val="880110970"/>
                    </a:ext>
                  </a:extLst>
                </a:gridCol>
              </a:tblGrid>
              <a:tr h="182072">
                <a:tc gridSpan="2">
                  <a:txBody>
                    <a:bodyPr/>
                    <a:lstStyle/>
                    <a:p>
                      <a:r>
                        <a:rPr lang="en-GB" sz="800" dirty="0"/>
                        <a:t>Animal </a:t>
                      </a:r>
                      <a:r>
                        <a:rPr lang="en-GB" sz="800" b="1" baseline="0" dirty="0"/>
                        <a:t>adaptation in TRF’s</a:t>
                      </a:r>
                      <a:endParaRPr lang="en-GB" sz="800" dirty="0"/>
                    </a:p>
                  </a:txBody>
                  <a:tcPr/>
                </a:tc>
                <a:tc hMerge="1">
                  <a:txBody>
                    <a:bodyPr/>
                    <a:lstStyle/>
                    <a:p>
                      <a:endParaRPr lang="en-GB" sz="800" dirty="0"/>
                    </a:p>
                  </a:txBody>
                  <a:tcPr/>
                </a:tc>
                <a:extLst>
                  <a:ext uri="{0D108BD9-81ED-4DB2-BD59-A6C34878D82A}">
                    <a16:rowId xmlns:a16="http://schemas.microsoft.com/office/drawing/2014/main" val="2493414973"/>
                  </a:ext>
                </a:extLst>
              </a:tr>
              <a:tr h="821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dk1"/>
                          </a:solidFill>
                          <a:effectLst/>
                          <a:latin typeface="+mn-lt"/>
                          <a:ea typeface="+mn-ea"/>
                          <a:cs typeface="+mn-cs"/>
                        </a:rPr>
                        <a:t>Sloth</a:t>
                      </a:r>
                      <a:r>
                        <a:rPr lang="en-GB" sz="800" b="0" i="0" kern="1200" dirty="0">
                          <a:solidFill>
                            <a:schemeClr val="dk1"/>
                          </a:solidFill>
                          <a:effectLst/>
                          <a:latin typeface="+mn-lt"/>
                          <a:ea typeface="+mn-ea"/>
                          <a:cs typeface="+mn-cs"/>
                        </a:rPr>
                        <a:t> uses </a:t>
                      </a:r>
                      <a:r>
                        <a:rPr lang="en-GB" sz="800" b="1" i="0" kern="1200" dirty="0">
                          <a:solidFill>
                            <a:schemeClr val="dk1"/>
                          </a:solidFill>
                          <a:effectLst/>
                          <a:latin typeface="+mn-lt"/>
                          <a:ea typeface="+mn-ea"/>
                          <a:cs typeface="+mn-cs"/>
                        </a:rPr>
                        <a:t>camouflage</a:t>
                      </a:r>
                      <a:r>
                        <a:rPr lang="en-GB" sz="800" b="0" i="0" kern="1200" dirty="0">
                          <a:solidFill>
                            <a:schemeClr val="dk1"/>
                          </a:solidFill>
                          <a:effectLst/>
                          <a:latin typeface="+mn-lt"/>
                          <a:ea typeface="+mn-ea"/>
                          <a:cs typeface="+mn-cs"/>
                        </a:rPr>
                        <a:t> and moves very slowly to make it difficult for </a:t>
                      </a:r>
                      <a:r>
                        <a:rPr lang="en-GB" sz="800" b="1" i="0" u="none" strike="noStrike" kern="1200" dirty="0">
                          <a:solidFill>
                            <a:schemeClr val="dk1"/>
                          </a:solidFill>
                          <a:effectLst/>
                          <a:latin typeface="+mn-lt"/>
                          <a:ea typeface="+mn-ea"/>
                          <a:cs typeface="+mn-cs"/>
                        </a:rPr>
                        <a:t>predators</a:t>
                      </a:r>
                      <a:r>
                        <a:rPr lang="en-GB" sz="800" b="1" i="0" u="none" strike="noStrike" kern="1200" baseline="0" dirty="0">
                          <a:solidFill>
                            <a:schemeClr val="dk1"/>
                          </a:solidFill>
                          <a:effectLst/>
                          <a:latin typeface="+mn-lt"/>
                          <a:ea typeface="+mn-ea"/>
                          <a:cs typeface="+mn-cs"/>
                        </a:rPr>
                        <a:t> </a:t>
                      </a:r>
                      <a:r>
                        <a:rPr lang="en-GB" sz="800" b="0" i="0" kern="1200" dirty="0">
                          <a:solidFill>
                            <a:schemeClr val="dk1"/>
                          </a:solidFill>
                          <a:effectLst/>
                          <a:latin typeface="+mn-lt"/>
                          <a:ea typeface="+mn-ea"/>
                          <a:cs typeface="+mn-cs"/>
                        </a:rPr>
                        <a:t>to spot.</a:t>
                      </a:r>
                      <a:endParaRPr lang="en-GB" sz="800" b="1" baseline="0" dirty="0"/>
                    </a:p>
                    <a:p>
                      <a:pPr algn="l"/>
                      <a:endParaRPr lang="en-GB" sz="800" b="1" dirty="0"/>
                    </a:p>
                  </a:txBody>
                  <a:tcPr anchor="ctr"/>
                </a:tc>
                <a:tc>
                  <a:txBody>
                    <a:bodyPr/>
                    <a:lstStyle/>
                    <a:p>
                      <a:pPr algn="l"/>
                      <a:r>
                        <a:rPr lang="en-GB" sz="800" b="1" i="0" u="sng" kern="1200" dirty="0">
                          <a:solidFill>
                            <a:schemeClr val="dk1"/>
                          </a:solidFill>
                          <a:effectLst/>
                          <a:latin typeface="+mn-lt"/>
                          <a:ea typeface="+mn-ea"/>
                          <a:cs typeface="+mn-cs"/>
                        </a:rPr>
                        <a:t>Flying frog</a:t>
                      </a:r>
                      <a:r>
                        <a:rPr lang="en-GB" sz="800" b="0" i="0" kern="1200" dirty="0">
                          <a:solidFill>
                            <a:schemeClr val="dk1"/>
                          </a:solidFill>
                          <a:effectLst/>
                          <a:latin typeface="+mn-lt"/>
                          <a:ea typeface="+mn-ea"/>
                          <a:cs typeface="+mn-cs"/>
                        </a:rPr>
                        <a:t> has fully </a:t>
                      </a:r>
                      <a:r>
                        <a:rPr lang="en-GB" sz="800" b="1" i="0" kern="1200" dirty="0">
                          <a:solidFill>
                            <a:schemeClr val="dk1"/>
                          </a:solidFill>
                          <a:effectLst/>
                          <a:latin typeface="+mn-lt"/>
                          <a:ea typeface="+mn-ea"/>
                          <a:cs typeface="+mn-cs"/>
                        </a:rPr>
                        <a:t>webbed hands and feet</a:t>
                      </a:r>
                      <a:r>
                        <a:rPr lang="en-GB" sz="800" b="0" i="0" kern="1200" dirty="0">
                          <a:solidFill>
                            <a:schemeClr val="dk1"/>
                          </a:solidFill>
                          <a:effectLst/>
                          <a:latin typeface="+mn-lt"/>
                          <a:ea typeface="+mn-ea"/>
                          <a:cs typeface="+mn-cs"/>
                        </a:rPr>
                        <a:t>, and a flap of loose skin that stretches between its limbs, which allows it to glide from plant to plant.</a:t>
                      </a:r>
                      <a:endParaRPr lang="en-GB" sz="800" b="1" dirty="0"/>
                    </a:p>
                  </a:txBody>
                  <a:tcPr anchor="ctr"/>
                </a:tc>
                <a:extLst>
                  <a:ext uri="{0D108BD9-81ED-4DB2-BD59-A6C34878D82A}">
                    <a16:rowId xmlns:a16="http://schemas.microsoft.com/office/drawing/2014/main" val="3921777246"/>
                  </a:ext>
                </a:extLst>
              </a:tr>
            </a:tbl>
          </a:graphicData>
        </a:graphic>
      </p:graphicFrame>
      <p:pic>
        <p:nvPicPr>
          <p:cNvPr id="2052" name="Picture 4" descr="A flying fro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98919" y="1424970"/>
            <a:ext cx="835834" cy="4701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3.marietta.edu/~biol/biomes/images/troprain/0599_43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8012" y="2498629"/>
            <a:ext cx="449388" cy="299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Table 39"/>
          <p:cNvGraphicFramePr>
            <a:graphicFrameLocks noGrp="1"/>
          </p:cNvGraphicFramePr>
          <p:nvPr>
            <p:extLst>
              <p:ext uri="{D42A27DB-BD31-4B8C-83A1-F6EECF244321}">
                <p14:modId xmlns:p14="http://schemas.microsoft.com/office/powerpoint/2010/main" val="3974351183"/>
              </p:ext>
            </p:extLst>
          </p:nvPr>
        </p:nvGraphicFramePr>
        <p:xfrm>
          <a:off x="4942072" y="0"/>
          <a:ext cx="4934753" cy="1678725"/>
        </p:xfrm>
        <a:graphic>
          <a:graphicData uri="http://schemas.openxmlformats.org/drawingml/2006/table">
            <a:tbl>
              <a:tblPr firstRow="1" bandRow="1">
                <a:tableStyleId>{00A15C55-8517-42AA-B614-E9B94910E393}</a:tableStyleId>
              </a:tblPr>
              <a:tblGrid>
                <a:gridCol w="391928">
                  <a:extLst>
                    <a:ext uri="{9D8B030D-6E8A-4147-A177-3AD203B41FA5}">
                      <a16:colId xmlns:a16="http://schemas.microsoft.com/office/drawing/2014/main" val="204375177"/>
                    </a:ext>
                  </a:extLst>
                </a:gridCol>
                <a:gridCol w="1609725">
                  <a:extLst>
                    <a:ext uri="{9D8B030D-6E8A-4147-A177-3AD203B41FA5}">
                      <a16:colId xmlns:a16="http://schemas.microsoft.com/office/drawing/2014/main" val="880110970"/>
                    </a:ext>
                  </a:extLst>
                </a:gridCol>
                <a:gridCol w="2933100">
                  <a:extLst>
                    <a:ext uri="{9D8B030D-6E8A-4147-A177-3AD203B41FA5}">
                      <a16:colId xmlns:a16="http://schemas.microsoft.com/office/drawing/2014/main" val="20002"/>
                    </a:ext>
                  </a:extLst>
                </a:gridCol>
              </a:tblGrid>
              <a:tr h="199179">
                <a:tc gridSpan="3">
                  <a:txBody>
                    <a:bodyPr/>
                    <a:lstStyle/>
                    <a:p>
                      <a:pPr algn="ctr"/>
                      <a:r>
                        <a:rPr lang="en-GB" sz="900" dirty="0"/>
                        <a:t>Interactions</a:t>
                      </a:r>
                      <a:r>
                        <a:rPr lang="en-GB" sz="900" baseline="0" dirty="0"/>
                        <a:t> within hot deserts</a:t>
                      </a:r>
                      <a:endParaRPr lang="en-GB" sz="900" dirty="0"/>
                    </a:p>
                  </a:txBody>
                  <a:tcPr/>
                </a:tc>
                <a:tc hMerge="1">
                  <a:txBody>
                    <a:bodyPr/>
                    <a:lstStyle/>
                    <a:p>
                      <a:endParaRPr lang="en-GB"/>
                    </a:p>
                  </a:txBody>
                  <a:tcPr/>
                </a:tc>
                <a:tc hMerge="1">
                  <a:txBody>
                    <a:bodyPr/>
                    <a:lstStyle/>
                    <a:p>
                      <a:pPr algn="ctr"/>
                      <a:endParaRPr lang="en-GB" sz="800" dirty="0"/>
                    </a:p>
                  </a:txBody>
                  <a:tcPr>
                    <a:solidFill>
                      <a:schemeClr val="accent2">
                        <a:lumMod val="20000"/>
                        <a:lumOff val="80000"/>
                      </a:schemeClr>
                    </a:solidFill>
                  </a:tcPr>
                </a:tc>
                <a:extLst>
                  <a:ext uri="{0D108BD9-81ED-4DB2-BD59-A6C34878D82A}">
                    <a16:rowId xmlns:a16="http://schemas.microsoft.com/office/drawing/2014/main" val="2493414973"/>
                  </a:ext>
                </a:extLst>
              </a:tr>
              <a:tr h="1450125">
                <a:tc>
                  <a:txBody>
                    <a:bodyPr/>
                    <a:lstStyle/>
                    <a:p>
                      <a:r>
                        <a:rPr lang="en-GB" sz="800" b="1" dirty="0"/>
                        <a:t>Food</a:t>
                      </a:r>
                    </a:p>
                    <a:p>
                      <a:r>
                        <a:rPr lang="en-GB" sz="800" b="1" dirty="0"/>
                        <a:t>Web</a:t>
                      </a:r>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2843140955"/>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259603155"/>
              </p:ext>
            </p:extLst>
          </p:nvPr>
        </p:nvGraphicFramePr>
        <p:xfrm>
          <a:off x="4964154" y="1532789"/>
          <a:ext cx="2661084" cy="1158240"/>
        </p:xfrm>
        <a:graphic>
          <a:graphicData uri="http://schemas.openxmlformats.org/drawingml/2006/table">
            <a:tbl>
              <a:tblPr firstRow="1" bandRow="1">
                <a:tableStyleId>{00A15C55-8517-42AA-B614-E9B94910E393}</a:tableStyleId>
              </a:tblPr>
              <a:tblGrid>
                <a:gridCol w="1345677">
                  <a:extLst>
                    <a:ext uri="{9D8B030D-6E8A-4147-A177-3AD203B41FA5}">
                      <a16:colId xmlns:a16="http://schemas.microsoft.com/office/drawing/2014/main" val="204375177"/>
                    </a:ext>
                  </a:extLst>
                </a:gridCol>
                <a:gridCol w="1315407">
                  <a:extLst>
                    <a:ext uri="{9D8B030D-6E8A-4147-A177-3AD203B41FA5}">
                      <a16:colId xmlns:a16="http://schemas.microsoft.com/office/drawing/2014/main" val="880110970"/>
                    </a:ext>
                  </a:extLst>
                </a:gridCol>
              </a:tblGrid>
              <a:tr h="171905">
                <a:tc gridSpan="2">
                  <a:txBody>
                    <a:bodyPr/>
                    <a:lstStyle/>
                    <a:p>
                      <a:r>
                        <a:rPr lang="en-GB" sz="800" dirty="0"/>
                        <a:t>Plant</a:t>
                      </a:r>
                      <a:r>
                        <a:rPr lang="en-GB" sz="800" baseline="0" dirty="0"/>
                        <a:t> adaptation in TRF’s</a:t>
                      </a:r>
                      <a:endParaRPr lang="en-GB" sz="800" b="1" dirty="0"/>
                    </a:p>
                  </a:txBody>
                  <a:tcPr/>
                </a:tc>
                <a:tc hMerge="1">
                  <a:txBody>
                    <a:bodyPr/>
                    <a:lstStyle/>
                    <a:p>
                      <a:endParaRPr lang="en-GB" sz="800" dirty="0"/>
                    </a:p>
                  </a:txBody>
                  <a:tcPr/>
                </a:tc>
                <a:extLst>
                  <a:ext uri="{0D108BD9-81ED-4DB2-BD59-A6C34878D82A}">
                    <a16:rowId xmlns:a16="http://schemas.microsoft.com/office/drawing/2014/main" val="2493414973"/>
                  </a:ext>
                </a:extLst>
              </a:tr>
              <a:tr h="761296">
                <a:tc>
                  <a:txBody>
                    <a:bodyPr/>
                    <a:lstStyle/>
                    <a:p>
                      <a:pPr algn="l"/>
                      <a:r>
                        <a:rPr lang="en-GB" sz="800" b="1" u="sng" dirty="0">
                          <a:solidFill>
                            <a:schemeClr val="tx2"/>
                          </a:solidFill>
                        </a:rPr>
                        <a:t>Succulents</a:t>
                      </a:r>
                    </a:p>
                    <a:p>
                      <a:pPr algn="l"/>
                      <a:r>
                        <a:rPr lang="en-GB" sz="800" dirty="0"/>
                        <a:t>Plants which have fleshy stems or bulbs in order to store water</a:t>
                      </a:r>
                    </a:p>
                    <a:p>
                      <a:pPr algn="l"/>
                      <a:r>
                        <a:rPr lang="en-GB" sz="800" dirty="0"/>
                        <a:t>Thorns or spikes to stop animals from eating them </a:t>
                      </a:r>
                    </a:p>
                    <a:p>
                      <a:pPr algn="l"/>
                      <a:endParaRPr lang="en-GB" sz="800" b="1" dirty="0"/>
                    </a:p>
                  </a:txBody>
                  <a:tcPr anchor="ctr"/>
                </a:tc>
                <a:tc>
                  <a:txBody>
                    <a:bodyPr/>
                    <a:lstStyle/>
                    <a:p>
                      <a:pPr algn="l"/>
                      <a:r>
                        <a:rPr lang="en-GB" sz="800" b="1" u="sng" dirty="0"/>
                        <a:t>Perennial plants</a:t>
                      </a:r>
                    </a:p>
                    <a:p>
                      <a:pPr algn="l"/>
                      <a:r>
                        <a:rPr lang="en-GB" sz="800" dirty="0"/>
                        <a:t>Desert perennials often survive by remaining dormant during dry periods of the year, then springing to life when water becomes available.</a:t>
                      </a:r>
                    </a:p>
                  </a:txBody>
                  <a:tcPr anchor="ctr"/>
                </a:tc>
                <a:extLst>
                  <a:ext uri="{0D108BD9-81ED-4DB2-BD59-A6C34878D82A}">
                    <a16:rowId xmlns:a16="http://schemas.microsoft.com/office/drawing/2014/main" val="3921777246"/>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338316780"/>
              </p:ext>
            </p:extLst>
          </p:nvPr>
        </p:nvGraphicFramePr>
        <p:xfrm>
          <a:off x="4949391" y="2685031"/>
          <a:ext cx="4927434" cy="2104714"/>
        </p:xfrm>
        <a:graphic>
          <a:graphicData uri="http://schemas.openxmlformats.org/drawingml/2006/table">
            <a:tbl>
              <a:tblPr firstRow="1" bandRow="1">
                <a:tableStyleId>{00A15C55-8517-42AA-B614-E9B94910E393}</a:tableStyleId>
              </a:tblPr>
              <a:tblGrid>
                <a:gridCol w="2463717">
                  <a:extLst>
                    <a:ext uri="{9D8B030D-6E8A-4147-A177-3AD203B41FA5}">
                      <a16:colId xmlns:a16="http://schemas.microsoft.com/office/drawing/2014/main" val="2912668156"/>
                    </a:ext>
                  </a:extLst>
                </a:gridCol>
                <a:gridCol w="2463717">
                  <a:extLst>
                    <a:ext uri="{9D8B030D-6E8A-4147-A177-3AD203B41FA5}">
                      <a16:colId xmlns:a16="http://schemas.microsoft.com/office/drawing/2014/main" val="20001"/>
                    </a:ext>
                  </a:extLst>
                </a:gridCol>
              </a:tblGrid>
              <a:tr h="199714">
                <a:tc>
                  <a:txBody>
                    <a:bodyPr/>
                    <a:lstStyle/>
                    <a:p>
                      <a:pPr algn="ctr"/>
                      <a:r>
                        <a:rPr lang="en-GB" sz="800" dirty="0"/>
                        <a:t>Desertification - causes</a:t>
                      </a:r>
                    </a:p>
                  </a:txBody>
                  <a:tcPr/>
                </a:tc>
                <a:tc>
                  <a:txBody>
                    <a:bodyPr/>
                    <a:lstStyle/>
                    <a:p>
                      <a:pPr algn="ctr"/>
                      <a:r>
                        <a:rPr lang="en-GB" sz="800" dirty="0"/>
                        <a:t>Reducing the risk of desertification</a:t>
                      </a:r>
                    </a:p>
                  </a:txBody>
                  <a:tcPr/>
                </a:tc>
                <a:extLst>
                  <a:ext uri="{0D108BD9-81ED-4DB2-BD59-A6C34878D82A}">
                    <a16:rowId xmlns:a16="http://schemas.microsoft.com/office/drawing/2014/main" val="943450843"/>
                  </a:ext>
                </a:extLst>
              </a:tr>
              <a:tr h="567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dk1"/>
                          </a:solidFill>
                          <a:effectLst/>
                          <a:latin typeface="+mn-lt"/>
                          <a:ea typeface="+mn-ea"/>
                          <a:cs typeface="+mn-cs"/>
                        </a:rPr>
                        <a:t>Population growth</a:t>
                      </a:r>
                      <a:r>
                        <a:rPr lang="en-GB" sz="800" b="0" i="0" kern="1200" dirty="0">
                          <a:solidFill>
                            <a:schemeClr val="dk1"/>
                          </a:solidFill>
                          <a:effectLst/>
                          <a:latin typeface="+mn-lt"/>
                          <a:ea typeface="+mn-ea"/>
                          <a:cs typeface="+mn-cs"/>
                        </a:rPr>
                        <a:t> - the population in some desert areas is increasing. In places where there are developments in mining and tourism, people are attracted by jobs. </a:t>
                      </a:r>
                      <a:endParaRPr lang="en-GB" sz="800" dirty="0">
                        <a:solidFill>
                          <a:schemeClr val="tx1"/>
                        </a:solidFill>
                      </a:endParaRPr>
                    </a:p>
                  </a:txBody>
                  <a:tcPr anchor="ctr"/>
                </a:tc>
                <a:tc>
                  <a:txBody>
                    <a:bodyPr/>
                    <a:lstStyle/>
                    <a:p>
                      <a:pPr algn="l" fontAlgn="base">
                        <a:buFont typeface="Arial" panose="020B0604020202020204" pitchFamily="34" charset="0"/>
                        <a:buNone/>
                      </a:pPr>
                      <a:r>
                        <a:rPr lang="en-GB" sz="800" b="1" i="0" dirty="0">
                          <a:solidFill>
                            <a:srgbClr val="000000"/>
                          </a:solidFill>
                          <a:effectLst/>
                          <a:latin typeface="+mn-lt"/>
                        </a:rPr>
                        <a:t>Planting more trees</a:t>
                      </a:r>
                      <a:r>
                        <a:rPr lang="en-GB" sz="800" b="0" i="0" dirty="0">
                          <a:solidFill>
                            <a:srgbClr val="000000"/>
                          </a:solidFill>
                          <a:effectLst/>
                          <a:latin typeface="+mn-lt"/>
                        </a:rPr>
                        <a:t> - the roots of trees hold the soil together and help to reduce soil erosion from wind and rain.</a:t>
                      </a:r>
                    </a:p>
                  </a:txBody>
                  <a:tcPr anchor="ctr"/>
                </a:tc>
                <a:extLst>
                  <a:ext uri="{0D108BD9-81ED-4DB2-BD59-A6C34878D82A}">
                    <a16:rowId xmlns:a16="http://schemas.microsoft.com/office/drawing/2014/main" val="1773780000"/>
                  </a:ext>
                </a:extLst>
              </a:tr>
              <a:tr h="424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kern="1200" dirty="0">
                          <a:solidFill>
                            <a:schemeClr val="dk1"/>
                          </a:solidFill>
                          <a:effectLst/>
                          <a:latin typeface="+mn-lt"/>
                          <a:ea typeface="+mn-ea"/>
                          <a:cs typeface="+mn-cs"/>
                          <a:hlinkClick r:id="rId6"/>
                        </a:rPr>
                        <a:t>Overgrazing</a:t>
                      </a:r>
                      <a:r>
                        <a:rPr lang="en-GB" sz="800" b="0" i="0" kern="1200" dirty="0">
                          <a:solidFill>
                            <a:schemeClr val="dk1"/>
                          </a:solidFill>
                          <a:effectLst/>
                          <a:latin typeface="+mn-lt"/>
                          <a:ea typeface="+mn-ea"/>
                          <a:cs typeface="+mn-cs"/>
                        </a:rPr>
                        <a:t> - an increasing population results in larger desert areas being farmed. Sheep, cattle and goats are overgrazing the vegetation. This leaves the soil exposed to erosion</a:t>
                      </a:r>
                      <a:endParaRPr lang="en-GB" sz="800" dirty="0">
                        <a:solidFill>
                          <a:schemeClr val="tx1"/>
                        </a:solidFill>
                      </a:endParaRPr>
                    </a:p>
                  </a:txBody>
                  <a:tcPr anchor="ctr"/>
                </a:tc>
                <a:tc>
                  <a:txBody>
                    <a:bodyPr/>
                    <a:lstStyle/>
                    <a:p>
                      <a:pPr algn="l" fontAlgn="base">
                        <a:buFont typeface="Arial" panose="020B0604020202020204" pitchFamily="34" charset="0"/>
                        <a:buNone/>
                      </a:pPr>
                      <a:r>
                        <a:rPr lang="en-GB" sz="800" b="1" i="0" dirty="0">
                          <a:solidFill>
                            <a:srgbClr val="000000"/>
                          </a:solidFill>
                          <a:effectLst/>
                          <a:latin typeface="+mn-lt"/>
                        </a:rPr>
                        <a:t>Improving the quality of the soil</a:t>
                      </a:r>
                      <a:r>
                        <a:rPr lang="en-GB" sz="800" b="0" i="0" dirty="0">
                          <a:solidFill>
                            <a:srgbClr val="000000"/>
                          </a:solidFill>
                          <a:effectLst/>
                          <a:latin typeface="+mn-lt"/>
                        </a:rPr>
                        <a:t> - this can be managed by reducing the number of grazing animals they have and growing crops instead. The animal manure can be used to fertilise the crops grown. </a:t>
                      </a:r>
                    </a:p>
                  </a:txBody>
                  <a:tcPr anchor="ctr"/>
                </a:tc>
                <a:extLst>
                  <a:ext uri="{0D108BD9-81ED-4DB2-BD59-A6C34878D82A}">
                    <a16:rowId xmlns:a16="http://schemas.microsoft.com/office/drawing/2014/main" val="908743699"/>
                  </a:ext>
                </a:extLst>
              </a:tr>
              <a:tr h="733114">
                <a:tc>
                  <a:txBody>
                    <a:bodyPr/>
                    <a:lstStyle/>
                    <a:p>
                      <a:pPr marL="0" indent="0" algn="l" fontAlgn="auto">
                        <a:spcAft>
                          <a:spcPts val="0"/>
                        </a:spcAft>
                        <a:buFont typeface="Arial" panose="020B0604020202020204" pitchFamily="34" charset="0"/>
                        <a:buNone/>
                        <a:defRPr/>
                      </a:pPr>
                      <a:r>
                        <a:rPr lang="en-GB" sz="800" b="1" i="0" u="none" strike="noStrike" kern="1200" dirty="0">
                          <a:solidFill>
                            <a:schemeClr val="dk1"/>
                          </a:solidFill>
                          <a:effectLst/>
                          <a:latin typeface="+mn-lt"/>
                          <a:ea typeface="+mn-ea"/>
                          <a:cs typeface="+mn-cs"/>
                          <a:hlinkClick r:id="rId7"/>
                        </a:rPr>
                        <a:t>Climate change</a:t>
                      </a:r>
                      <a:r>
                        <a:rPr lang="en-GB" sz="800" b="0" i="0" kern="1200" dirty="0">
                          <a:solidFill>
                            <a:schemeClr val="dk1"/>
                          </a:solidFill>
                          <a:effectLst/>
                          <a:latin typeface="+mn-lt"/>
                          <a:ea typeface="+mn-ea"/>
                          <a:cs typeface="+mn-cs"/>
                        </a:rPr>
                        <a:t> - the global climate is getting warmer. In desert regions conditions are not only getting warmer but drier too. On average there is less rain now in desert regions than there was 50 years ago</a:t>
                      </a:r>
                      <a:endParaRPr lang="en-GB" sz="800" dirty="0">
                        <a:solidFill>
                          <a:schemeClr val="tx1"/>
                        </a:solidFill>
                      </a:endParaRPr>
                    </a:p>
                  </a:txBody>
                  <a:tcPr anchor="ctr"/>
                </a:tc>
                <a:tc>
                  <a:txBody>
                    <a:bodyPr/>
                    <a:lstStyle/>
                    <a:p>
                      <a:pPr algn="l" fontAlgn="base">
                        <a:buFont typeface="Arial" panose="020B0604020202020204" pitchFamily="34" charset="0"/>
                        <a:buNone/>
                      </a:pPr>
                      <a:r>
                        <a:rPr lang="en-GB" sz="800" b="1" i="0" dirty="0">
                          <a:solidFill>
                            <a:srgbClr val="000000"/>
                          </a:solidFill>
                          <a:effectLst/>
                          <a:latin typeface="+mn-lt"/>
                        </a:rPr>
                        <a:t>Water management</a:t>
                      </a:r>
                      <a:r>
                        <a:rPr lang="en-GB" sz="800" b="0" i="0" dirty="0">
                          <a:solidFill>
                            <a:srgbClr val="000000"/>
                          </a:solidFill>
                          <a:effectLst/>
                          <a:latin typeface="+mn-lt"/>
                        </a:rPr>
                        <a:t> - water can be stored in </a:t>
                      </a:r>
                      <a:r>
                        <a:rPr lang="en-GB" sz="800" b="1" i="0" u="none" strike="noStrike" dirty="0">
                          <a:solidFill>
                            <a:srgbClr val="0A80A0"/>
                          </a:solidFill>
                          <a:effectLst/>
                          <a:latin typeface="+mn-lt"/>
                          <a:hlinkClick r:id="rId8"/>
                        </a:rPr>
                        <a:t>earth dams</a:t>
                      </a:r>
                      <a:r>
                        <a:rPr lang="en-GB" sz="800" b="0" i="0" dirty="0">
                          <a:solidFill>
                            <a:srgbClr val="000000"/>
                          </a:solidFill>
                          <a:effectLst/>
                          <a:latin typeface="+mn-lt"/>
                        </a:rPr>
                        <a:t> in the wet season and used to irrigate crops during the dry season. This is an example of using </a:t>
                      </a:r>
                      <a:r>
                        <a:rPr lang="en-GB" sz="800" b="1" i="0" u="none" strike="noStrike" dirty="0">
                          <a:solidFill>
                            <a:srgbClr val="0A80A0"/>
                          </a:solidFill>
                          <a:effectLst/>
                          <a:latin typeface="+mn-lt"/>
                          <a:hlinkClick r:id="rId9"/>
                        </a:rPr>
                        <a:t>appropriate technology</a:t>
                      </a:r>
                      <a:r>
                        <a:rPr lang="en-GB" sz="800" b="0" i="0" dirty="0">
                          <a:solidFill>
                            <a:srgbClr val="000000"/>
                          </a:solidFill>
                          <a:effectLst/>
                          <a:latin typeface="+mn-lt"/>
                        </a:rPr>
                        <a:t> to manage water supplies in the desert environment.</a:t>
                      </a:r>
                    </a:p>
                  </a:txBody>
                  <a:tcPr anchor="ctr"/>
                </a:tc>
                <a:extLst>
                  <a:ext uri="{0D108BD9-81ED-4DB2-BD59-A6C34878D82A}">
                    <a16:rowId xmlns:a16="http://schemas.microsoft.com/office/drawing/2014/main" val="10003"/>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673431309"/>
              </p:ext>
            </p:extLst>
          </p:nvPr>
        </p:nvGraphicFramePr>
        <p:xfrm>
          <a:off x="7534275" y="1532788"/>
          <a:ext cx="2364632" cy="1152243"/>
        </p:xfrm>
        <a:graphic>
          <a:graphicData uri="http://schemas.openxmlformats.org/drawingml/2006/table">
            <a:tbl>
              <a:tblPr firstRow="1" bandRow="1">
                <a:tableStyleId>{00A15C55-8517-42AA-B614-E9B94910E393}</a:tableStyleId>
              </a:tblPr>
              <a:tblGrid>
                <a:gridCol w="1054574">
                  <a:extLst>
                    <a:ext uri="{9D8B030D-6E8A-4147-A177-3AD203B41FA5}">
                      <a16:colId xmlns:a16="http://schemas.microsoft.com/office/drawing/2014/main" val="204375177"/>
                    </a:ext>
                  </a:extLst>
                </a:gridCol>
                <a:gridCol w="1310058">
                  <a:extLst>
                    <a:ext uri="{9D8B030D-6E8A-4147-A177-3AD203B41FA5}">
                      <a16:colId xmlns:a16="http://schemas.microsoft.com/office/drawing/2014/main" val="880110970"/>
                    </a:ext>
                  </a:extLst>
                </a:gridCol>
              </a:tblGrid>
              <a:tr h="237227">
                <a:tc gridSpan="2">
                  <a:txBody>
                    <a:bodyPr/>
                    <a:lstStyle/>
                    <a:p>
                      <a:r>
                        <a:rPr lang="en-GB" sz="800" dirty="0"/>
                        <a:t>Animal </a:t>
                      </a:r>
                      <a:r>
                        <a:rPr lang="en-GB" sz="800" baseline="0" dirty="0"/>
                        <a:t>adaptation in TRF’s</a:t>
                      </a:r>
                      <a:endParaRPr lang="en-GB" sz="800" dirty="0"/>
                    </a:p>
                  </a:txBody>
                  <a:tcPr/>
                </a:tc>
                <a:tc hMerge="1">
                  <a:txBody>
                    <a:bodyPr/>
                    <a:lstStyle/>
                    <a:p>
                      <a:endParaRPr lang="en-GB" sz="800" dirty="0"/>
                    </a:p>
                  </a:txBody>
                  <a:tcPr/>
                </a:tc>
                <a:extLst>
                  <a:ext uri="{0D108BD9-81ED-4DB2-BD59-A6C34878D82A}">
                    <a16:rowId xmlns:a16="http://schemas.microsoft.com/office/drawing/2014/main" val="2493414973"/>
                  </a:ext>
                </a:extLst>
              </a:tr>
              <a:tr h="915016">
                <a:tc>
                  <a:txBody>
                    <a:bodyPr/>
                    <a:lstStyle/>
                    <a:p>
                      <a:pPr algn="l"/>
                      <a:r>
                        <a:rPr lang="en-GB" sz="800" b="1" u="sng" dirty="0"/>
                        <a:t>Physical adaptations</a:t>
                      </a:r>
                    </a:p>
                    <a:p>
                      <a:pPr marL="171450" lvl="0" indent="-171450" algn="l">
                        <a:buFont typeface="Arial" panose="020B0604020202020204" pitchFamily="34" charset="0"/>
                        <a:buChar char="•"/>
                      </a:pPr>
                      <a:r>
                        <a:rPr lang="en-GB" sz="800" dirty="0"/>
                        <a:t>Second set of eyelashes</a:t>
                      </a:r>
                    </a:p>
                    <a:p>
                      <a:pPr marL="171450" indent="-171450" algn="l">
                        <a:buFont typeface="Arial" panose="020B0604020202020204" pitchFamily="34" charset="0"/>
                        <a:buChar char="•"/>
                      </a:pPr>
                      <a:r>
                        <a:rPr lang="en-GB" sz="800" dirty="0"/>
                        <a:t>Storing fat in humps</a:t>
                      </a:r>
                    </a:p>
                    <a:p>
                      <a:pPr marL="171450" indent="-171450" algn="l">
                        <a:buFont typeface="Arial" panose="020B0604020202020204" pitchFamily="34" charset="0"/>
                        <a:buChar char="•"/>
                      </a:pPr>
                      <a:r>
                        <a:rPr lang="en-GB" sz="800" dirty="0"/>
                        <a:t>Colour changes</a:t>
                      </a:r>
                    </a:p>
                  </a:txBody>
                  <a:tcPr anchor="ctr"/>
                </a:tc>
                <a:tc>
                  <a:txBody>
                    <a:bodyPr/>
                    <a:lstStyle/>
                    <a:p>
                      <a:pPr algn="ctr"/>
                      <a:r>
                        <a:rPr lang="en-GB" sz="800" b="1" u="sng" dirty="0"/>
                        <a:t>Behavioural adaptations</a:t>
                      </a:r>
                    </a:p>
                    <a:p>
                      <a:pPr marL="171450" indent="-171450" algn="l">
                        <a:buFont typeface="Arial" panose="020B0604020202020204" pitchFamily="34" charset="0"/>
                        <a:buChar char="•"/>
                      </a:pPr>
                      <a:r>
                        <a:rPr lang="en-GB" sz="800" dirty="0"/>
                        <a:t>Nocturnal for cooler temperatures</a:t>
                      </a:r>
                    </a:p>
                    <a:p>
                      <a:pPr marL="171450" indent="-171450" algn="l">
                        <a:buFont typeface="Arial" panose="020B0604020202020204" pitchFamily="34" charset="0"/>
                        <a:buChar char="•"/>
                      </a:pPr>
                      <a:r>
                        <a:rPr lang="en-GB" sz="800" dirty="0"/>
                        <a:t>Burrowing to avoid hot surface temperatures</a:t>
                      </a:r>
                    </a:p>
                    <a:p>
                      <a:pPr algn="l"/>
                      <a:endParaRPr lang="en-GB" sz="800" b="1" dirty="0"/>
                    </a:p>
                  </a:txBody>
                  <a:tcPr anchor="ctr"/>
                </a:tc>
                <a:extLst>
                  <a:ext uri="{0D108BD9-81ED-4DB2-BD59-A6C34878D82A}">
                    <a16:rowId xmlns:a16="http://schemas.microsoft.com/office/drawing/2014/main" val="3921777246"/>
                  </a:ext>
                </a:extLst>
              </a:tr>
            </a:tbl>
          </a:graphicData>
        </a:graphic>
      </p:graphicFrame>
      <p:pic>
        <p:nvPicPr>
          <p:cNvPr id="55" name="Picture 2" descr="http://science.jrank.org/kids/article_images/chains_p3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54533" y="23616"/>
            <a:ext cx="1291721" cy="15091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b.bioninja.com.au/_Media/gersmehl1_med.jpeg"/>
          <p:cNvPicPr>
            <a:picLocks noChangeAspect="1" noChangeArrowheads="1"/>
          </p:cNvPicPr>
          <p:nvPr/>
        </p:nvPicPr>
        <p:blipFill rotWithShape="1">
          <a:blip r:embed="rId11">
            <a:extLst>
              <a:ext uri="{28A0092B-C50C-407E-A947-70E740481C1C}">
                <a14:useLocalDpi xmlns:a14="http://schemas.microsoft.com/office/drawing/2010/main" val="0"/>
              </a:ext>
            </a:extLst>
          </a:blip>
          <a:srcRect l="65846" t="1928" r="1550" b="53848"/>
          <a:stretch/>
        </p:blipFill>
        <p:spPr bwMode="auto">
          <a:xfrm>
            <a:off x="8289275" y="78341"/>
            <a:ext cx="1443451" cy="138202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b.bioninja.com.au/_Media/gersmehl1_med.jpeg"/>
          <p:cNvPicPr>
            <a:picLocks noChangeAspect="1" noChangeArrowheads="1"/>
          </p:cNvPicPr>
          <p:nvPr/>
        </p:nvPicPr>
        <p:blipFill rotWithShape="1">
          <a:blip r:embed="rId11">
            <a:extLst>
              <a:ext uri="{28A0092B-C50C-407E-A947-70E740481C1C}">
                <a14:useLocalDpi xmlns:a14="http://schemas.microsoft.com/office/drawing/2010/main" val="0"/>
              </a:ext>
            </a:extLst>
          </a:blip>
          <a:srcRect l="65846" t="48835" b="8414"/>
          <a:stretch/>
        </p:blipFill>
        <p:spPr bwMode="auto">
          <a:xfrm>
            <a:off x="6964432" y="259066"/>
            <a:ext cx="1276333" cy="112769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2"/>
          <a:stretch>
            <a:fillRect/>
          </a:stretch>
        </p:blipFill>
        <p:spPr>
          <a:xfrm>
            <a:off x="9253496" y="1412193"/>
            <a:ext cx="504225" cy="463561"/>
          </a:xfrm>
          <a:prstGeom prst="rect">
            <a:avLst/>
          </a:prstGeom>
        </p:spPr>
      </p:pic>
      <p:graphicFrame>
        <p:nvGraphicFramePr>
          <p:cNvPr id="42" name="Table 41"/>
          <p:cNvGraphicFramePr>
            <a:graphicFrameLocks noGrp="1"/>
          </p:cNvGraphicFramePr>
          <p:nvPr>
            <p:extLst>
              <p:ext uri="{D42A27DB-BD31-4B8C-83A1-F6EECF244321}">
                <p14:modId xmlns:p14="http://schemas.microsoft.com/office/powerpoint/2010/main" val="1262984938"/>
              </p:ext>
            </p:extLst>
          </p:nvPr>
        </p:nvGraphicFramePr>
        <p:xfrm>
          <a:off x="4927309" y="4734331"/>
          <a:ext cx="4949516" cy="2049374"/>
        </p:xfrm>
        <a:graphic>
          <a:graphicData uri="http://schemas.openxmlformats.org/drawingml/2006/table">
            <a:tbl>
              <a:tblPr firstRow="1" bandRow="1">
                <a:tableStyleId>{00A15C55-8517-42AA-B614-E9B94910E393}</a:tableStyleId>
              </a:tblPr>
              <a:tblGrid>
                <a:gridCol w="2450232">
                  <a:extLst>
                    <a:ext uri="{9D8B030D-6E8A-4147-A177-3AD203B41FA5}">
                      <a16:colId xmlns:a16="http://schemas.microsoft.com/office/drawing/2014/main" val="2912668156"/>
                    </a:ext>
                  </a:extLst>
                </a:gridCol>
                <a:gridCol w="2499284">
                  <a:extLst>
                    <a:ext uri="{9D8B030D-6E8A-4147-A177-3AD203B41FA5}">
                      <a16:colId xmlns:a16="http://schemas.microsoft.com/office/drawing/2014/main" val="2999855432"/>
                    </a:ext>
                  </a:extLst>
                </a:gridCol>
              </a:tblGrid>
              <a:tr h="243072">
                <a:tc gridSpan="2">
                  <a:txBody>
                    <a:bodyPr/>
                    <a:lstStyle/>
                    <a:p>
                      <a:pPr algn="ctr"/>
                      <a:r>
                        <a:rPr lang="en-GB" sz="800" dirty="0"/>
                        <a:t>Case Study –The Sahara Desert – Morocco (</a:t>
                      </a:r>
                      <a:r>
                        <a:rPr lang="fr-FR" sz="800" dirty="0">
                          <a:effectLst/>
                        </a:rPr>
                        <a:t>)</a:t>
                      </a:r>
                      <a:endParaRPr lang="en-GB" sz="800" b="0" dirty="0">
                        <a:effectLst/>
                        <a:latin typeface="Comic Sans MS" panose="030F0702030302020204" pitchFamily="66" charset="0"/>
                      </a:endParaRPr>
                    </a:p>
                  </a:txBody>
                  <a:tcPr/>
                </a:tc>
                <a:tc hMerge="1">
                  <a:txBody>
                    <a:bodyPr/>
                    <a:lstStyle/>
                    <a:p>
                      <a:endParaRPr lang="en-GB" dirty="0"/>
                    </a:p>
                  </a:txBody>
                  <a:tcPr/>
                </a:tc>
                <a:extLst>
                  <a:ext uri="{0D108BD9-81ED-4DB2-BD59-A6C34878D82A}">
                    <a16:rowId xmlns:a16="http://schemas.microsoft.com/office/drawing/2014/main" val="943450843"/>
                  </a:ext>
                </a:extLst>
              </a:tr>
              <a:tr h="251822">
                <a:tc>
                  <a:txBody>
                    <a:bodyPr/>
                    <a:lstStyle/>
                    <a:p>
                      <a:pPr algn="ctr"/>
                      <a:r>
                        <a:rPr lang="en-GB" sz="900" b="1" baseline="0" dirty="0">
                          <a:solidFill>
                            <a:srgbClr val="002060"/>
                          </a:solidFill>
                        </a:rPr>
                        <a:t>Development Opportunities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rgbClr val="002060"/>
                          </a:solidFill>
                        </a:rPr>
                        <a:t>Challenges</a:t>
                      </a:r>
                      <a:r>
                        <a:rPr lang="en-GB" sz="900" b="1" baseline="0" dirty="0">
                          <a:solidFill>
                            <a:srgbClr val="002060"/>
                          </a:solidFill>
                        </a:rPr>
                        <a:t> of developing hot deserts</a:t>
                      </a:r>
                      <a:endParaRPr lang="en-GB" sz="900" b="1" dirty="0">
                        <a:solidFill>
                          <a:srgbClr val="002060"/>
                        </a:solidFill>
                      </a:endParaRPr>
                    </a:p>
                  </a:txBody>
                  <a:tcPr/>
                </a:tc>
                <a:extLst>
                  <a:ext uri="{0D108BD9-81ED-4DB2-BD59-A6C34878D82A}">
                    <a16:rowId xmlns:a16="http://schemas.microsoft.com/office/drawing/2014/main" val="1773780000"/>
                  </a:ext>
                </a:extLst>
              </a:tr>
              <a:tr h="1202604">
                <a:tc>
                  <a:txBody>
                    <a:bodyPr/>
                    <a:lstStyle/>
                    <a:p>
                      <a:pPr marL="171450" indent="-171450" algn="l">
                        <a:buFont typeface="Arial" panose="020B0604020202020204" pitchFamily="34" charset="0"/>
                        <a:buChar char="•"/>
                      </a:pPr>
                      <a:r>
                        <a:rPr lang="en-GB" sz="800" dirty="0"/>
                        <a:t>In 2008 Morocco produced 90,000 metric tonnes</a:t>
                      </a:r>
                      <a:r>
                        <a:rPr lang="en-GB" sz="800" baseline="0" dirty="0"/>
                        <a:t> </a:t>
                      </a:r>
                      <a:r>
                        <a:rPr lang="en-GB" sz="800" dirty="0"/>
                        <a:t>of dates and exported 1,200 metric tonnes.</a:t>
                      </a:r>
                    </a:p>
                    <a:p>
                      <a:pPr marL="171450" indent="-171450">
                        <a:buFont typeface="Arial" panose="020B0604020202020204" pitchFamily="34" charset="0"/>
                        <a:buChar char="•"/>
                      </a:pPr>
                      <a:r>
                        <a:rPr lang="en-GB" sz="800" b="0" dirty="0"/>
                        <a:t>In Feb 2016 Ouarzazate, Morocco turned on the first phase of the world’s largest solar energy plant.  The power station on the edge of the Saharan desert will be the size of the country’s capital city by the time it is finished in 2018, and provide electricity for 1.1 million people.</a:t>
                      </a:r>
                    </a:p>
                    <a:p>
                      <a:pPr marL="171450" indent="-171450">
                        <a:buFont typeface="Arial" panose="020B0604020202020204" pitchFamily="34" charset="0"/>
                        <a:buChar char="•"/>
                      </a:pPr>
                      <a:r>
                        <a:rPr lang="en-GB" sz="800" b="0" dirty="0"/>
                        <a:t>Moroccan argan oil: the ‘gold’ that grows on trees.  It has been used as a medicine by Berbers for centuries, and now the cosmetic and food industries are showing an interest</a:t>
                      </a:r>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Water shortages - t</a:t>
                      </a:r>
                      <a:r>
                        <a:rPr lang="en-GB" sz="800" kern="1200" dirty="0">
                          <a:solidFill>
                            <a:schemeClr val="dk1"/>
                          </a:solidFill>
                          <a:effectLst/>
                          <a:latin typeface="+mn-lt"/>
                          <a:ea typeface="+mn-ea"/>
                          <a:cs typeface="+mn-cs"/>
                        </a:rPr>
                        <a:t>his is due to human activities, especially the irrigation of agricultural lands. Research has shown that 97% of water used in the Draa valley is used for agriculture, with 2.5% used for domestic purposes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dk1"/>
                          </a:solidFill>
                          <a:effectLst/>
                          <a:latin typeface="+mn-lt"/>
                          <a:ea typeface="+mn-ea"/>
                          <a:cs typeface="+mn-cs"/>
                        </a:rPr>
                        <a:t>A study in 1992 stated that 80% of rural roads in Morocco were in a bad condition, with a third of them impassable for at least 30 days a year and 60% of rural areas at the time were unreachable by a vehicle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dk1"/>
                          </a:solidFill>
                          <a:effectLst/>
                          <a:latin typeface="+mn-lt"/>
                          <a:ea typeface="+mn-ea"/>
                          <a:cs typeface="+mn-cs"/>
                        </a:rPr>
                        <a:t>Extreme temperatures</a:t>
                      </a:r>
                      <a:endParaRPr lang="en-GB" sz="800" dirty="0"/>
                    </a:p>
                  </a:txBody>
                  <a:tcPr/>
                </a:tc>
                <a:extLst>
                  <a:ext uri="{0D108BD9-81ED-4DB2-BD59-A6C34878D82A}">
                    <a16:rowId xmlns:a16="http://schemas.microsoft.com/office/drawing/2014/main" val="908743699"/>
                  </a:ext>
                </a:extLst>
              </a:tr>
            </a:tbl>
          </a:graphicData>
        </a:graphic>
      </p:graphicFrame>
      <p:pic>
        <p:nvPicPr>
          <p:cNvPr id="2060" name="Picture 12" descr="https://vignette1.wikia.nocookie.net/clubpenguin/images/a/a7/Water_Droplet_Pin.PNG/revision/latest?cb=201503141411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9605473" y="6356017"/>
            <a:ext cx="254506" cy="37157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paceplace.nasa.gov/templates/featured/sun/sunburn30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85947" y="6402818"/>
            <a:ext cx="380887" cy="38088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i.pinimg.com/736x/5d/71/31/5d713170077a14ad438f88d0cac42541--cartoon-cow-cow-costumes.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95358" y="3111766"/>
            <a:ext cx="371476" cy="34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17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3509</TotalTime>
  <Words>1606</Words>
  <Application>Microsoft Office PowerPoint</Application>
  <PresentationFormat>A4 Paper (210x297 mm)</PresentationFormat>
  <Paragraphs>135</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Comic Sans MS</vt:lpstr>
      <vt:lpstr>Tahoma</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J. Riley</cp:lastModifiedBy>
  <cp:revision>82</cp:revision>
  <cp:lastPrinted>2017-10-26T12:22:11Z</cp:lastPrinted>
  <dcterms:created xsi:type="dcterms:W3CDTF">2016-08-23T18:34:33Z</dcterms:created>
  <dcterms:modified xsi:type="dcterms:W3CDTF">2024-03-04T09:42:01Z</dcterms:modified>
</cp:coreProperties>
</file>