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4"/>
  </p:notesMasterIdLst>
  <p:sldIdLst>
    <p:sldId id="257" r:id="rId2"/>
    <p:sldId id="258" r:id="rId3"/>
  </p:sldIdLst>
  <p:sldSz cx="9906000" cy="6858000" type="A4"/>
  <p:notesSz cx="6797675"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6876" autoAdjust="0"/>
    <p:restoredTop sz="94660"/>
  </p:normalViewPr>
  <p:slideViewPr>
    <p:cSldViewPr snapToGrid="0">
      <p:cViewPr varScale="1">
        <p:scale>
          <a:sx n="114" d="100"/>
          <a:sy n="114" d="100"/>
        </p:scale>
        <p:origin x="193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54C05D37-AC0A-48DC-BAEB-80AD1594E319}" type="datetimeFigureOut">
              <a:rPr lang="en-GB" smtClean="0"/>
              <a:t>04/03/2024</a:t>
            </a:fld>
            <a:endParaRPr lang="en-GB"/>
          </a:p>
        </p:txBody>
      </p:sp>
      <p:sp>
        <p:nvSpPr>
          <p:cNvPr id="4" name="Slide Image Placeholder 3"/>
          <p:cNvSpPr>
            <a:spLocks noGrp="1" noRot="1" noChangeAspect="1"/>
          </p:cNvSpPr>
          <p:nvPr>
            <p:ph type="sldImg" idx="2"/>
          </p:nvPr>
        </p:nvSpPr>
        <p:spPr>
          <a:xfrm>
            <a:off x="993775" y="1235075"/>
            <a:ext cx="4810125" cy="3330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19"/>
            <a:ext cx="2945659" cy="49534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377319"/>
            <a:ext cx="2945659" cy="495347"/>
          </a:xfrm>
          <a:prstGeom prst="rect">
            <a:avLst/>
          </a:prstGeom>
        </p:spPr>
        <p:txBody>
          <a:bodyPr vert="horz" lIns="91440" tIns="45720" rIns="91440" bIns="45720" rtlCol="0" anchor="b"/>
          <a:lstStyle>
            <a:lvl1pPr algn="r">
              <a:defRPr sz="1200"/>
            </a:lvl1pPr>
          </a:lstStyle>
          <a:p>
            <a:fld id="{1DA74AD7-181B-4B13-BC30-8C115272D571}" type="slidenum">
              <a:rPr lang="en-GB" smtClean="0"/>
              <a:t>‹#›</a:t>
            </a:fld>
            <a:endParaRPr lang="en-GB"/>
          </a:p>
        </p:txBody>
      </p:sp>
    </p:spTree>
    <p:extLst>
      <p:ext uri="{BB962C8B-B14F-4D97-AF65-F5344CB8AC3E}">
        <p14:creationId xmlns:p14="http://schemas.microsoft.com/office/powerpoint/2010/main" val="1119043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1235075"/>
            <a:ext cx="4810125" cy="333057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C25F38E-A70D-42F0-9349-6200EA31144C}" type="slidenum">
              <a:rPr lang="en-GB" smtClean="0"/>
              <a:t>1</a:t>
            </a:fld>
            <a:endParaRPr lang="en-GB"/>
          </a:p>
        </p:txBody>
      </p:sp>
    </p:spTree>
    <p:extLst>
      <p:ext uri="{BB962C8B-B14F-4D97-AF65-F5344CB8AC3E}">
        <p14:creationId xmlns:p14="http://schemas.microsoft.com/office/powerpoint/2010/main" val="970339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3775" y="1235075"/>
            <a:ext cx="4810125" cy="333057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C25F38E-A70D-42F0-9349-6200EA31144C}" type="slidenum">
              <a:rPr lang="en-GB" smtClean="0"/>
              <a:t>2</a:t>
            </a:fld>
            <a:endParaRPr lang="en-GB"/>
          </a:p>
        </p:txBody>
      </p:sp>
    </p:spTree>
    <p:extLst>
      <p:ext uri="{BB962C8B-B14F-4D97-AF65-F5344CB8AC3E}">
        <p14:creationId xmlns:p14="http://schemas.microsoft.com/office/powerpoint/2010/main" val="1813765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7AB79D7-2109-4AF9-BB52-B7636FD36ACE}" type="datetimeFigureOut">
              <a:rPr lang="en-GB" smtClean="0"/>
              <a:t>04/03/2024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07B8DF7-FD0F-4277-8378-635E18064E70}" type="slidenum">
              <a:rPr lang="en-GB" smtClean="0"/>
              <a:t>‹#›</a:t>
            </a:fld>
            <a:endParaRPr lang="en-GB"/>
          </a:p>
        </p:txBody>
      </p:sp>
    </p:spTree>
    <p:extLst>
      <p:ext uri="{BB962C8B-B14F-4D97-AF65-F5344CB8AC3E}">
        <p14:creationId xmlns:p14="http://schemas.microsoft.com/office/powerpoint/2010/main" val="50944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AB79D7-2109-4AF9-BB52-B7636FD36ACE}" type="datetimeFigureOut">
              <a:rPr lang="en-GB" smtClean="0"/>
              <a:t>04/03/2024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07B8DF7-FD0F-4277-8378-635E18064E70}" type="slidenum">
              <a:rPr lang="en-GB" smtClean="0"/>
              <a:t>‹#›</a:t>
            </a:fld>
            <a:endParaRPr lang="en-GB"/>
          </a:p>
        </p:txBody>
      </p:sp>
    </p:spTree>
    <p:extLst>
      <p:ext uri="{BB962C8B-B14F-4D97-AF65-F5344CB8AC3E}">
        <p14:creationId xmlns:p14="http://schemas.microsoft.com/office/powerpoint/2010/main" val="3100290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AB79D7-2109-4AF9-BB52-B7636FD36ACE}" type="datetimeFigureOut">
              <a:rPr lang="en-GB" smtClean="0"/>
              <a:t>04/03/2024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07B8DF7-FD0F-4277-8378-635E18064E70}" type="slidenum">
              <a:rPr lang="en-GB" smtClean="0"/>
              <a:t>‹#›</a:t>
            </a:fld>
            <a:endParaRPr lang="en-GB"/>
          </a:p>
        </p:txBody>
      </p:sp>
    </p:spTree>
    <p:extLst>
      <p:ext uri="{BB962C8B-B14F-4D97-AF65-F5344CB8AC3E}">
        <p14:creationId xmlns:p14="http://schemas.microsoft.com/office/powerpoint/2010/main" val="1690973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AB79D7-2109-4AF9-BB52-B7636FD36ACE}" type="datetimeFigureOut">
              <a:rPr lang="en-GB" smtClean="0"/>
              <a:t>04/03/2024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07B8DF7-FD0F-4277-8378-635E18064E70}" type="slidenum">
              <a:rPr lang="en-GB" smtClean="0"/>
              <a:t>‹#›</a:t>
            </a:fld>
            <a:endParaRPr lang="en-GB"/>
          </a:p>
        </p:txBody>
      </p:sp>
    </p:spTree>
    <p:extLst>
      <p:ext uri="{BB962C8B-B14F-4D97-AF65-F5344CB8AC3E}">
        <p14:creationId xmlns:p14="http://schemas.microsoft.com/office/powerpoint/2010/main" val="2502899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AB79D7-2109-4AF9-BB52-B7636FD36ACE}" type="datetimeFigureOut">
              <a:rPr lang="en-GB" smtClean="0"/>
              <a:t>04/03/2024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07B8DF7-FD0F-4277-8378-635E18064E70}" type="slidenum">
              <a:rPr lang="en-GB" smtClean="0"/>
              <a:t>‹#›</a:t>
            </a:fld>
            <a:endParaRPr lang="en-GB"/>
          </a:p>
        </p:txBody>
      </p:sp>
    </p:spTree>
    <p:extLst>
      <p:ext uri="{BB962C8B-B14F-4D97-AF65-F5344CB8AC3E}">
        <p14:creationId xmlns:p14="http://schemas.microsoft.com/office/powerpoint/2010/main" val="2818291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AB79D7-2109-4AF9-BB52-B7636FD36ACE}" type="datetimeFigureOut">
              <a:rPr lang="en-GB" smtClean="0"/>
              <a:t>04/03/2024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07B8DF7-FD0F-4277-8378-635E18064E70}" type="slidenum">
              <a:rPr lang="en-GB" smtClean="0"/>
              <a:t>‹#›</a:t>
            </a:fld>
            <a:endParaRPr lang="en-GB"/>
          </a:p>
        </p:txBody>
      </p:sp>
    </p:spTree>
    <p:extLst>
      <p:ext uri="{BB962C8B-B14F-4D97-AF65-F5344CB8AC3E}">
        <p14:creationId xmlns:p14="http://schemas.microsoft.com/office/powerpoint/2010/main" val="1752223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AB79D7-2109-4AF9-BB52-B7636FD36ACE}" type="datetimeFigureOut">
              <a:rPr lang="en-GB" smtClean="0"/>
              <a:t>04/03/2024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07B8DF7-FD0F-4277-8378-635E18064E70}" type="slidenum">
              <a:rPr lang="en-GB" smtClean="0"/>
              <a:t>‹#›</a:t>
            </a:fld>
            <a:endParaRPr lang="en-GB"/>
          </a:p>
        </p:txBody>
      </p:sp>
    </p:spTree>
    <p:extLst>
      <p:ext uri="{BB962C8B-B14F-4D97-AF65-F5344CB8AC3E}">
        <p14:creationId xmlns:p14="http://schemas.microsoft.com/office/powerpoint/2010/main" val="1648294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7AB79D7-2109-4AF9-BB52-B7636FD36ACE}" type="datetimeFigureOut">
              <a:rPr lang="en-GB" smtClean="0"/>
              <a:t>04/03/2024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07B8DF7-FD0F-4277-8378-635E18064E70}" type="slidenum">
              <a:rPr lang="en-GB" smtClean="0"/>
              <a:t>‹#›</a:t>
            </a:fld>
            <a:endParaRPr lang="en-GB"/>
          </a:p>
        </p:txBody>
      </p:sp>
    </p:spTree>
    <p:extLst>
      <p:ext uri="{BB962C8B-B14F-4D97-AF65-F5344CB8AC3E}">
        <p14:creationId xmlns:p14="http://schemas.microsoft.com/office/powerpoint/2010/main" val="2458830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AB79D7-2109-4AF9-BB52-B7636FD36ACE}" type="datetimeFigureOut">
              <a:rPr lang="en-GB" smtClean="0"/>
              <a:t>04/03/2024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07B8DF7-FD0F-4277-8378-635E18064E70}" type="slidenum">
              <a:rPr lang="en-GB" smtClean="0"/>
              <a:t>‹#›</a:t>
            </a:fld>
            <a:endParaRPr lang="en-GB"/>
          </a:p>
        </p:txBody>
      </p:sp>
    </p:spTree>
    <p:extLst>
      <p:ext uri="{BB962C8B-B14F-4D97-AF65-F5344CB8AC3E}">
        <p14:creationId xmlns:p14="http://schemas.microsoft.com/office/powerpoint/2010/main" val="1165991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7AB79D7-2109-4AF9-BB52-B7636FD36ACE}" type="datetimeFigureOut">
              <a:rPr lang="en-GB" smtClean="0"/>
              <a:t>04/03/2024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07B8DF7-FD0F-4277-8378-635E18064E70}" type="slidenum">
              <a:rPr lang="en-GB" smtClean="0"/>
              <a:t>‹#›</a:t>
            </a:fld>
            <a:endParaRPr lang="en-GB"/>
          </a:p>
        </p:txBody>
      </p:sp>
    </p:spTree>
    <p:extLst>
      <p:ext uri="{BB962C8B-B14F-4D97-AF65-F5344CB8AC3E}">
        <p14:creationId xmlns:p14="http://schemas.microsoft.com/office/powerpoint/2010/main" val="2715471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7AB79D7-2109-4AF9-BB52-B7636FD36ACE}" type="datetimeFigureOut">
              <a:rPr lang="en-GB" smtClean="0"/>
              <a:t>04/03/2024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07B8DF7-FD0F-4277-8378-635E18064E70}" type="slidenum">
              <a:rPr lang="en-GB" smtClean="0"/>
              <a:t>‹#›</a:t>
            </a:fld>
            <a:endParaRPr lang="en-GB"/>
          </a:p>
        </p:txBody>
      </p:sp>
    </p:spTree>
    <p:extLst>
      <p:ext uri="{BB962C8B-B14F-4D97-AF65-F5344CB8AC3E}">
        <p14:creationId xmlns:p14="http://schemas.microsoft.com/office/powerpoint/2010/main" val="1651600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AB79D7-2109-4AF9-BB52-B7636FD36ACE}" type="datetimeFigureOut">
              <a:rPr lang="en-GB" smtClean="0"/>
              <a:t>04/03/2024</a:t>
            </a:fld>
            <a:endParaRPr lang="en-GB"/>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7B8DF7-FD0F-4277-8378-635E18064E70}" type="slidenum">
              <a:rPr lang="en-GB" smtClean="0"/>
              <a:t>‹#›</a:t>
            </a:fld>
            <a:endParaRPr lang="en-GB"/>
          </a:p>
        </p:txBody>
      </p:sp>
    </p:spTree>
    <p:extLst>
      <p:ext uri="{BB962C8B-B14F-4D97-AF65-F5344CB8AC3E}">
        <p14:creationId xmlns:p14="http://schemas.microsoft.com/office/powerpoint/2010/main" val="416090233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jpg"/><Relationship Id="rId5" Type="http://schemas.openxmlformats.org/officeDocument/2006/relationships/image" Target="../media/image3.png"/><Relationship Id="rId15" Type="http://schemas.openxmlformats.org/officeDocument/2006/relationships/image" Target="../media/image12.png"/><Relationship Id="rId10" Type="http://schemas.openxmlformats.org/officeDocument/2006/relationships/image" Target="../media/image7.jpg"/><Relationship Id="rId4" Type="http://schemas.openxmlformats.org/officeDocument/2006/relationships/image" Target="../media/image2.png"/><Relationship Id="rId9" Type="http://schemas.openxmlformats.org/officeDocument/2006/relationships/image" Target="../media/image6.jpg"/><Relationship Id="rId1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png"/><Relationship Id="rId18" Type="http://schemas.openxmlformats.org/officeDocument/2006/relationships/image" Target="../media/image28.jpe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2.xml"/><Relationship Id="rId16"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16.gif"/><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42255436"/>
              </p:ext>
            </p:extLst>
          </p:nvPr>
        </p:nvGraphicFramePr>
        <p:xfrm>
          <a:off x="12287" y="0"/>
          <a:ext cx="2381601" cy="1776816"/>
        </p:xfrm>
        <a:graphic>
          <a:graphicData uri="http://schemas.openxmlformats.org/drawingml/2006/table">
            <a:tbl>
              <a:tblPr firstRow="1" bandRow="1">
                <a:tableStyleId>{21E4AEA4-8DFA-4A89-87EB-49C32662AFE0}</a:tableStyleId>
              </a:tblPr>
              <a:tblGrid>
                <a:gridCol w="994727">
                  <a:extLst>
                    <a:ext uri="{9D8B030D-6E8A-4147-A177-3AD203B41FA5}">
                      <a16:colId xmlns:a16="http://schemas.microsoft.com/office/drawing/2014/main" val="204375177"/>
                    </a:ext>
                  </a:extLst>
                </a:gridCol>
                <a:gridCol w="1386874">
                  <a:extLst>
                    <a:ext uri="{9D8B030D-6E8A-4147-A177-3AD203B41FA5}">
                      <a16:colId xmlns:a16="http://schemas.microsoft.com/office/drawing/2014/main" val="74797519"/>
                    </a:ext>
                  </a:extLst>
                </a:gridCol>
              </a:tblGrid>
              <a:tr h="171450">
                <a:tc gridSpan="2">
                  <a:txBody>
                    <a:bodyPr/>
                    <a:lstStyle/>
                    <a:p>
                      <a:pPr algn="l"/>
                      <a:r>
                        <a:rPr lang="en-GB" sz="800" dirty="0"/>
                        <a:t>What</a:t>
                      </a:r>
                      <a:r>
                        <a:rPr lang="en-GB" sz="800" baseline="0" dirty="0"/>
                        <a:t> are Natural Hazards?</a:t>
                      </a:r>
                      <a:endParaRPr lang="en-GB" sz="800" dirty="0"/>
                    </a:p>
                  </a:txBody>
                  <a:tcPr marL="68580" marR="68580" marT="34290" marB="34290"/>
                </a:tc>
                <a:tc hMerge="1">
                  <a:txBody>
                    <a:bodyPr/>
                    <a:lstStyle/>
                    <a:p>
                      <a:endParaRPr lang="en-GB"/>
                    </a:p>
                  </a:txBody>
                  <a:tcPr/>
                </a:tc>
                <a:extLst>
                  <a:ext uri="{0D108BD9-81ED-4DB2-BD59-A6C34878D82A}">
                    <a16:rowId xmlns:a16="http://schemas.microsoft.com/office/drawing/2014/main" val="2493414973"/>
                  </a:ext>
                </a:extLst>
              </a:tr>
              <a:tr h="342900">
                <a:tc gridSpan="2">
                  <a:txBody>
                    <a:bodyPr/>
                    <a:lstStyle/>
                    <a:p>
                      <a:pPr algn="ctr"/>
                      <a:r>
                        <a:rPr lang="en-GB" sz="700" b="1" kern="1200" dirty="0">
                          <a:effectLst/>
                        </a:rPr>
                        <a:t>Natural hazards are physical events such as earthquakes and volcanoes that have the potential to do damage to humans and property. Hazards include tectonic hazards, tropical storms and forest fires. </a:t>
                      </a:r>
                      <a:endParaRPr lang="en-GB" sz="700" dirty="0"/>
                    </a:p>
                  </a:txBody>
                  <a:tcPr marL="68580" marR="68580" marT="34290" marB="34290">
                    <a:solidFill>
                      <a:schemeClr val="accent1">
                        <a:lumMod val="20000"/>
                        <a:lumOff val="80000"/>
                      </a:schemeClr>
                    </a:solidFill>
                  </a:tcPr>
                </a:tc>
                <a:tc hMerge="1">
                  <a:txBody>
                    <a:bodyPr/>
                    <a:lstStyle/>
                    <a:p>
                      <a:endParaRPr lang="en-GB"/>
                    </a:p>
                  </a:txBody>
                  <a:tcPr/>
                </a:tc>
                <a:extLst>
                  <a:ext uri="{0D108BD9-81ED-4DB2-BD59-A6C34878D82A}">
                    <a16:rowId xmlns:a16="http://schemas.microsoft.com/office/drawing/2014/main" val="677010289"/>
                  </a:ext>
                </a:extLst>
              </a:tr>
              <a:tr h="168996">
                <a:tc>
                  <a:txBody>
                    <a:bodyPr/>
                    <a:lstStyle/>
                    <a:p>
                      <a:pPr algn="ctr"/>
                      <a:r>
                        <a:rPr lang="en-GB" sz="600" b="1" dirty="0"/>
                        <a:t>What affects hazard risk?</a:t>
                      </a:r>
                    </a:p>
                  </a:txBody>
                  <a:tcPr marL="68580" marR="68580" marT="34290" marB="34290">
                    <a:solidFill>
                      <a:schemeClr val="accent2">
                        <a:lumMod val="60000"/>
                        <a:lumOff val="40000"/>
                      </a:schemeClr>
                    </a:solidFill>
                  </a:tcPr>
                </a:tc>
                <a:tc rowSpan="2">
                  <a:txBody>
                    <a:bodyPr/>
                    <a:lstStyle/>
                    <a:p>
                      <a:pPr algn="ctr"/>
                      <a:endParaRPr lang="en-GB" sz="600" dirty="0"/>
                    </a:p>
                    <a:p>
                      <a:pPr algn="ctr"/>
                      <a:endParaRPr lang="en-GB" sz="600" dirty="0"/>
                    </a:p>
                    <a:p>
                      <a:pPr algn="ctr"/>
                      <a:endParaRPr lang="en-GB" sz="600" dirty="0"/>
                    </a:p>
                    <a:p>
                      <a:pPr algn="ctr"/>
                      <a:endParaRPr lang="en-GB" sz="600" dirty="0"/>
                    </a:p>
                    <a:p>
                      <a:pPr algn="ctr"/>
                      <a:endParaRPr lang="en-GB" sz="600" dirty="0"/>
                    </a:p>
                    <a:p>
                      <a:pPr algn="ctr"/>
                      <a:endParaRPr lang="en-GB" sz="600" dirty="0"/>
                    </a:p>
                    <a:p>
                      <a:pPr algn="ctr"/>
                      <a:endParaRPr lang="en-GB" sz="600" dirty="0"/>
                    </a:p>
                    <a:p>
                      <a:pPr algn="ctr"/>
                      <a:endParaRPr lang="en-GB" sz="600" dirty="0"/>
                    </a:p>
                    <a:p>
                      <a:pPr algn="ctr"/>
                      <a:endParaRPr lang="en-GB" sz="600" dirty="0"/>
                    </a:p>
                  </a:txBody>
                  <a:tcPr marL="68580" marR="68580" marT="34290" marB="34290">
                    <a:solidFill>
                      <a:schemeClr val="accent2">
                        <a:lumMod val="20000"/>
                        <a:lumOff val="80000"/>
                      </a:schemeClr>
                    </a:solidFill>
                  </a:tcPr>
                </a:tc>
                <a:extLst>
                  <a:ext uri="{0D108BD9-81ED-4DB2-BD59-A6C34878D82A}">
                    <a16:rowId xmlns:a16="http://schemas.microsoft.com/office/drawing/2014/main" val="2955319433"/>
                  </a:ext>
                </a:extLst>
              </a:tr>
              <a:tr h="722544">
                <a:tc>
                  <a:txBody>
                    <a:bodyPr/>
                    <a:lstStyle/>
                    <a:p>
                      <a:pPr algn="ctr"/>
                      <a:r>
                        <a:rPr lang="en-GB" sz="700" dirty="0"/>
                        <a:t>Population growth</a:t>
                      </a:r>
                    </a:p>
                    <a:p>
                      <a:pPr algn="ctr"/>
                      <a:r>
                        <a:rPr lang="en-GB" sz="700" dirty="0"/>
                        <a:t>Global climate change</a:t>
                      </a:r>
                    </a:p>
                    <a:p>
                      <a:pPr algn="ctr"/>
                      <a:r>
                        <a:rPr lang="en-GB" sz="700" dirty="0"/>
                        <a:t>Deforestation</a:t>
                      </a:r>
                    </a:p>
                    <a:p>
                      <a:pPr algn="ctr"/>
                      <a:r>
                        <a:rPr lang="en-GB" sz="700" dirty="0"/>
                        <a:t>Wealth - LICs are particularly at risk as they do not have the money to protect themselves</a:t>
                      </a:r>
                    </a:p>
                  </a:txBody>
                  <a:tcPr marL="68580" marR="68580" marT="34290" marB="34290">
                    <a:solidFill>
                      <a:schemeClr val="accent2">
                        <a:lumMod val="20000"/>
                        <a:lumOff val="80000"/>
                      </a:schemeClr>
                    </a:solidFill>
                  </a:tcPr>
                </a:tc>
                <a:tc vMerge="1">
                  <a:txBody>
                    <a:bodyPr/>
                    <a:lstStyle/>
                    <a:p>
                      <a:endParaRPr lang="en-GB"/>
                    </a:p>
                  </a:txBody>
                  <a:tcPr/>
                </a:tc>
                <a:extLst>
                  <a:ext uri="{0D108BD9-81ED-4DB2-BD59-A6C34878D82A}">
                    <a16:rowId xmlns:a16="http://schemas.microsoft.com/office/drawing/2014/main" val="1161095800"/>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012002366"/>
              </p:ext>
            </p:extLst>
          </p:nvPr>
        </p:nvGraphicFramePr>
        <p:xfrm>
          <a:off x="9445" y="5032058"/>
          <a:ext cx="2372475" cy="1821180"/>
        </p:xfrm>
        <a:graphic>
          <a:graphicData uri="http://schemas.openxmlformats.org/drawingml/2006/table">
            <a:tbl>
              <a:tblPr firstRow="1" bandRow="1">
                <a:tableStyleId>{21E4AEA4-8DFA-4A89-87EB-49C32662AFE0}</a:tableStyleId>
              </a:tblPr>
              <a:tblGrid>
                <a:gridCol w="1183332">
                  <a:extLst>
                    <a:ext uri="{9D8B030D-6E8A-4147-A177-3AD203B41FA5}">
                      <a16:colId xmlns:a16="http://schemas.microsoft.com/office/drawing/2014/main" val="204375177"/>
                    </a:ext>
                  </a:extLst>
                </a:gridCol>
                <a:gridCol w="1189143">
                  <a:extLst>
                    <a:ext uri="{9D8B030D-6E8A-4147-A177-3AD203B41FA5}">
                      <a16:colId xmlns:a16="http://schemas.microsoft.com/office/drawing/2014/main" val="3178842181"/>
                    </a:ext>
                  </a:extLst>
                </a:gridCol>
              </a:tblGrid>
              <a:tr h="185621">
                <a:tc gridSpan="2">
                  <a:txBody>
                    <a:bodyPr/>
                    <a:lstStyle/>
                    <a:p>
                      <a:pPr algn="l"/>
                      <a:r>
                        <a:rPr lang="en-GB" sz="800" dirty="0"/>
                        <a:t>Earthquakes and Volcanoes </a:t>
                      </a:r>
                    </a:p>
                  </a:txBody>
                  <a:tcPr marL="68580" marR="68580" marT="34290" marB="34290"/>
                </a:tc>
                <a:tc hMerge="1">
                  <a:txBody>
                    <a:bodyPr/>
                    <a:lstStyle/>
                    <a:p>
                      <a:endParaRPr lang="en-GB"/>
                    </a:p>
                  </a:txBody>
                  <a:tcPr/>
                </a:tc>
                <a:extLst>
                  <a:ext uri="{0D108BD9-81ED-4DB2-BD59-A6C34878D82A}">
                    <a16:rowId xmlns:a16="http://schemas.microsoft.com/office/drawing/2014/main" val="2493414973"/>
                  </a:ext>
                </a:extLst>
              </a:tr>
              <a:tr h="170772">
                <a:tc>
                  <a:txBody>
                    <a:bodyPr/>
                    <a:lstStyle/>
                    <a:p>
                      <a:pPr algn="ctr"/>
                      <a:r>
                        <a:rPr lang="en-GB" sz="700" b="1" dirty="0"/>
                        <a:t>Volcanoes</a:t>
                      </a:r>
                    </a:p>
                  </a:txBody>
                  <a:tcPr marL="68580" marR="68580" marT="34290" marB="34290">
                    <a:solidFill>
                      <a:schemeClr val="accent2">
                        <a:lumMod val="60000"/>
                        <a:lumOff val="40000"/>
                      </a:schemeClr>
                    </a:solidFill>
                  </a:tcPr>
                </a:tc>
                <a:tc>
                  <a:txBody>
                    <a:bodyPr/>
                    <a:lstStyle/>
                    <a:p>
                      <a:pPr algn="ctr"/>
                      <a:r>
                        <a:rPr lang="en-GB" sz="700" b="1" dirty="0"/>
                        <a:t>Earthquakes</a:t>
                      </a:r>
                    </a:p>
                  </a:txBody>
                  <a:tcPr marL="68580" marR="68580" marT="34290" marB="34290">
                    <a:solidFill>
                      <a:schemeClr val="accent2">
                        <a:lumMod val="60000"/>
                        <a:lumOff val="40000"/>
                      </a:schemeClr>
                    </a:solidFill>
                  </a:tcPr>
                </a:tc>
                <a:extLst>
                  <a:ext uri="{0D108BD9-81ED-4DB2-BD59-A6C34878D82A}">
                    <a16:rowId xmlns:a16="http://schemas.microsoft.com/office/drawing/2014/main" val="3288508112"/>
                  </a:ext>
                </a:extLst>
              </a:tr>
              <a:tr h="1404019">
                <a:tc>
                  <a:txBody>
                    <a:bodyPr/>
                    <a:lstStyle/>
                    <a:p>
                      <a:pPr marL="0" indent="0" algn="l">
                        <a:buFont typeface="Arial" panose="020B0604020202020204" pitchFamily="34" charset="0"/>
                        <a:buNone/>
                      </a:pPr>
                      <a:r>
                        <a:rPr lang="en-GB" sz="700" b="1" dirty="0"/>
                        <a:t>- Constructive</a:t>
                      </a:r>
                      <a:r>
                        <a:rPr lang="en-GB" sz="700" dirty="0"/>
                        <a:t> margins – Hot magma rises between the plates e.g. Iceland. Forms Shield volcanoes.</a:t>
                      </a:r>
                    </a:p>
                    <a:p>
                      <a:pPr marL="0" indent="0" algn="l">
                        <a:buFont typeface="Arial" panose="020B0604020202020204" pitchFamily="34" charset="0"/>
                        <a:buNone/>
                      </a:pPr>
                      <a:r>
                        <a:rPr lang="en-GB" sz="700" b="1" dirty="0"/>
                        <a:t>- Destructive</a:t>
                      </a:r>
                      <a:r>
                        <a:rPr lang="en-GB" sz="700" dirty="0"/>
                        <a:t> margins – an oceanic plate subducts under a continental plate. Friction causes oceanic plate to melt and pressure forces magma up to form composite volcanoes e.g. the west coast of South America.</a:t>
                      </a:r>
                    </a:p>
                  </a:txBody>
                  <a:tcPr marL="68580" marR="68580" marT="34290" marB="34290">
                    <a:solidFill>
                      <a:schemeClr val="accent2">
                        <a:lumMod val="20000"/>
                        <a:lumOff val="80000"/>
                      </a:schemeClr>
                    </a:solidFill>
                  </a:tcPr>
                </a:tc>
                <a:tc>
                  <a:txBody>
                    <a:bodyPr/>
                    <a:lstStyle/>
                    <a:p>
                      <a:pPr marL="0" indent="0" algn="l">
                        <a:buFont typeface="Arial" panose="020B0604020202020204" pitchFamily="34" charset="0"/>
                        <a:buNone/>
                      </a:pPr>
                      <a:r>
                        <a:rPr lang="en-GB" sz="700" b="1" dirty="0"/>
                        <a:t>- Constructive</a:t>
                      </a:r>
                      <a:r>
                        <a:rPr lang="en-GB" sz="700" dirty="0"/>
                        <a:t> margins – usually small earthquakes as plates pull apart.</a:t>
                      </a:r>
                    </a:p>
                    <a:p>
                      <a:pPr marL="0" indent="0" algn="l">
                        <a:buFont typeface="Arial" panose="020B0604020202020204" pitchFamily="34" charset="0"/>
                        <a:buNone/>
                      </a:pPr>
                      <a:r>
                        <a:rPr lang="en-GB" sz="700" b="1" dirty="0"/>
                        <a:t>- Destructive</a:t>
                      </a:r>
                      <a:r>
                        <a:rPr lang="en-GB" sz="700" dirty="0"/>
                        <a:t> margins – violent earthquakes as pressure builds and is then released.</a:t>
                      </a:r>
                    </a:p>
                    <a:p>
                      <a:pPr marL="0" indent="0" algn="l">
                        <a:buFont typeface="Arial" panose="020B0604020202020204" pitchFamily="34" charset="0"/>
                        <a:buNone/>
                      </a:pPr>
                      <a:r>
                        <a:rPr lang="en-GB" sz="700" b="1" dirty="0"/>
                        <a:t>- Conservative</a:t>
                      </a:r>
                      <a:r>
                        <a:rPr lang="en-GB" sz="700" dirty="0"/>
                        <a:t> margins – plates slide past each other. They catch and then as pressure builds it is released e.g. San Andreas fault.</a:t>
                      </a:r>
                    </a:p>
                  </a:txBody>
                  <a:tcPr marL="68580" marR="68580" marT="34290" marB="34290">
                    <a:solidFill>
                      <a:schemeClr val="accent2">
                        <a:lumMod val="20000"/>
                        <a:lumOff val="80000"/>
                      </a:schemeClr>
                    </a:solidFill>
                  </a:tcPr>
                </a:tc>
                <a:extLst>
                  <a:ext uri="{0D108BD9-81ED-4DB2-BD59-A6C34878D82A}">
                    <a16:rowId xmlns:a16="http://schemas.microsoft.com/office/drawing/2014/main" val="3480847149"/>
                  </a:ext>
                </a:extLst>
              </a:tr>
            </a:tbl>
          </a:graphicData>
        </a:graphic>
      </p:graphicFrame>
      <p:graphicFrame>
        <p:nvGraphicFramePr>
          <p:cNvPr id="39" name="Table 38">
            <a:extLst>
              <a:ext uri="{FF2B5EF4-FFF2-40B4-BE49-F238E27FC236}">
                <a16:creationId xmlns:a16="http://schemas.microsoft.com/office/drawing/2014/main" id="{A1B42846-BC19-4BB9-8892-9EEC3D0868A5}"/>
              </a:ext>
            </a:extLst>
          </p:cNvPr>
          <p:cNvGraphicFramePr>
            <a:graphicFrameLocks noGrp="1"/>
          </p:cNvGraphicFramePr>
          <p:nvPr>
            <p:extLst>
              <p:ext uri="{D42A27DB-BD31-4B8C-83A1-F6EECF244321}">
                <p14:modId xmlns:p14="http://schemas.microsoft.com/office/powerpoint/2010/main" val="2540759103"/>
              </p:ext>
            </p:extLst>
          </p:nvPr>
        </p:nvGraphicFramePr>
        <p:xfrm>
          <a:off x="4954832" y="4466379"/>
          <a:ext cx="2220246" cy="2386859"/>
        </p:xfrm>
        <a:graphic>
          <a:graphicData uri="http://schemas.openxmlformats.org/drawingml/2006/table">
            <a:tbl>
              <a:tblPr firstRow="1" bandRow="1">
                <a:tableStyleId>{21E4AEA4-8DFA-4A89-87EB-49C32662AFE0}</a:tableStyleId>
              </a:tblPr>
              <a:tblGrid>
                <a:gridCol w="1098551">
                  <a:extLst>
                    <a:ext uri="{9D8B030D-6E8A-4147-A177-3AD203B41FA5}">
                      <a16:colId xmlns:a16="http://schemas.microsoft.com/office/drawing/2014/main" val="204375177"/>
                    </a:ext>
                  </a:extLst>
                </a:gridCol>
                <a:gridCol w="1121695">
                  <a:extLst>
                    <a:ext uri="{9D8B030D-6E8A-4147-A177-3AD203B41FA5}">
                      <a16:colId xmlns:a16="http://schemas.microsoft.com/office/drawing/2014/main" val="529766719"/>
                    </a:ext>
                  </a:extLst>
                </a:gridCol>
              </a:tblGrid>
              <a:tr h="365345">
                <a:tc gridSpan="2">
                  <a:txBody>
                    <a:bodyPr/>
                    <a:lstStyle/>
                    <a:p>
                      <a:pPr algn="l"/>
                      <a:r>
                        <a:rPr lang="en-GB" sz="800" b="1" kern="1200" dirty="0">
                          <a:solidFill>
                            <a:schemeClr val="lt1"/>
                          </a:solidFill>
                          <a:latin typeface="+mn-lt"/>
                          <a:ea typeface="+mn-ea"/>
                          <a:cs typeface="+mn-cs"/>
                        </a:rPr>
                        <a:t>Reducing the impact of tectonic hazards</a:t>
                      </a:r>
                    </a:p>
                  </a:txBody>
                  <a:tcPr marL="68580" marR="68580" marT="34290" marB="34290"/>
                </a:tc>
                <a:tc hMerge="1">
                  <a:txBody>
                    <a:bodyPr/>
                    <a:lstStyle/>
                    <a:p>
                      <a:pPr algn="ctr"/>
                      <a:endParaRPr lang="en-GB" sz="600" dirty="0"/>
                    </a:p>
                  </a:txBody>
                  <a:tcPr marL="68580" marR="68580" marT="34290" marB="34290"/>
                </a:tc>
                <a:extLst>
                  <a:ext uri="{0D108BD9-81ED-4DB2-BD59-A6C34878D82A}">
                    <a16:rowId xmlns:a16="http://schemas.microsoft.com/office/drawing/2014/main" val="1281648593"/>
                  </a:ext>
                </a:extLst>
              </a:tr>
              <a:tr h="242146">
                <a:tc>
                  <a:txBody>
                    <a:bodyPr/>
                    <a:lstStyle/>
                    <a:p>
                      <a:pPr algn="ctr"/>
                      <a:r>
                        <a:rPr lang="en-GB" sz="700" b="1" dirty="0">
                          <a:solidFill>
                            <a:schemeClr val="tx1"/>
                          </a:solidFill>
                        </a:rPr>
                        <a:t>Monitoring</a:t>
                      </a:r>
                    </a:p>
                  </a:txBody>
                  <a:tcPr marL="68580" marR="68580" marT="34290" marB="34290">
                    <a:solidFill>
                      <a:schemeClr val="accent2">
                        <a:lumMod val="60000"/>
                        <a:lumOff val="40000"/>
                      </a:schemeClr>
                    </a:solidFill>
                  </a:tcPr>
                </a:tc>
                <a:tc>
                  <a:txBody>
                    <a:bodyPr/>
                    <a:lstStyle/>
                    <a:p>
                      <a:pPr algn="ctr"/>
                      <a:r>
                        <a:rPr lang="en-GB" sz="700" b="1" dirty="0">
                          <a:solidFill>
                            <a:schemeClr val="tx1"/>
                          </a:solidFill>
                        </a:rPr>
                        <a:t>Prediction</a:t>
                      </a:r>
                    </a:p>
                  </a:txBody>
                  <a:tcPr marL="68580" marR="68580" marT="34290" marB="34290">
                    <a:solidFill>
                      <a:schemeClr val="accent2">
                        <a:lumMod val="60000"/>
                        <a:lumOff val="40000"/>
                      </a:schemeClr>
                    </a:solidFill>
                  </a:tcPr>
                </a:tc>
                <a:extLst>
                  <a:ext uri="{0D108BD9-81ED-4DB2-BD59-A6C34878D82A}">
                    <a16:rowId xmlns:a16="http://schemas.microsoft.com/office/drawing/2014/main" val="1248852909"/>
                  </a:ext>
                </a:extLst>
              </a:tr>
              <a:tr h="618363">
                <a:tc>
                  <a:txBody>
                    <a:bodyPr/>
                    <a:lstStyle/>
                    <a:p>
                      <a:pPr algn="ctr"/>
                      <a:r>
                        <a:rPr lang="en-GB" sz="700" b="1" kern="1200" dirty="0">
                          <a:effectLst/>
                        </a:rPr>
                        <a:t>Seismometers measure earth movement.</a:t>
                      </a:r>
                    </a:p>
                    <a:p>
                      <a:pPr algn="ctr"/>
                      <a:r>
                        <a:rPr lang="en-GB" sz="700" b="1" kern="1200" dirty="0">
                          <a:effectLst/>
                        </a:rPr>
                        <a:t>Volcanoes give off gases.</a:t>
                      </a:r>
                      <a:endParaRPr lang="en-GB" sz="700" b="1" dirty="0"/>
                    </a:p>
                  </a:txBody>
                  <a:tcPr marL="68580" marR="68580" marT="34290" marB="34290">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700" b="1" i="0" dirty="0"/>
                        <a:t>By observing monitoring data, this can allow evacuation before event.</a:t>
                      </a:r>
                      <a:endParaRPr lang="en-GB" sz="700" i="0" dirty="0"/>
                    </a:p>
                  </a:txBody>
                  <a:tcPr marL="68580" marR="68580" marT="34290" marB="34290">
                    <a:solidFill>
                      <a:schemeClr val="accent2">
                        <a:lumMod val="20000"/>
                        <a:lumOff val="80000"/>
                      </a:schemeClr>
                    </a:solidFill>
                  </a:tcPr>
                </a:tc>
                <a:extLst>
                  <a:ext uri="{0D108BD9-81ED-4DB2-BD59-A6C34878D82A}">
                    <a16:rowId xmlns:a16="http://schemas.microsoft.com/office/drawing/2014/main" val="677010289"/>
                  </a:ext>
                </a:extLst>
              </a:tr>
              <a:tr h="305303">
                <a:tc>
                  <a:txBody>
                    <a:bodyPr/>
                    <a:lstStyle/>
                    <a:p>
                      <a:pPr algn="ctr"/>
                      <a:r>
                        <a:rPr lang="en-GB" sz="700" b="1" dirty="0">
                          <a:solidFill>
                            <a:schemeClr val="tx1"/>
                          </a:solidFill>
                        </a:rPr>
                        <a:t>Protection</a:t>
                      </a:r>
                    </a:p>
                  </a:txBody>
                  <a:tcPr marL="68580" marR="68580" marT="34290" marB="34290">
                    <a:solidFill>
                      <a:schemeClr val="accent2">
                        <a:lumMod val="60000"/>
                        <a:lumOff val="40000"/>
                      </a:schemeClr>
                    </a:solidFill>
                  </a:tcPr>
                </a:tc>
                <a:tc>
                  <a:txBody>
                    <a:bodyPr/>
                    <a:lstStyle/>
                    <a:p>
                      <a:pPr algn="ctr"/>
                      <a:r>
                        <a:rPr lang="en-GB" sz="700" b="1" i="0" dirty="0">
                          <a:solidFill>
                            <a:schemeClr val="tx1"/>
                          </a:solidFill>
                        </a:rPr>
                        <a:t>Planning</a:t>
                      </a:r>
                    </a:p>
                  </a:txBody>
                  <a:tcPr marL="68580" marR="68580" marT="34290" marB="34290">
                    <a:solidFill>
                      <a:schemeClr val="accent2">
                        <a:lumMod val="60000"/>
                        <a:lumOff val="40000"/>
                      </a:schemeClr>
                    </a:solidFill>
                  </a:tcPr>
                </a:tc>
                <a:extLst>
                  <a:ext uri="{0D108BD9-81ED-4DB2-BD59-A6C34878D82A}">
                    <a16:rowId xmlns:a16="http://schemas.microsoft.com/office/drawing/2014/main" val="1126536656"/>
                  </a:ext>
                </a:extLst>
              </a:tr>
              <a:tr h="855702">
                <a:tc>
                  <a:txBody>
                    <a:bodyPr/>
                    <a:lstStyle/>
                    <a:p>
                      <a:pPr algn="ctr"/>
                      <a:r>
                        <a:rPr lang="en-GB" sz="700" b="1" dirty="0"/>
                        <a:t>Reinforced buildings and making building foundations that absorb movement.</a:t>
                      </a:r>
                    </a:p>
                    <a:p>
                      <a:pPr algn="ctr"/>
                      <a:r>
                        <a:rPr lang="en-GB" sz="700" b="1" dirty="0"/>
                        <a:t>Automatic shut offs for gas and electricity.</a:t>
                      </a:r>
                    </a:p>
                  </a:txBody>
                  <a:tcPr marL="68580" marR="68580" marT="34290" marB="34290">
                    <a:solidFill>
                      <a:schemeClr val="accent2">
                        <a:lumMod val="20000"/>
                        <a:lumOff val="80000"/>
                      </a:schemeClr>
                    </a:solidFill>
                  </a:tcPr>
                </a:tc>
                <a:tc>
                  <a:txBody>
                    <a:bodyPr/>
                    <a:lstStyle/>
                    <a:p>
                      <a:pPr algn="ctr"/>
                      <a:r>
                        <a:rPr lang="en-GB" sz="700" b="1" i="0" kern="1200" dirty="0">
                          <a:solidFill>
                            <a:schemeClr val="dk1"/>
                          </a:solidFill>
                          <a:effectLst/>
                          <a:latin typeface="+mn-lt"/>
                          <a:ea typeface="+mn-ea"/>
                          <a:cs typeface="+mn-cs"/>
                        </a:rPr>
                        <a:t>Avoid building in at risk areas.</a:t>
                      </a:r>
                    </a:p>
                    <a:p>
                      <a:pPr algn="ctr"/>
                      <a:r>
                        <a:rPr lang="en-GB" sz="700" b="1" i="0" kern="1200" dirty="0">
                          <a:solidFill>
                            <a:schemeClr val="dk1"/>
                          </a:solidFill>
                          <a:effectLst/>
                          <a:latin typeface="+mn-lt"/>
                          <a:ea typeface="+mn-ea"/>
                          <a:cs typeface="+mn-cs"/>
                        </a:rPr>
                        <a:t>Training for emergency services and planned evacuation routes and drills.</a:t>
                      </a:r>
                      <a:endParaRPr lang="en-GB" sz="700" b="1" i="0" dirty="0">
                        <a:solidFill>
                          <a:srgbClr val="0070C0"/>
                        </a:solidFill>
                      </a:endParaRPr>
                    </a:p>
                  </a:txBody>
                  <a:tcPr marL="68580" marR="68580" marT="34290" marB="34290">
                    <a:solidFill>
                      <a:schemeClr val="accent2">
                        <a:lumMod val="20000"/>
                        <a:lumOff val="80000"/>
                      </a:schemeClr>
                    </a:solidFill>
                  </a:tcPr>
                </a:tc>
                <a:extLst>
                  <a:ext uri="{0D108BD9-81ED-4DB2-BD59-A6C34878D82A}">
                    <a16:rowId xmlns:a16="http://schemas.microsoft.com/office/drawing/2014/main" val="3294365609"/>
                  </a:ext>
                </a:extLst>
              </a:tr>
            </a:tbl>
          </a:graphicData>
        </a:graphic>
      </p:graphicFrame>
      <p:graphicFrame>
        <p:nvGraphicFramePr>
          <p:cNvPr id="12" name="Table 11">
            <a:extLst>
              <a:ext uri="{FF2B5EF4-FFF2-40B4-BE49-F238E27FC236}">
                <a16:creationId xmlns:a16="http://schemas.microsoft.com/office/drawing/2014/main" id="{570325A4-84AB-46E6-8C31-825F6FE8816B}"/>
              </a:ext>
            </a:extLst>
          </p:cNvPr>
          <p:cNvGraphicFramePr>
            <a:graphicFrameLocks noGrp="1"/>
          </p:cNvGraphicFramePr>
          <p:nvPr>
            <p:extLst>
              <p:ext uri="{D42A27DB-BD31-4B8C-83A1-F6EECF244321}">
                <p14:modId xmlns:p14="http://schemas.microsoft.com/office/powerpoint/2010/main" val="935970342"/>
              </p:ext>
            </p:extLst>
          </p:nvPr>
        </p:nvGraphicFramePr>
        <p:xfrm>
          <a:off x="2405196" y="0"/>
          <a:ext cx="3205028" cy="2404021"/>
        </p:xfrm>
        <a:graphic>
          <a:graphicData uri="http://schemas.openxmlformats.org/drawingml/2006/table">
            <a:tbl>
              <a:tblPr firstRow="1" bandRow="1">
                <a:tableStyleId>{21E4AEA4-8DFA-4A89-87EB-49C32662AFE0}</a:tableStyleId>
              </a:tblPr>
              <a:tblGrid>
                <a:gridCol w="1602514">
                  <a:extLst>
                    <a:ext uri="{9D8B030D-6E8A-4147-A177-3AD203B41FA5}">
                      <a16:colId xmlns:a16="http://schemas.microsoft.com/office/drawing/2014/main" val="1146839133"/>
                    </a:ext>
                  </a:extLst>
                </a:gridCol>
                <a:gridCol w="1602514">
                  <a:extLst>
                    <a:ext uri="{9D8B030D-6E8A-4147-A177-3AD203B41FA5}">
                      <a16:colId xmlns:a16="http://schemas.microsoft.com/office/drawing/2014/main" val="909537293"/>
                    </a:ext>
                  </a:extLst>
                </a:gridCol>
              </a:tblGrid>
              <a:tr h="182314">
                <a:tc gridSpan="2">
                  <a:txBody>
                    <a:bodyPr/>
                    <a:lstStyle/>
                    <a:p>
                      <a:pPr algn="l"/>
                      <a:r>
                        <a:rPr lang="en-GB" sz="800" dirty="0"/>
                        <a:t>Effects of Tectonic Hazards</a:t>
                      </a:r>
                    </a:p>
                  </a:txBody>
                  <a:tcPr marL="68580" marR="68580" marT="34290" marB="34290"/>
                </a:tc>
                <a:tc hMerge="1">
                  <a:txBody>
                    <a:bodyPr/>
                    <a:lstStyle/>
                    <a:p>
                      <a:endParaRPr lang="en-GB" dirty="0"/>
                    </a:p>
                  </a:txBody>
                  <a:tcPr/>
                </a:tc>
                <a:extLst>
                  <a:ext uri="{0D108BD9-81ED-4DB2-BD59-A6C34878D82A}">
                    <a16:rowId xmlns:a16="http://schemas.microsoft.com/office/drawing/2014/main" val="123979717"/>
                  </a:ext>
                </a:extLst>
              </a:tr>
              <a:tr h="269825">
                <a:tc gridSpan="2">
                  <a:txBody>
                    <a:bodyPr/>
                    <a:lstStyle/>
                    <a:p>
                      <a:pPr algn="ctr"/>
                      <a:r>
                        <a:rPr lang="en-GB" sz="700" b="1" dirty="0"/>
                        <a:t>Primary effects happen immediately. Secondary effects happen as a result of the primary effects and are therefore often later. </a:t>
                      </a:r>
                    </a:p>
                  </a:txBody>
                  <a:tcPr marL="68580" marR="68580" marT="34290" marB="34290">
                    <a:solidFill>
                      <a:schemeClr val="accent1">
                        <a:lumMod val="20000"/>
                        <a:lumOff val="80000"/>
                      </a:schemeClr>
                    </a:solidFill>
                  </a:tcPr>
                </a:tc>
                <a:tc hMerge="1">
                  <a:txBody>
                    <a:bodyPr/>
                    <a:lstStyle/>
                    <a:p>
                      <a:endParaRPr lang="en-GB" dirty="0"/>
                    </a:p>
                  </a:txBody>
                  <a:tcPr/>
                </a:tc>
                <a:extLst>
                  <a:ext uri="{0D108BD9-81ED-4DB2-BD59-A6C34878D82A}">
                    <a16:rowId xmlns:a16="http://schemas.microsoft.com/office/drawing/2014/main" val="47313645"/>
                  </a:ext>
                </a:extLst>
              </a:tr>
              <a:tr h="167729">
                <a:tc>
                  <a:txBody>
                    <a:bodyPr/>
                    <a:lstStyle/>
                    <a:p>
                      <a:pPr algn="ctr"/>
                      <a:r>
                        <a:rPr lang="en-GB" sz="700" b="1" dirty="0"/>
                        <a:t>Primary - Earthquakes</a:t>
                      </a:r>
                    </a:p>
                  </a:txBody>
                  <a:tcPr marL="68580" marR="68580" marT="34290" marB="34290" anchor="ctr">
                    <a:solidFill>
                      <a:schemeClr val="accent2">
                        <a:lumMod val="60000"/>
                        <a:lumOff val="40000"/>
                      </a:schemeClr>
                    </a:solidFill>
                  </a:tcPr>
                </a:tc>
                <a:tc>
                  <a:txBody>
                    <a:bodyPr/>
                    <a:lstStyle/>
                    <a:p>
                      <a:pPr algn="ctr"/>
                      <a:r>
                        <a:rPr lang="en-GB" sz="700" b="1" dirty="0"/>
                        <a:t>Secondary - Earthquakes</a:t>
                      </a:r>
                    </a:p>
                  </a:txBody>
                  <a:tcPr marL="68580" marR="68580" marT="34290" marB="34290" anchor="ctr">
                    <a:solidFill>
                      <a:schemeClr val="accent2">
                        <a:lumMod val="60000"/>
                        <a:lumOff val="40000"/>
                      </a:schemeClr>
                    </a:solidFill>
                  </a:tcPr>
                </a:tc>
                <a:extLst>
                  <a:ext uri="{0D108BD9-81ED-4DB2-BD59-A6C34878D82A}">
                    <a16:rowId xmlns:a16="http://schemas.microsoft.com/office/drawing/2014/main" val="1012953198"/>
                  </a:ext>
                </a:extLst>
              </a:tr>
              <a:tr h="780306">
                <a:tc>
                  <a:txBody>
                    <a:bodyPr/>
                    <a:lstStyle/>
                    <a:p>
                      <a:pPr marL="0" indent="0">
                        <a:buFont typeface="Arial" panose="020B0604020202020204" pitchFamily="34" charset="0"/>
                        <a:buNone/>
                      </a:pPr>
                      <a:r>
                        <a:rPr lang="en-GB" sz="700" dirty="0"/>
                        <a:t>- Property and buildings destroyed.</a:t>
                      </a:r>
                    </a:p>
                    <a:p>
                      <a:pPr marL="0" indent="0">
                        <a:buFont typeface="Arial" panose="020B0604020202020204" pitchFamily="34" charset="0"/>
                        <a:buNone/>
                      </a:pPr>
                      <a:r>
                        <a:rPr lang="en-GB" sz="700" dirty="0"/>
                        <a:t>- People injured or killed.</a:t>
                      </a:r>
                    </a:p>
                    <a:p>
                      <a:pPr marL="0" indent="0">
                        <a:buFont typeface="Arial" panose="020B0604020202020204" pitchFamily="34" charset="0"/>
                        <a:buNone/>
                      </a:pPr>
                      <a:r>
                        <a:rPr lang="en-GB" sz="700" dirty="0"/>
                        <a:t>- Ports, roads, railways damaged.</a:t>
                      </a:r>
                    </a:p>
                    <a:p>
                      <a:pPr marL="0" indent="0">
                        <a:buFontTx/>
                        <a:buNone/>
                      </a:pPr>
                      <a:r>
                        <a:rPr lang="en-GB" sz="700" dirty="0"/>
                        <a:t>- Pipes (water and gas) and</a:t>
                      </a:r>
                      <a:r>
                        <a:rPr lang="en-GB" sz="700" baseline="0" dirty="0"/>
                        <a:t> </a:t>
                      </a:r>
                      <a:r>
                        <a:rPr lang="en-GB" sz="700" dirty="0"/>
                        <a:t>electricity    </a:t>
                      </a:r>
                    </a:p>
                    <a:p>
                      <a:pPr marL="0" indent="0">
                        <a:buFontTx/>
                        <a:buNone/>
                      </a:pPr>
                      <a:r>
                        <a:rPr lang="en-GB" sz="700" dirty="0"/>
                        <a:t>cables broken.</a:t>
                      </a:r>
                    </a:p>
                  </a:txBody>
                  <a:tcPr marL="68580" marR="68580" marT="34290" marB="34290">
                    <a:solidFill>
                      <a:schemeClr val="accent2">
                        <a:lumMod val="20000"/>
                        <a:lumOff val="80000"/>
                      </a:schemeClr>
                    </a:solidFill>
                  </a:tcPr>
                </a:tc>
                <a:tc>
                  <a:txBody>
                    <a:bodyPr/>
                    <a:lstStyle/>
                    <a:p>
                      <a:pPr marL="0" indent="0">
                        <a:buFont typeface="Arial" panose="020B0604020202020204" pitchFamily="34" charset="0"/>
                        <a:buNone/>
                      </a:pPr>
                      <a:r>
                        <a:rPr lang="en-GB" sz="700" dirty="0"/>
                        <a:t>- Business reduced as money spent repairing property.</a:t>
                      </a:r>
                    </a:p>
                    <a:p>
                      <a:pPr marL="0" indent="0">
                        <a:buFont typeface="Arial" panose="020B0604020202020204" pitchFamily="34" charset="0"/>
                        <a:buNone/>
                      </a:pPr>
                      <a:r>
                        <a:rPr lang="en-GB" sz="700" dirty="0"/>
                        <a:t>- Blocked transport hinders emergency </a:t>
                      </a:r>
                    </a:p>
                    <a:p>
                      <a:pPr marL="0" indent="0">
                        <a:buFont typeface="Arial" panose="020B0604020202020204" pitchFamily="34" charset="0"/>
                        <a:buNone/>
                      </a:pPr>
                      <a:r>
                        <a:rPr lang="en-GB" sz="700" dirty="0"/>
                        <a:t>services.</a:t>
                      </a:r>
                    </a:p>
                    <a:p>
                      <a:pPr marL="0" indent="0">
                        <a:buFont typeface="Arial" panose="020B0604020202020204" pitchFamily="34" charset="0"/>
                        <a:buNone/>
                      </a:pPr>
                      <a:r>
                        <a:rPr lang="en-GB" sz="700" dirty="0"/>
                        <a:t>- Broken gas pipes cause fire.</a:t>
                      </a:r>
                    </a:p>
                    <a:p>
                      <a:pPr marL="0" indent="0">
                        <a:buFont typeface="Arial" panose="020B0604020202020204" pitchFamily="34" charset="0"/>
                        <a:buNone/>
                      </a:pPr>
                      <a:r>
                        <a:rPr lang="en-GB" sz="700" dirty="0"/>
                        <a:t>- Broken water pipes lead to a lack of fresh water.</a:t>
                      </a:r>
                    </a:p>
                  </a:txBody>
                  <a:tcPr marL="68580" marR="68580" marT="34290" marB="34290">
                    <a:solidFill>
                      <a:schemeClr val="accent2">
                        <a:lumMod val="20000"/>
                        <a:lumOff val="80000"/>
                      </a:schemeClr>
                    </a:solidFill>
                  </a:tcPr>
                </a:tc>
                <a:extLst>
                  <a:ext uri="{0D108BD9-81ED-4DB2-BD59-A6C34878D82A}">
                    <a16:rowId xmlns:a16="http://schemas.microsoft.com/office/drawing/2014/main" val="2609454926"/>
                  </a:ext>
                </a:extLst>
              </a:tr>
              <a:tr h="167729">
                <a:tc>
                  <a:txBody>
                    <a:bodyPr/>
                    <a:lstStyle/>
                    <a:p>
                      <a:pPr algn="ctr"/>
                      <a:r>
                        <a:rPr lang="en-GB" sz="700" b="1" dirty="0"/>
                        <a:t>Primary - Volcanoes</a:t>
                      </a:r>
                    </a:p>
                  </a:txBody>
                  <a:tcPr marL="68580" marR="68580" marT="34290" marB="34290">
                    <a:solidFill>
                      <a:schemeClr val="accent2">
                        <a:lumMod val="60000"/>
                        <a:lumOff val="40000"/>
                      </a:schemeClr>
                    </a:solidFill>
                  </a:tcPr>
                </a:tc>
                <a:tc>
                  <a:txBody>
                    <a:bodyPr/>
                    <a:lstStyle/>
                    <a:p>
                      <a:pPr algn="ctr"/>
                      <a:r>
                        <a:rPr lang="en-GB" sz="700" b="1" dirty="0"/>
                        <a:t>Secondary - Volcanoes</a:t>
                      </a:r>
                    </a:p>
                  </a:txBody>
                  <a:tcPr marL="68580" marR="68580" marT="34290" marB="34290">
                    <a:solidFill>
                      <a:schemeClr val="accent2">
                        <a:lumMod val="60000"/>
                        <a:lumOff val="40000"/>
                      </a:schemeClr>
                    </a:solidFill>
                  </a:tcPr>
                </a:tc>
                <a:extLst>
                  <a:ext uri="{0D108BD9-81ED-4DB2-BD59-A6C34878D82A}">
                    <a16:rowId xmlns:a16="http://schemas.microsoft.com/office/drawing/2014/main" val="2489732624"/>
                  </a:ext>
                </a:extLst>
              </a:tr>
              <a:tr h="765721">
                <a:tc>
                  <a:txBody>
                    <a:bodyPr/>
                    <a:lstStyle/>
                    <a:p>
                      <a:pPr marL="0" indent="0">
                        <a:buFont typeface="Arial" panose="020B0604020202020204" pitchFamily="34" charset="0"/>
                        <a:buNone/>
                      </a:pPr>
                      <a:r>
                        <a:rPr lang="en-GB" sz="700" dirty="0"/>
                        <a:t>- Property and farm land destroyed.</a:t>
                      </a:r>
                    </a:p>
                    <a:p>
                      <a:pPr marL="0" indent="0">
                        <a:buFont typeface="Arial" panose="020B0604020202020204" pitchFamily="34" charset="0"/>
                        <a:buNone/>
                      </a:pPr>
                      <a:r>
                        <a:rPr lang="en-GB" sz="700" dirty="0"/>
                        <a:t>-</a:t>
                      </a:r>
                      <a:r>
                        <a:rPr lang="en-GB" sz="700" baseline="0" dirty="0"/>
                        <a:t> </a:t>
                      </a:r>
                      <a:r>
                        <a:rPr lang="en-GB" sz="700" dirty="0"/>
                        <a:t>People and animals killed or injured.</a:t>
                      </a:r>
                    </a:p>
                    <a:p>
                      <a:pPr marL="0" indent="0">
                        <a:buFont typeface="Arial" panose="020B0604020202020204" pitchFamily="34" charset="0"/>
                        <a:buNone/>
                      </a:pPr>
                      <a:r>
                        <a:rPr lang="en-GB" sz="700" dirty="0"/>
                        <a:t>- Air travel halted due to volcanic ash.</a:t>
                      </a:r>
                    </a:p>
                    <a:p>
                      <a:pPr marL="0" indent="0">
                        <a:buFont typeface="Arial" panose="020B0604020202020204" pitchFamily="34" charset="0"/>
                        <a:buNone/>
                      </a:pPr>
                      <a:r>
                        <a:rPr lang="en-GB" sz="700" dirty="0"/>
                        <a:t>- Water supplies contaminated.</a:t>
                      </a:r>
                    </a:p>
                  </a:txBody>
                  <a:tcPr marL="68580" marR="68580" marT="34290" marB="34290">
                    <a:solidFill>
                      <a:schemeClr val="accent2">
                        <a:lumMod val="20000"/>
                        <a:lumOff val="80000"/>
                      </a:schemeClr>
                    </a:solidFill>
                  </a:tcPr>
                </a:tc>
                <a:tc>
                  <a:txBody>
                    <a:bodyPr/>
                    <a:lstStyle/>
                    <a:p>
                      <a:pPr marL="0" indent="0">
                        <a:buFont typeface="Arial" panose="020B0604020202020204" pitchFamily="34" charset="0"/>
                        <a:buNone/>
                      </a:pPr>
                      <a:r>
                        <a:rPr lang="en-GB" sz="700" dirty="0"/>
                        <a:t>- Economy slows down. Emergency services struggle to arrive.</a:t>
                      </a:r>
                    </a:p>
                    <a:p>
                      <a:pPr marL="0" indent="0">
                        <a:buFont typeface="Arial" panose="020B0604020202020204" pitchFamily="34" charset="0"/>
                        <a:buNone/>
                      </a:pPr>
                      <a:r>
                        <a:rPr lang="en-GB" sz="700" dirty="0"/>
                        <a:t>- Possible flooding if ice melts Tourism can increase as people come to watch.</a:t>
                      </a:r>
                    </a:p>
                    <a:p>
                      <a:pPr marL="0" indent="0">
                        <a:buFont typeface="Arial" panose="020B0604020202020204" pitchFamily="34" charset="0"/>
                        <a:buNone/>
                      </a:pPr>
                      <a:r>
                        <a:rPr lang="en-GB" sz="700" dirty="0"/>
                        <a:t>- Ash breaks down leading to fertile farm land.</a:t>
                      </a:r>
                    </a:p>
                  </a:txBody>
                  <a:tcPr marL="68580" marR="68580" marT="34290" marB="34290">
                    <a:solidFill>
                      <a:schemeClr val="accent2">
                        <a:lumMod val="20000"/>
                        <a:lumOff val="80000"/>
                      </a:schemeClr>
                    </a:solidFill>
                  </a:tcPr>
                </a:tc>
                <a:extLst>
                  <a:ext uri="{0D108BD9-81ED-4DB2-BD59-A6C34878D82A}">
                    <a16:rowId xmlns:a16="http://schemas.microsoft.com/office/drawing/2014/main" val="1061325016"/>
                  </a:ext>
                </a:extLst>
              </a:tr>
            </a:tbl>
          </a:graphicData>
        </a:graphic>
      </p:graphicFrame>
      <p:graphicFrame>
        <p:nvGraphicFramePr>
          <p:cNvPr id="15" name="Table 14">
            <a:extLst>
              <a:ext uri="{FF2B5EF4-FFF2-40B4-BE49-F238E27FC236}">
                <a16:creationId xmlns:a16="http://schemas.microsoft.com/office/drawing/2014/main" id="{B0652010-27B0-4268-95E5-63E1E245EF2B}"/>
              </a:ext>
            </a:extLst>
          </p:cNvPr>
          <p:cNvGraphicFramePr>
            <a:graphicFrameLocks noGrp="1"/>
          </p:cNvGraphicFramePr>
          <p:nvPr>
            <p:extLst>
              <p:ext uri="{D42A27DB-BD31-4B8C-83A1-F6EECF244321}">
                <p14:modId xmlns:p14="http://schemas.microsoft.com/office/powerpoint/2010/main" val="1060753031"/>
              </p:ext>
            </p:extLst>
          </p:nvPr>
        </p:nvGraphicFramePr>
        <p:xfrm>
          <a:off x="17678" y="1798521"/>
          <a:ext cx="2364242" cy="3265898"/>
        </p:xfrm>
        <a:graphic>
          <a:graphicData uri="http://schemas.openxmlformats.org/drawingml/2006/table">
            <a:tbl>
              <a:tblPr firstRow="1" bandRow="1">
                <a:tableStyleId>{21E4AEA4-8DFA-4A89-87EB-49C32662AFE0}</a:tableStyleId>
              </a:tblPr>
              <a:tblGrid>
                <a:gridCol w="1182121">
                  <a:extLst>
                    <a:ext uri="{9D8B030D-6E8A-4147-A177-3AD203B41FA5}">
                      <a16:colId xmlns:a16="http://schemas.microsoft.com/office/drawing/2014/main" val="3250762390"/>
                    </a:ext>
                  </a:extLst>
                </a:gridCol>
                <a:gridCol w="1182121">
                  <a:extLst>
                    <a:ext uri="{9D8B030D-6E8A-4147-A177-3AD203B41FA5}">
                      <a16:colId xmlns:a16="http://schemas.microsoft.com/office/drawing/2014/main" val="912845499"/>
                    </a:ext>
                  </a:extLst>
                </a:gridCol>
              </a:tblGrid>
              <a:tr h="237866">
                <a:tc gridSpan="2">
                  <a:txBody>
                    <a:bodyPr/>
                    <a:lstStyle/>
                    <a:p>
                      <a:pPr algn="l"/>
                      <a:r>
                        <a:rPr lang="en-GB" sz="800" dirty="0"/>
                        <a:t>Structure of the Earth</a:t>
                      </a:r>
                    </a:p>
                  </a:txBody>
                  <a:tcPr marL="68580" marR="68580" marT="34290" marB="34290"/>
                </a:tc>
                <a:tc hMerge="1">
                  <a:txBody>
                    <a:bodyPr/>
                    <a:lstStyle/>
                    <a:p>
                      <a:endParaRPr lang="en-GB" dirty="0"/>
                    </a:p>
                  </a:txBody>
                  <a:tcPr/>
                </a:tc>
                <a:extLst>
                  <a:ext uri="{0D108BD9-81ED-4DB2-BD59-A6C34878D82A}">
                    <a16:rowId xmlns:a16="http://schemas.microsoft.com/office/drawing/2014/main" val="170055717"/>
                  </a:ext>
                </a:extLst>
              </a:tr>
              <a:tr h="553973">
                <a:tc>
                  <a:txBody>
                    <a:bodyPr/>
                    <a:lstStyle/>
                    <a:p>
                      <a:pPr algn="l"/>
                      <a:r>
                        <a:rPr lang="en-GB" sz="700" b="1" dirty="0"/>
                        <a:t>The earth has 4 layers</a:t>
                      </a:r>
                    </a:p>
                    <a:p>
                      <a:pPr algn="l"/>
                      <a:r>
                        <a:rPr lang="en-GB" sz="700" b="1" dirty="0"/>
                        <a:t>The core (divided into inner and outer), mantle and crust.</a:t>
                      </a:r>
                    </a:p>
                  </a:txBody>
                  <a:tcPr marL="68580" marR="68580" marT="34290" marB="34290" anchor="ctr">
                    <a:solidFill>
                      <a:schemeClr val="accent2">
                        <a:lumMod val="60000"/>
                        <a:lumOff val="40000"/>
                      </a:schemeClr>
                    </a:solidFill>
                  </a:tcPr>
                </a:tc>
                <a:tc>
                  <a:txBody>
                    <a:bodyPr/>
                    <a:lstStyle/>
                    <a:p>
                      <a:pPr algn="ctr"/>
                      <a:endParaRPr lang="en-GB" sz="600" b="1" dirty="0"/>
                    </a:p>
                  </a:txBody>
                  <a:tcPr marL="68580" marR="68580" marT="34290" marB="34290" anchor="ctr">
                    <a:solidFill>
                      <a:schemeClr val="accent2">
                        <a:lumMod val="40000"/>
                        <a:lumOff val="60000"/>
                      </a:schemeClr>
                    </a:solidFill>
                  </a:tcPr>
                </a:tc>
                <a:extLst>
                  <a:ext uri="{0D108BD9-81ED-4DB2-BD59-A6C34878D82A}">
                    <a16:rowId xmlns:a16="http://schemas.microsoft.com/office/drawing/2014/main" val="2080767462"/>
                  </a:ext>
                </a:extLst>
              </a:tr>
              <a:tr h="24740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b="0" dirty="0"/>
                        <a:t>The crust is split into major sections  called </a:t>
                      </a:r>
                      <a:r>
                        <a:rPr lang="en-GB" sz="700" b="1" dirty="0"/>
                        <a:t>tectonic plates</a:t>
                      </a:r>
                      <a:r>
                        <a:rPr lang="en-GB" sz="700"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7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700" b="0" dirty="0"/>
                        <a:t>There are 2 types of crust: </a:t>
                      </a:r>
                      <a:r>
                        <a:rPr lang="en-GB" sz="700" b="1" dirty="0"/>
                        <a:t>Oceanic</a:t>
                      </a:r>
                      <a:r>
                        <a:rPr lang="en-GB" sz="700" b="0" dirty="0"/>
                        <a:t> (thin and younger but dense) and </a:t>
                      </a:r>
                      <a:r>
                        <a:rPr lang="en-GB" sz="700" b="1" dirty="0"/>
                        <a:t>Continental</a:t>
                      </a:r>
                      <a:r>
                        <a:rPr lang="en-GB" sz="700" b="0" dirty="0"/>
                        <a:t> (old and thicker but less dense).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7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700" b="0" dirty="0"/>
                        <a:t>These plates move due to convection currents in the mantle and, where they meet, tectonic activity (volcanoes and earthquakes) occurs..</a:t>
                      </a:r>
                    </a:p>
                  </a:txBody>
                  <a:tcPr marL="68580" marR="68580" marT="34290" marB="34290">
                    <a:solidFill>
                      <a:schemeClr val="accent2">
                        <a:lumMod val="20000"/>
                        <a:lumOff val="80000"/>
                      </a:schemeClr>
                    </a:solidFill>
                  </a:tcPr>
                </a:tc>
                <a:tc>
                  <a:txBody>
                    <a:bodyPr/>
                    <a:lstStyle/>
                    <a:p>
                      <a:pPr marL="0" indent="0">
                        <a:buFont typeface="Arial" panose="020B0604020202020204" pitchFamily="34" charset="0"/>
                        <a:buNone/>
                      </a:pPr>
                      <a:r>
                        <a:rPr lang="en-GB" sz="700" dirty="0"/>
                        <a:t>Plates either move towards each other (</a:t>
                      </a:r>
                      <a:r>
                        <a:rPr lang="en-GB" sz="700" b="1" dirty="0"/>
                        <a:t>destructive</a:t>
                      </a:r>
                      <a:r>
                        <a:rPr lang="en-GB" sz="700" dirty="0"/>
                        <a:t> margin) away from each other (</a:t>
                      </a:r>
                      <a:r>
                        <a:rPr lang="en-GB" sz="700" b="1" dirty="0"/>
                        <a:t>constructive</a:t>
                      </a:r>
                      <a:r>
                        <a:rPr lang="en-GB" sz="700" dirty="0"/>
                        <a:t>) or past each other (</a:t>
                      </a:r>
                      <a:r>
                        <a:rPr lang="en-GB" sz="700" b="1" dirty="0"/>
                        <a:t>conservative</a:t>
                      </a:r>
                      <a:r>
                        <a:rPr lang="en-GB" sz="700" dirty="0"/>
                        <a:t>).</a:t>
                      </a:r>
                    </a:p>
                  </a:txBody>
                  <a:tcPr marL="68580" marR="68580" marT="34290" marB="34290">
                    <a:solidFill>
                      <a:schemeClr val="accent2">
                        <a:lumMod val="20000"/>
                        <a:lumOff val="80000"/>
                      </a:schemeClr>
                    </a:solidFill>
                  </a:tcPr>
                </a:tc>
                <a:extLst>
                  <a:ext uri="{0D108BD9-81ED-4DB2-BD59-A6C34878D82A}">
                    <a16:rowId xmlns:a16="http://schemas.microsoft.com/office/drawing/2014/main" val="4244436124"/>
                  </a:ext>
                </a:extLst>
              </a:tr>
            </a:tbl>
          </a:graphicData>
        </a:graphic>
      </p:graphicFrame>
      <p:pic>
        <p:nvPicPr>
          <p:cNvPr id="3" name="Picture 2">
            <a:extLst>
              <a:ext uri="{FF2B5EF4-FFF2-40B4-BE49-F238E27FC236}">
                <a16:creationId xmlns:a16="http://schemas.microsoft.com/office/drawing/2014/main" id="{CB5FDC9D-05E4-4EEE-AFE7-694D3B999B80}"/>
              </a:ext>
            </a:extLst>
          </p:cNvPr>
          <p:cNvPicPr>
            <a:picLocks noChangeAspect="1"/>
          </p:cNvPicPr>
          <p:nvPr/>
        </p:nvPicPr>
        <p:blipFill>
          <a:blip r:embed="rId3"/>
          <a:stretch>
            <a:fillRect/>
          </a:stretch>
        </p:blipFill>
        <p:spPr>
          <a:xfrm>
            <a:off x="1025513" y="770080"/>
            <a:ext cx="1368375" cy="883460"/>
          </a:xfrm>
          <a:prstGeom prst="rect">
            <a:avLst/>
          </a:prstGeom>
        </p:spPr>
      </p:pic>
      <p:pic>
        <p:nvPicPr>
          <p:cNvPr id="7" name="Picture 6">
            <a:extLst>
              <a:ext uri="{FF2B5EF4-FFF2-40B4-BE49-F238E27FC236}">
                <a16:creationId xmlns:a16="http://schemas.microsoft.com/office/drawing/2014/main" id="{DA27F91D-60FD-4553-89DB-0F53F846D005}"/>
              </a:ext>
            </a:extLst>
          </p:cNvPr>
          <p:cNvPicPr>
            <a:picLocks noChangeAspect="1"/>
          </p:cNvPicPr>
          <p:nvPr/>
        </p:nvPicPr>
        <p:blipFill>
          <a:blip r:embed="rId4"/>
          <a:stretch>
            <a:fillRect/>
          </a:stretch>
        </p:blipFill>
        <p:spPr>
          <a:xfrm rot="624221">
            <a:off x="2109824" y="640740"/>
            <a:ext cx="228455" cy="323477"/>
          </a:xfrm>
          <a:prstGeom prst="rect">
            <a:avLst/>
          </a:prstGeom>
        </p:spPr>
      </p:pic>
      <p:pic>
        <p:nvPicPr>
          <p:cNvPr id="8" name="Picture 7">
            <a:extLst>
              <a:ext uri="{FF2B5EF4-FFF2-40B4-BE49-F238E27FC236}">
                <a16:creationId xmlns:a16="http://schemas.microsoft.com/office/drawing/2014/main" id="{F2411130-EFE6-43D7-9382-7008792E408D}"/>
              </a:ext>
            </a:extLst>
          </p:cNvPr>
          <p:cNvPicPr>
            <a:picLocks noChangeAspect="1"/>
          </p:cNvPicPr>
          <p:nvPr/>
        </p:nvPicPr>
        <p:blipFill rotWithShape="1">
          <a:blip r:embed="rId5"/>
          <a:srcRect t="6607"/>
          <a:stretch/>
        </p:blipFill>
        <p:spPr>
          <a:xfrm>
            <a:off x="1199799" y="1800224"/>
            <a:ext cx="1193201" cy="819514"/>
          </a:xfrm>
          <a:prstGeom prst="rect">
            <a:avLst/>
          </a:prstGeom>
        </p:spPr>
      </p:pic>
      <p:graphicFrame>
        <p:nvGraphicFramePr>
          <p:cNvPr id="42" name="Table 41">
            <a:extLst>
              <a:ext uri="{FF2B5EF4-FFF2-40B4-BE49-F238E27FC236}">
                <a16:creationId xmlns:a16="http://schemas.microsoft.com/office/drawing/2014/main" id="{001E1205-7455-4E81-B15C-1280A039E3E4}"/>
              </a:ext>
            </a:extLst>
          </p:cNvPr>
          <p:cNvGraphicFramePr>
            <a:graphicFrameLocks noGrp="1"/>
          </p:cNvGraphicFramePr>
          <p:nvPr>
            <p:extLst>
              <p:ext uri="{D42A27DB-BD31-4B8C-83A1-F6EECF244321}">
                <p14:modId xmlns:p14="http://schemas.microsoft.com/office/powerpoint/2010/main" val="2022947451"/>
              </p:ext>
            </p:extLst>
          </p:nvPr>
        </p:nvGraphicFramePr>
        <p:xfrm>
          <a:off x="2401010" y="2422342"/>
          <a:ext cx="3205024" cy="1287780"/>
        </p:xfrm>
        <a:graphic>
          <a:graphicData uri="http://schemas.openxmlformats.org/drawingml/2006/table">
            <a:tbl>
              <a:tblPr firstRow="1" bandRow="1">
                <a:tableStyleId>{21E4AEA4-8DFA-4A89-87EB-49C32662AFE0}</a:tableStyleId>
              </a:tblPr>
              <a:tblGrid>
                <a:gridCol w="1598587">
                  <a:extLst>
                    <a:ext uri="{9D8B030D-6E8A-4147-A177-3AD203B41FA5}">
                      <a16:colId xmlns:a16="http://schemas.microsoft.com/office/drawing/2014/main" val="204375177"/>
                    </a:ext>
                  </a:extLst>
                </a:gridCol>
                <a:gridCol w="1606437">
                  <a:extLst>
                    <a:ext uri="{9D8B030D-6E8A-4147-A177-3AD203B41FA5}">
                      <a16:colId xmlns:a16="http://schemas.microsoft.com/office/drawing/2014/main" val="3178842181"/>
                    </a:ext>
                  </a:extLst>
                </a:gridCol>
              </a:tblGrid>
              <a:tr h="171450">
                <a:tc gridSpan="2">
                  <a:txBody>
                    <a:bodyPr/>
                    <a:lstStyle/>
                    <a:p>
                      <a:pPr algn="l"/>
                      <a:r>
                        <a:rPr lang="en-GB" sz="800" dirty="0"/>
                        <a:t>Responses to Tectonic Hazards</a:t>
                      </a:r>
                    </a:p>
                  </a:txBody>
                  <a:tcPr marL="68580" marR="68580" marT="34290" marB="34290"/>
                </a:tc>
                <a:tc hMerge="1">
                  <a:txBody>
                    <a:bodyPr/>
                    <a:lstStyle/>
                    <a:p>
                      <a:endParaRPr lang="en-GB"/>
                    </a:p>
                  </a:txBody>
                  <a:tcPr/>
                </a:tc>
                <a:extLst>
                  <a:ext uri="{0D108BD9-81ED-4DB2-BD59-A6C34878D82A}">
                    <a16:rowId xmlns:a16="http://schemas.microsoft.com/office/drawing/2014/main" val="2493414973"/>
                  </a:ext>
                </a:extLst>
              </a:tr>
              <a:tr h="160020">
                <a:tc>
                  <a:txBody>
                    <a:bodyPr/>
                    <a:lstStyle/>
                    <a:p>
                      <a:pPr algn="ctr"/>
                      <a:r>
                        <a:rPr lang="en-GB" sz="700" b="1" dirty="0"/>
                        <a:t>Immediate (short term)</a:t>
                      </a:r>
                    </a:p>
                  </a:txBody>
                  <a:tcPr marL="68580" marR="68580" marT="34290" marB="34290">
                    <a:solidFill>
                      <a:schemeClr val="accent2">
                        <a:lumMod val="60000"/>
                        <a:lumOff val="40000"/>
                      </a:schemeClr>
                    </a:solidFill>
                  </a:tcPr>
                </a:tc>
                <a:tc>
                  <a:txBody>
                    <a:bodyPr/>
                    <a:lstStyle/>
                    <a:p>
                      <a:pPr algn="ctr"/>
                      <a:r>
                        <a:rPr lang="en-GB" sz="700" b="1" dirty="0"/>
                        <a:t>Long-term</a:t>
                      </a:r>
                    </a:p>
                  </a:txBody>
                  <a:tcPr marL="68580" marR="68580" marT="34290" marB="34290">
                    <a:solidFill>
                      <a:schemeClr val="accent2">
                        <a:lumMod val="60000"/>
                        <a:lumOff val="40000"/>
                      </a:schemeClr>
                    </a:solidFill>
                  </a:tcPr>
                </a:tc>
                <a:extLst>
                  <a:ext uri="{0D108BD9-81ED-4DB2-BD59-A6C34878D82A}">
                    <a16:rowId xmlns:a16="http://schemas.microsoft.com/office/drawing/2014/main" val="3288508112"/>
                  </a:ext>
                </a:extLst>
              </a:tr>
              <a:tr h="871639">
                <a:tc>
                  <a:txBody>
                    <a:bodyPr/>
                    <a:lstStyle/>
                    <a:p>
                      <a:pPr marL="0" indent="0" algn="l">
                        <a:buFont typeface="Arial" panose="020B0604020202020204" pitchFamily="34" charset="0"/>
                        <a:buNone/>
                      </a:pPr>
                      <a:r>
                        <a:rPr lang="en-GB" sz="700" b="1" dirty="0"/>
                        <a:t>- Issue warnings if possible.</a:t>
                      </a:r>
                    </a:p>
                    <a:p>
                      <a:pPr marL="0" indent="0" algn="l">
                        <a:buFont typeface="Arial" panose="020B0604020202020204" pitchFamily="34" charset="0"/>
                        <a:buNone/>
                      </a:pPr>
                      <a:r>
                        <a:rPr lang="en-GB" sz="700" b="1" dirty="0"/>
                        <a:t>- Rescue teams search for survivors.</a:t>
                      </a:r>
                    </a:p>
                    <a:p>
                      <a:pPr marL="0" indent="0" algn="l">
                        <a:buFont typeface="Arial" panose="020B0604020202020204" pitchFamily="34" charset="0"/>
                        <a:buNone/>
                      </a:pPr>
                      <a:r>
                        <a:rPr lang="en-GB" sz="700" b="1" dirty="0"/>
                        <a:t>- Treat injured.</a:t>
                      </a:r>
                    </a:p>
                    <a:p>
                      <a:pPr marL="0" indent="0" algn="l">
                        <a:buFont typeface="Arial" panose="020B0604020202020204" pitchFamily="34" charset="0"/>
                        <a:buNone/>
                      </a:pPr>
                      <a:r>
                        <a:rPr lang="en-GB" sz="700" b="1" dirty="0"/>
                        <a:t>- Provide food and shelter, food and  </a:t>
                      </a:r>
                    </a:p>
                    <a:p>
                      <a:pPr marL="0" indent="0" algn="l">
                        <a:buFont typeface="Arial" panose="020B0604020202020204" pitchFamily="34" charset="0"/>
                        <a:buNone/>
                      </a:pPr>
                      <a:r>
                        <a:rPr lang="en-GB" sz="700" b="1" dirty="0"/>
                        <a:t>  drink.</a:t>
                      </a:r>
                    </a:p>
                    <a:p>
                      <a:pPr marL="0" indent="0" algn="l">
                        <a:buFont typeface="Arial" panose="020B0604020202020204" pitchFamily="34" charset="0"/>
                        <a:buNone/>
                      </a:pPr>
                      <a:r>
                        <a:rPr lang="en-GB" sz="700" b="1" dirty="0"/>
                        <a:t>- Recover bodies.</a:t>
                      </a:r>
                    </a:p>
                    <a:p>
                      <a:pPr marL="0" indent="0" algn="l">
                        <a:buFont typeface="Arial" panose="020B0604020202020204" pitchFamily="34" charset="0"/>
                        <a:buNone/>
                      </a:pPr>
                      <a:r>
                        <a:rPr lang="en-GB" sz="700" b="1" dirty="0"/>
                        <a:t>-</a:t>
                      </a:r>
                      <a:r>
                        <a:rPr lang="en-GB" sz="700" b="1" baseline="0" dirty="0"/>
                        <a:t> </a:t>
                      </a:r>
                      <a:r>
                        <a:rPr lang="en-GB" sz="700" b="1" dirty="0"/>
                        <a:t>Extinguish fires.</a:t>
                      </a:r>
                      <a:endParaRPr lang="en-GB" sz="700" dirty="0"/>
                    </a:p>
                  </a:txBody>
                  <a:tcPr marL="68580" marR="68580" marT="34290" marB="34290">
                    <a:solidFill>
                      <a:schemeClr val="accent2">
                        <a:lumMod val="20000"/>
                        <a:lumOff val="80000"/>
                      </a:schemeClr>
                    </a:solidFill>
                  </a:tcPr>
                </a:tc>
                <a:tc>
                  <a:txBody>
                    <a:bodyPr/>
                    <a:lstStyle/>
                    <a:p>
                      <a:pPr marL="0" indent="0" algn="l">
                        <a:buFont typeface="Arial" panose="020B0604020202020204" pitchFamily="34" charset="0"/>
                        <a:buNone/>
                      </a:pPr>
                      <a:r>
                        <a:rPr lang="en-GB" sz="700" b="1" dirty="0"/>
                        <a:t>- Repair and re-build properties and infrastructure.</a:t>
                      </a:r>
                    </a:p>
                    <a:p>
                      <a:pPr marL="0" indent="0" algn="l">
                        <a:buFont typeface="Arial" panose="020B0604020202020204" pitchFamily="34" charset="0"/>
                        <a:buNone/>
                      </a:pPr>
                      <a:r>
                        <a:rPr lang="en-GB" sz="700" b="1" dirty="0"/>
                        <a:t>- Improve building regulations</a:t>
                      </a:r>
                    </a:p>
                    <a:p>
                      <a:pPr marL="0" indent="0" algn="l">
                        <a:buFont typeface="Arial" panose="020B0604020202020204" pitchFamily="34" charset="0"/>
                        <a:buNone/>
                      </a:pPr>
                      <a:r>
                        <a:rPr lang="en-GB" sz="700" b="1" dirty="0"/>
                        <a:t>- Restore utilities.</a:t>
                      </a:r>
                    </a:p>
                    <a:p>
                      <a:pPr marL="0" indent="0" algn="l">
                        <a:buFont typeface="Arial" panose="020B0604020202020204" pitchFamily="34" charset="0"/>
                        <a:buNone/>
                      </a:pPr>
                      <a:r>
                        <a:rPr lang="en-GB" sz="700" b="1" dirty="0"/>
                        <a:t>- Resettle locals elsewhere.</a:t>
                      </a:r>
                    </a:p>
                    <a:p>
                      <a:pPr marL="0" indent="0" algn="l">
                        <a:buFont typeface="Arial" panose="020B0604020202020204" pitchFamily="34" charset="0"/>
                        <a:buNone/>
                      </a:pPr>
                      <a:r>
                        <a:rPr lang="en-GB" sz="700" b="1" dirty="0"/>
                        <a:t>- Develop opportunities for recovery of economy.</a:t>
                      </a:r>
                    </a:p>
                    <a:p>
                      <a:pPr marL="0" indent="0" algn="l">
                        <a:buFont typeface="Arial" panose="020B0604020202020204" pitchFamily="34" charset="0"/>
                        <a:buNone/>
                      </a:pPr>
                      <a:r>
                        <a:rPr lang="en-GB" sz="700" b="1" dirty="0"/>
                        <a:t>- Install monitoring technology.</a:t>
                      </a:r>
                      <a:endParaRPr lang="en-GB" sz="700" dirty="0"/>
                    </a:p>
                  </a:txBody>
                  <a:tcPr marL="68580" marR="68580" marT="34290" marB="34290">
                    <a:solidFill>
                      <a:schemeClr val="accent2">
                        <a:lumMod val="20000"/>
                        <a:lumOff val="80000"/>
                      </a:schemeClr>
                    </a:solidFill>
                  </a:tcPr>
                </a:tc>
                <a:extLst>
                  <a:ext uri="{0D108BD9-81ED-4DB2-BD59-A6C34878D82A}">
                    <a16:rowId xmlns:a16="http://schemas.microsoft.com/office/drawing/2014/main" val="3480847149"/>
                  </a:ext>
                </a:extLst>
              </a:tr>
            </a:tbl>
          </a:graphicData>
        </a:graphic>
      </p:graphicFrame>
      <p:pic>
        <p:nvPicPr>
          <p:cNvPr id="14" name="Picture 13">
            <a:extLst>
              <a:ext uri="{FF2B5EF4-FFF2-40B4-BE49-F238E27FC236}">
                <a16:creationId xmlns:a16="http://schemas.microsoft.com/office/drawing/2014/main" id="{4ED16672-08BB-42B5-B171-40BA710DDC7D}"/>
              </a:ext>
            </a:extLst>
          </p:cNvPr>
          <p:cNvPicPr>
            <a:picLocks noChangeAspect="1"/>
          </p:cNvPicPr>
          <p:nvPr/>
        </p:nvPicPr>
        <p:blipFill>
          <a:blip r:embed="rId6"/>
          <a:stretch>
            <a:fillRect/>
          </a:stretch>
        </p:blipFill>
        <p:spPr>
          <a:xfrm>
            <a:off x="3753687" y="3461073"/>
            <a:ext cx="225028" cy="216233"/>
          </a:xfrm>
          <a:prstGeom prst="rect">
            <a:avLst/>
          </a:prstGeom>
        </p:spPr>
      </p:pic>
      <p:graphicFrame>
        <p:nvGraphicFramePr>
          <p:cNvPr id="46" name="Table 45">
            <a:extLst>
              <a:ext uri="{FF2B5EF4-FFF2-40B4-BE49-F238E27FC236}">
                <a16:creationId xmlns:a16="http://schemas.microsoft.com/office/drawing/2014/main" id="{BAE0B882-91D1-4695-A779-73589C587511}"/>
              </a:ext>
            </a:extLst>
          </p:cNvPr>
          <p:cNvGraphicFramePr>
            <a:graphicFrameLocks noGrp="1"/>
          </p:cNvGraphicFramePr>
          <p:nvPr>
            <p:extLst>
              <p:ext uri="{D42A27DB-BD31-4B8C-83A1-F6EECF244321}">
                <p14:modId xmlns:p14="http://schemas.microsoft.com/office/powerpoint/2010/main" val="1144443532"/>
              </p:ext>
            </p:extLst>
          </p:nvPr>
        </p:nvGraphicFramePr>
        <p:xfrm>
          <a:off x="5606034" y="2481"/>
          <a:ext cx="4032972" cy="3978393"/>
        </p:xfrm>
        <a:graphic>
          <a:graphicData uri="http://schemas.openxmlformats.org/drawingml/2006/table">
            <a:tbl>
              <a:tblPr firstRow="1" bandRow="1">
                <a:tableStyleId>{21E4AEA4-8DFA-4A89-87EB-49C32662AFE0}</a:tableStyleId>
              </a:tblPr>
              <a:tblGrid>
                <a:gridCol w="1871091">
                  <a:extLst>
                    <a:ext uri="{9D8B030D-6E8A-4147-A177-3AD203B41FA5}">
                      <a16:colId xmlns:a16="http://schemas.microsoft.com/office/drawing/2014/main" val="204375177"/>
                    </a:ext>
                  </a:extLst>
                </a:gridCol>
                <a:gridCol w="191151">
                  <a:extLst>
                    <a:ext uri="{9D8B030D-6E8A-4147-A177-3AD203B41FA5}">
                      <a16:colId xmlns:a16="http://schemas.microsoft.com/office/drawing/2014/main" val="1965004710"/>
                    </a:ext>
                  </a:extLst>
                </a:gridCol>
                <a:gridCol w="1970730">
                  <a:extLst>
                    <a:ext uri="{9D8B030D-6E8A-4147-A177-3AD203B41FA5}">
                      <a16:colId xmlns:a16="http://schemas.microsoft.com/office/drawing/2014/main" val="1363145565"/>
                    </a:ext>
                  </a:extLst>
                </a:gridCol>
              </a:tblGrid>
              <a:tr h="173476">
                <a:tc gridSpan="3">
                  <a:txBody>
                    <a:bodyPr/>
                    <a:lstStyle/>
                    <a:p>
                      <a:pPr algn="l"/>
                      <a:r>
                        <a:rPr lang="en-GB" sz="800" dirty="0"/>
                        <a:t> Comparing Earthquakes – Nepal and Japan</a:t>
                      </a:r>
                    </a:p>
                  </a:txBody>
                  <a:tcPr marL="68580" marR="68580" marT="34290" marB="3429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493414973"/>
                  </a:ext>
                </a:extLst>
              </a:tr>
              <a:tr h="252213">
                <a:tc gridSpan="2">
                  <a:txBody>
                    <a:bodyPr/>
                    <a:lstStyle/>
                    <a:p>
                      <a:pPr algn="ctr"/>
                      <a:r>
                        <a:rPr lang="en-GB" sz="800" b="1" dirty="0"/>
                        <a:t>        Gorkha, Nepal,</a:t>
                      </a:r>
                      <a:r>
                        <a:rPr lang="en-GB" sz="800" b="1" baseline="0" dirty="0"/>
                        <a:t>2015. Magnitude 7.8.</a:t>
                      </a:r>
                      <a:endParaRPr lang="en-GB" sz="800" b="1" dirty="0"/>
                    </a:p>
                  </a:txBody>
                  <a:tcPr marL="68580" marR="68580" marT="34290" marB="34290">
                    <a:solidFill>
                      <a:schemeClr val="accent1">
                        <a:lumMod val="20000"/>
                        <a:lumOff val="80000"/>
                      </a:schemeClr>
                    </a:solidFill>
                  </a:tcPr>
                </a:tc>
                <a:tc hMerge="1">
                  <a:txBody>
                    <a:bodyPr/>
                    <a:lstStyle/>
                    <a:p>
                      <a:pPr algn="ctr"/>
                      <a:endParaRPr lang="en-GB" sz="800" b="1" dirty="0"/>
                    </a:p>
                  </a:txBody>
                  <a:tcPr marL="68580" marR="68580" marT="34290" marB="34290">
                    <a:solidFill>
                      <a:schemeClr val="accent1">
                        <a:lumMod val="20000"/>
                        <a:lumOff val="80000"/>
                      </a:schemeClr>
                    </a:solidFill>
                  </a:tcPr>
                </a:tc>
                <a:tc>
                  <a:txBody>
                    <a:bodyPr/>
                    <a:lstStyle/>
                    <a:p>
                      <a:pPr algn="ctr"/>
                      <a:r>
                        <a:rPr lang="en-GB" sz="800" b="0" i="0" dirty="0">
                          <a:solidFill>
                            <a:schemeClr val="tx1"/>
                          </a:solidFill>
                          <a:effectLst/>
                          <a:latin typeface="Calibri" panose="020F0502020204030204" pitchFamily="34" charset="0"/>
                          <a:cs typeface="Calibri" panose="020F0502020204030204" pitchFamily="34" charset="0"/>
                        </a:rPr>
                        <a:t>K    </a:t>
                      </a:r>
                      <a:r>
                        <a:rPr lang="en-GB" sz="700" b="0" i="0" dirty="0">
                          <a:solidFill>
                            <a:schemeClr val="tx1"/>
                          </a:solidFill>
                          <a:effectLst/>
                          <a:latin typeface="Calibri" panose="020F0502020204030204" pitchFamily="34" charset="0"/>
                          <a:cs typeface="Calibri" panose="020F0502020204030204" pitchFamily="34" charset="0"/>
                        </a:rPr>
                        <a:t>Kaikoura,</a:t>
                      </a:r>
                      <a:r>
                        <a:rPr lang="en-GB" sz="900" b="0" i="0" dirty="0">
                          <a:solidFill>
                            <a:srgbClr val="4D5156"/>
                          </a:solidFill>
                          <a:effectLst/>
                          <a:latin typeface="Calibri" panose="020F0502020204030204" pitchFamily="34" charset="0"/>
                          <a:cs typeface="Calibri" panose="020F0502020204030204" pitchFamily="34" charset="0"/>
                        </a:rPr>
                        <a:t> </a:t>
                      </a:r>
                      <a:r>
                        <a:rPr lang="en-GB" sz="700" dirty="0">
                          <a:solidFill>
                            <a:schemeClr val="dk1"/>
                          </a:solidFill>
                          <a:latin typeface="Calibri" panose="020F0502020204030204" pitchFamily="34" charset="0"/>
                          <a:ea typeface="Calibri"/>
                          <a:cs typeface="Calibri" panose="020F0502020204030204" pitchFamily="34" charset="0"/>
                          <a:sym typeface="Calibri"/>
                        </a:rPr>
                        <a:t>New Zealand, 2016, Magnitude7.8</a:t>
                      </a:r>
                      <a:endParaRPr lang="en-GB" sz="800" b="1" dirty="0"/>
                    </a:p>
                  </a:txBody>
                  <a:tcPr marL="68580" marR="68580" marT="34290" marB="34290">
                    <a:solidFill>
                      <a:schemeClr val="accent1">
                        <a:lumMod val="20000"/>
                        <a:lumOff val="80000"/>
                      </a:schemeClr>
                    </a:solidFill>
                  </a:tcPr>
                </a:tc>
                <a:extLst>
                  <a:ext uri="{0D108BD9-81ED-4DB2-BD59-A6C34878D82A}">
                    <a16:rowId xmlns:a16="http://schemas.microsoft.com/office/drawing/2014/main" val="3892464324"/>
                  </a:ext>
                </a:extLst>
              </a:tr>
              <a:tr h="159598">
                <a:tc gridSpan="3">
                  <a:txBody>
                    <a:bodyPr/>
                    <a:lstStyle/>
                    <a:p>
                      <a:pPr algn="ctr"/>
                      <a:r>
                        <a:rPr lang="en-GB" sz="700" b="1" dirty="0"/>
                        <a:t>Primary Effects</a:t>
                      </a:r>
                    </a:p>
                  </a:txBody>
                  <a:tcPr marL="68580" marR="68580" marT="34290" marB="34290">
                    <a:solidFill>
                      <a:schemeClr val="accent2">
                        <a:lumMod val="60000"/>
                        <a:lumOff val="4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535031036"/>
                  </a:ext>
                </a:extLst>
              </a:tr>
              <a:tr h="444552">
                <a:tc gridSpan="2">
                  <a:txBody>
                    <a:bodyPr/>
                    <a:lstStyle/>
                    <a:p>
                      <a:pPr algn="l"/>
                      <a:r>
                        <a:rPr lang="en-GB" sz="700" b="0" dirty="0"/>
                        <a:t>Deaths: 9000 (estimated more)</a:t>
                      </a:r>
                    </a:p>
                    <a:p>
                      <a:pPr algn="l"/>
                      <a:r>
                        <a:rPr lang="en-GB" sz="700" b="0" dirty="0"/>
                        <a:t>Destruction: 7000 schools, 50% shops, 3 million homeless, roads </a:t>
                      </a:r>
                    </a:p>
                    <a:p>
                      <a:pPr algn="l"/>
                      <a:r>
                        <a:rPr lang="en-GB" sz="700" b="0" dirty="0"/>
                        <a:t>Damages: Electricity, water, sanitation and communication </a:t>
                      </a:r>
                    </a:p>
                    <a:p>
                      <a:pPr algn="l"/>
                      <a:r>
                        <a:rPr lang="en-GB" sz="700" b="0" dirty="0"/>
                        <a:t>Dollars: $5  billion </a:t>
                      </a:r>
                    </a:p>
                  </a:txBody>
                  <a:tcPr marL="68580" marR="68580" marT="34290" marB="34290">
                    <a:solidFill>
                      <a:schemeClr val="accent2">
                        <a:lumMod val="20000"/>
                        <a:lumOff val="80000"/>
                      </a:schemeClr>
                    </a:solidFill>
                  </a:tcPr>
                </a:tc>
                <a:tc hMerge="1">
                  <a:txBody>
                    <a:bodyPr/>
                    <a:lstStyle/>
                    <a:p>
                      <a:endParaRPr lang="en-GB" sz="700" b="0" dirty="0"/>
                    </a:p>
                  </a:txBody>
                  <a:tcPr marL="68580" marR="68580" marT="34290" marB="34290">
                    <a:solidFill>
                      <a:schemeClr val="accent2">
                        <a:lumMod val="20000"/>
                        <a:lumOff val="80000"/>
                      </a:schemeClr>
                    </a:solidFill>
                  </a:tcPr>
                </a:tc>
                <a:tc>
                  <a:txBody>
                    <a:bodyPr/>
                    <a:lstStyle/>
                    <a:p>
                      <a:pPr marL="0" lvl="0" indent="0" algn="l" rtl="0">
                        <a:spcBef>
                          <a:spcPts val="0"/>
                        </a:spcBef>
                        <a:spcAft>
                          <a:spcPts val="0"/>
                        </a:spcAft>
                        <a:buNone/>
                      </a:pPr>
                      <a:r>
                        <a:rPr lang="en-GB" sz="700" b="0" dirty="0">
                          <a:latin typeface="Calibri" panose="020F0502020204030204" pitchFamily="34" charset="0"/>
                          <a:ea typeface="Calibri"/>
                          <a:cs typeface="Calibri" panose="020F0502020204030204" pitchFamily="34" charset="0"/>
                          <a:sym typeface="Calibri"/>
                        </a:rPr>
                        <a:t>Deaths: 2 </a:t>
                      </a:r>
                    </a:p>
                    <a:p>
                      <a:pPr marL="0" lvl="0" indent="0" algn="l" rtl="0">
                        <a:spcBef>
                          <a:spcPts val="0"/>
                        </a:spcBef>
                        <a:spcAft>
                          <a:spcPts val="0"/>
                        </a:spcAft>
                        <a:buNone/>
                      </a:pPr>
                      <a:r>
                        <a:rPr lang="en-GB" sz="700" b="0" dirty="0">
                          <a:latin typeface="Calibri" panose="020F0502020204030204" pitchFamily="34" charset="0"/>
                          <a:ea typeface="Calibri"/>
                          <a:cs typeface="Calibri" panose="020F0502020204030204" pitchFamily="34" charset="0"/>
                          <a:sym typeface="Calibri"/>
                        </a:rPr>
                        <a:t>Destruction: 190km of roads and 200km of railway destroyed</a:t>
                      </a:r>
                    </a:p>
                    <a:p>
                      <a:pPr marL="0" lvl="0" indent="0" algn="l" rtl="0">
                        <a:spcBef>
                          <a:spcPts val="0"/>
                        </a:spcBef>
                        <a:spcAft>
                          <a:spcPts val="0"/>
                        </a:spcAft>
                        <a:buNone/>
                      </a:pPr>
                      <a:r>
                        <a:rPr lang="en-GB" sz="700" b="0" dirty="0">
                          <a:latin typeface="Calibri" panose="020F0502020204030204" pitchFamily="34" charset="0"/>
                          <a:ea typeface="Calibri"/>
                          <a:cs typeface="Calibri" panose="020F0502020204030204" pitchFamily="34" charset="0"/>
                          <a:sym typeface="Calibri"/>
                        </a:rPr>
                        <a:t>Damages: </a:t>
                      </a:r>
                      <a:r>
                        <a:rPr lang="en-GB" sz="700" b="0" dirty="0">
                          <a:effectLst/>
                          <a:latin typeface="Calibri" panose="020F0502020204030204" pitchFamily="34" charset="0"/>
                          <a:ea typeface="Montserrat" panose="00000500000000000000" pitchFamily="2" charset="0"/>
                          <a:cs typeface="Calibri" panose="020F0502020204030204" pitchFamily="34" charset="0"/>
                        </a:rPr>
                        <a:t>60 people needed emergency housing</a:t>
                      </a:r>
                    </a:p>
                    <a:p>
                      <a:pPr marL="0" lvl="0" indent="0" algn="l" rtl="0">
                        <a:spcBef>
                          <a:spcPts val="0"/>
                        </a:spcBef>
                        <a:spcAft>
                          <a:spcPts val="0"/>
                        </a:spcAft>
                        <a:buNone/>
                      </a:pPr>
                      <a:r>
                        <a:rPr lang="en-GB" sz="700" b="0" dirty="0">
                          <a:latin typeface="Calibri" panose="020F0502020204030204" pitchFamily="34" charset="0"/>
                          <a:ea typeface="Calibri"/>
                          <a:cs typeface="Calibri" panose="020F0502020204030204" pitchFamily="34" charset="0"/>
                          <a:sym typeface="Calibri"/>
                        </a:rPr>
                        <a:t>Dollars: $8.5 billion </a:t>
                      </a:r>
                    </a:p>
                    <a:p>
                      <a:endParaRPr lang="en-GB" sz="700" kern="1200" dirty="0">
                        <a:solidFill>
                          <a:schemeClr val="dk1"/>
                        </a:solidFill>
                        <a:effectLst/>
                        <a:latin typeface="+mn-lt"/>
                        <a:ea typeface="+mn-ea"/>
                        <a:cs typeface="+mn-cs"/>
                      </a:endParaRPr>
                    </a:p>
                  </a:txBody>
                  <a:tcPr marL="68580" marR="68580" marT="34290" marB="34290">
                    <a:solidFill>
                      <a:schemeClr val="accent2">
                        <a:lumMod val="20000"/>
                        <a:lumOff val="80000"/>
                      </a:schemeClr>
                    </a:solidFill>
                  </a:tcPr>
                </a:tc>
                <a:extLst>
                  <a:ext uri="{0D108BD9-81ED-4DB2-BD59-A6C34878D82A}">
                    <a16:rowId xmlns:a16="http://schemas.microsoft.com/office/drawing/2014/main" val="677010289"/>
                  </a:ext>
                </a:extLst>
              </a:tr>
              <a:tr h="159598">
                <a:tc gridSpan="3">
                  <a:txBody>
                    <a:bodyPr/>
                    <a:lstStyle/>
                    <a:p>
                      <a:pPr algn="ctr"/>
                      <a:r>
                        <a:rPr lang="en-GB" sz="700" b="1" dirty="0"/>
                        <a:t>Secondary Effects</a:t>
                      </a:r>
                    </a:p>
                  </a:txBody>
                  <a:tcPr marL="68580" marR="68580" marT="34290" marB="34290">
                    <a:solidFill>
                      <a:schemeClr val="accent2">
                        <a:lumMod val="60000"/>
                        <a:lumOff val="4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944550515"/>
                  </a:ext>
                </a:extLst>
              </a:tr>
              <a:tr h="586462">
                <a:tc gridSpan="2">
                  <a:txBody>
                    <a:bodyPr/>
                    <a:lstStyle/>
                    <a:p>
                      <a:r>
                        <a:rPr lang="en-GB" sz="700" kern="1200" dirty="0">
                          <a:solidFill>
                            <a:schemeClr val="dk1"/>
                          </a:solidFill>
                          <a:effectLst/>
                          <a:latin typeface="+mn-lt"/>
                          <a:ea typeface="+mn-ea"/>
                          <a:cs typeface="+mn-cs"/>
                        </a:rPr>
                        <a:t>Avalanche on Mount Everest killing 19 people. </a:t>
                      </a:r>
                    </a:p>
                    <a:p>
                      <a:r>
                        <a:rPr lang="en-GB" sz="700" kern="1200" dirty="0">
                          <a:solidFill>
                            <a:schemeClr val="dk1"/>
                          </a:solidFill>
                          <a:effectLst/>
                          <a:latin typeface="+mn-lt"/>
                          <a:ea typeface="+mn-ea"/>
                          <a:cs typeface="+mn-cs"/>
                        </a:rPr>
                        <a:t>Loss of income from tourism (which was 8.9% of Nepal’s GDP).</a:t>
                      </a:r>
                    </a:p>
                    <a:p>
                      <a:r>
                        <a:rPr lang="en-GB" sz="700" kern="1200" dirty="0">
                          <a:solidFill>
                            <a:schemeClr val="dk1"/>
                          </a:solidFill>
                          <a:effectLst/>
                          <a:latin typeface="+mn-lt"/>
                          <a:ea typeface="+mn-ea"/>
                          <a:cs typeface="+mn-cs"/>
                        </a:rPr>
                        <a:t>Rice seed stored in homes was ruined as homes collapsed. This caused food shortages.</a:t>
                      </a:r>
                    </a:p>
                  </a:txBody>
                  <a:tcPr marL="68580" marR="68580" marT="34290" marB="34290">
                    <a:solidFill>
                      <a:schemeClr val="accent2">
                        <a:lumMod val="20000"/>
                        <a:lumOff val="80000"/>
                      </a:schemeClr>
                    </a:solidFill>
                  </a:tcPr>
                </a:tc>
                <a:tc hMerge="1">
                  <a:txBody>
                    <a:bodyPr/>
                    <a:lstStyle/>
                    <a:p>
                      <a:endParaRPr lang="en-GB" sz="700" kern="1200" dirty="0">
                        <a:solidFill>
                          <a:schemeClr val="dk1"/>
                        </a:solidFill>
                        <a:effectLst/>
                        <a:latin typeface="+mn-lt"/>
                        <a:ea typeface="+mn-ea"/>
                        <a:cs typeface="+mn-cs"/>
                      </a:endParaRPr>
                    </a:p>
                  </a:txBody>
                  <a:tcPr marL="68580" marR="68580" marT="34290" marB="34290">
                    <a:solidFill>
                      <a:schemeClr val="accent2">
                        <a:lumMod val="20000"/>
                        <a:lumOff val="80000"/>
                      </a:schemeClr>
                    </a:solidFill>
                  </a:tcPr>
                </a:tc>
                <a:tc>
                  <a:txBody>
                    <a:bodyPr/>
                    <a:lstStyle/>
                    <a:p>
                      <a:r>
                        <a:rPr lang="en-GB" sz="700" kern="1200" dirty="0">
                          <a:solidFill>
                            <a:schemeClr val="dk1"/>
                          </a:solidFill>
                          <a:effectLst/>
                          <a:latin typeface="+mn-lt"/>
                          <a:ea typeface="+mn-ea"/>
                          <a:cs typeface="+mn-cs"/>
                        </a:rPr>
                        <a:t>Roads: landslides blocked roads, making access to the area difficult </a:t>
                      </a:r>
                    </a:p>
                    <a:p>
                      <a:r>
                        <a:rPr lang="en-GB" sz="700" kern="1200" dirty="0" err="1">
                          <a:solidFill>
                            <a:schemeClr val="dk1"/>
                          </a:solidFill>
                          <a:effectLst/>
                          <a:latin typeface="+mn-lt"/>
                          <a:ea typeface="+mn-ea"/>
                          <a:cs typeface="+mn-cs"/>
                        </a:rPr>
                        <a:t>Tsunam</a:t>
                      </a:r>
                      <a:r>
                        <a:rPr lang="en-GB" sz="700" kern="1200" dirty="0">
                          <a:solidFill>
                            <a:schemeClr val="dk1"/>
                          </a:solidFill>
                          <a:effectLst/>
                          <a:latin typeface="+mn-lt"/>
                          <a:ea typeface="+mn-ea"/>
                          <a:cs typeface="+mn-cs"/>
                        </a:rPr>
                        <a:t> triggered which flooded the land </a:t>
                      </a:r>
                    </a:p>
                    <a:p>
                      <a:r>
                        <a:rPr lang="en-GB" sz="700" kern="1200" dirty="0">
                          <a:solidFill>
                            <a:schemeClr val="dk1"/>
                          </a:solidFill>
                          <a:effectLst/>
                          <a:latin typeface="+mn-lt"/>
                          <a:ea typeface="+mn-ea"/>
                          <a:cs typeface="+mn-cs"/>
                        </a:rPr>
                        <a:t>Tourism: the earthquake was responsible for a $16 million drop in tourism spending in the three weeks immediately after the disaster</a:t>
                      </a:r>
                    </a:p>
                  </a:txBody>
                  <a:tcPr marL="68580" marR="68580" marT="34290" marB="34290">
                    <a:solidFill>
                      <a:schemeClr val="accent2">
                        <a:lumMod val="20000"/>
                        <a:lumOff val="80000"/>
                      </a:schemeClr>
                    </a:solidFill>
                  </a:tcPr>
                </a:tc>
                <a:extLst>
                  <a:ext uri="{0D108BD9-81ED-4DB2-BD59-A6C34878D82A}">
                    <a16:rowId xmlns:a16="http://schemas.microsoft.com/office/drawing/2014/main" val="85805621"/>
                  </a:ext>
                </a:extLst>
              </a:tr>
              <a:tr h="159598">
                <a:tc gridSpan="3">
                  <a:txBody>
                    <a:bodyPr/>
                    <a:lstStyle/>
                    <a:p>
                      <a:pPr marL="0" indent="0" algn="ctr">
                        <a:buFont typeface="Arial" panose="020B0604020202020204" pitchFamily="34" charset="0"/>
                        <a:buNone/>
                      </a:pPr>
                      <a:r>
                        <a:rPr lang="en-GB" sz="700" b="1" dirty="0"/>
                        <a:t>Immediate Responses</a:t>
                      </a:r>
                    </a:p>
                  </a:txBody>
                  <a:tcPr marL="68580" marR="68580" marT="34290" marB="34290">
                    <a:solidFill>
                      <a:schemeClr val="accent2">
                        <a:lumMod val="60000"/>
                        <a:lumOff val="4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051048946"/>
                  </a:ext>
                </a:extLst>
              </a:tr>
              <a:tr h="642087">
                <a:tc gridSpan="2">
                  <a:txBody>
                    <a:bodyPr/>
                    <a:lstStyle/>
                    <a:p>
                      <a:r>
                        <a:rPr lang="en-GB" sz="700" kern="1200" dirty="0">
                          <a:solidFill>
                            <a:schemeClr val="dk1"/>
                          </a:solidFill>
                          <a:effectLst/>
                          <a:latin typeface="+mn-lt"/>
                          <a:ea typeface="+mn-ea"/>
                          <a:cs typeface="+mn-cs"/>
                        </a:rPr>
                        <a:t>Nepal requested international help. </a:t>
                      </a:r>
                    </a:p>
                    <a:p>
                      <a:r>
                        <a:rPr lang="en-GB" sz="700" kern="1200" dirty="0">
                          <a:solidFill>
                            <a:schemeClr val="dk1"/>
                          </a:solidFill>
                          <a:effectLst/>
                          <a:latin typeface="+mn-lt"/>
                          <a:ea typeface="+mn-ea"/>
                          <a:cs typeface="+mn-cs"/>
                        </a:rPr>
                        <a:t>UK’s DEC raised $126 million. </a:t>
                      </a:r>
                    </a:p>
                    <a:p>
                      <a:r>
                        <a:rPr lang="en-GB" sz="700" kern="1200" dirty="0">
                          <a:solidFill>
                            <a:schemeClr val="dk1"/>
                          </a:solidFill>
                          <a:effectLst/>
                          <a:latin typeface="+mn-lt"/>
                          <a:ea typeface="+mn-ea"/>
                          <a:cs typeface="+mn-cs"/>
                        </a:rPr>
                        <a:t>Red Cross- tents for 225,000 people. </a:t>
                      </a:r>
                    </a:p>
                    <a:p>
                      <a:r>
                        <a:rPr lang="en-GB" sz="700" kern="1200" dirty="0">
                          <a:solidFill>
                            <a:schemeClr val="dk1"/>
                          </a:solidFill>
                          <a:effectLst/>
                          <a:latin typeface="+mn-lt"/>
                          <a:ea typeface="+mn-ea"/>
                          <a:cs typeface="+mn-cs"/>
                        </a:rPr>
                        <a:t>UN and WHO distributed medical supplies to the worst districts. </a:t>
                      </a:r>
                    </a:p>
                    <a:p>
                      <a:r>
                        <a:rPr lang="en-GB" sz="700" kern="1200" dirty="0">
                          <a:solidFill>
                            <a:schemeClr val="dk1"/>
                          </a:solidFill>
                          <a:effectLst/>
                          <a:latin typeface="+mn-lt"/>
                          <a:ea typeface="+mn-ea"/>
                          <a:cs typeface="+mn-cs"/>
                        </a:rPr>
                        <a:t>Facebook launched a safety feature so people could indicate they were safe.</a:t>
                      </a:r>
                    </a:p>
                  </a:txBody>
                  <a:tcPr marL="68580" marR="68580" marT="34290" marB="34290">
                    <a:solidFill>
                      <a:schemeClr val="accent2">
                        <a:lumMod val="20000"/>
                        <a:lumOff val="80000"/>
                      </a:schemeClr>
                    </a:solidFill>
                  </a:tcPr>
                </a:tc>
                <a:tc hMerge="1">
                  <a:txBody>
                    <a:bodyPr/>
                    <a:lstStyle/>
                    <a:p>
                      <a:endParaRPr lang="en-GB" sz="700" kern="1200" dirty="0">
                        <a:solidFill>
                          <a:schemeClr val="dk1"/>
                        </a:solidFill>
                        <a:effectLst/>
                        <a:latin typeface="+mn-lt"/>
                        <a:ea typeface="+mn-ea"/>
                        <a:cs typeface="+mn-cs"/>
                      </a:endParaRPr>
                    </a:p>
                  </a:txBody>
                  <a:tcPr marL="68580" marR="68580" marT="34290" marB="34290">
                    <a:solidFill>
                      <a:schemeClr val="accent2">
                        <a:lumMod val="20000"/>
                        <a:lumOff val="80000"/>
                      </a:schemeClr>
                    </a:solidFill>
                  </a:tcPr>
                </a:tc>
                <a:tc>
                  <a:txBody>
                    <a:bodyPr/>
                    <a:lstStyle/>
                    <a:p>
                      <a:pPr marL="0" lvl="0" indent="0" algn="l" rtl="0">
                        <a:spcBef>
                          <a:spcPts val="0"/>
                        </a:spcBef>
                        <a:spcAft>
                          <a:spcPts val="0"/>
                        </a:spcAft>
                        <a:buNone/>
                      </a:pPr>
                      <a:r>
                        <a:rPr lang="en-GB" sz="600" b="1" dirty="0">
                          <a:effectLst/>
                          <a:latin typeface="Calibri" panose="020F0502020204030204" pitchFamily="34" charset="0"/>
                          <a:ea typeface="Calibri" panose="020F0502020204030204" pitchFamily="34" charset="0"/>
                        </a:rPr>
                        <a:t>Power</a:t>
                      </a:r>
                      <a:r>
                        <a:rPr lang="en-GB" sz="600" dirty="0">
                          <a:effectLst/>
                          <a:latin typeface="Calibri" panose="020F0502020204030204" pitchFamily="34" charset="0"/>
                          <a:ea typeface="Calibri" panose="020F0502020204030204" pitchFamily="34" charset="0"/>
                        </a:rPr>
                        <a:t> was restored to most places within a few hours</a:t>
                      </a:r>
                      <a:br>
                        <a:rPr lang="en-GB" sz="600" dirty="0">
                          <a:effectLst/>
                          <a:latin typeface="Calibri" panose="020F0502020204030204" pitchFamily="34" charset="0"/>
                          <a:ea typeface="Calibri" panose="020F0502020204030204" pitchFamily="34" charset="0"/>
                        </a:rPr>
                      </a:br>
                      <a:r>
                        <a:rPr lang="en-GB" sz="600" b="1" dirty="0">
                          <a:effectLst/>
                          <a:latin typeface="Calibri" panose="020F0502020204030204" pitchFamily="34" charset="0"/>
                          <a:ea typeface="Calibri" panose="020F0502020204030204" pitchFamily="34" charset="0"/>
                        </a:rPr>
                        <a:t>Warning: </a:t>
                      </a:r>
                      <a:r>
                        <a:rPr lang="en-GB" sz="600" dirty="0">
                          <a:effectLst/>
                          <a:latin typeface="Calibri" panose="020F0502020204030204" pitchFamily="34" charset="0"/>
                          <a:ea typeface="Calibri" panose="020F0502020204030204" pitchFamily="34" charset="0"/>
                        </a:rPr>
                        <a:t>A tsunami warning was issued and coastal residents evacuated to higher ground</a:t>
                      </a:r>
                    </a:p>
                    <a:p>
                      <a:pPr marL="0" lvl="0" indent="0" algn="l" rtl="0">
                        <a:spcBef>
                          <a:spcPts val="0"/>
                        </a:spcBef>
                        <a:spcAft>
                          <a:spcPts val="0"/>
                        </a:spcAft>
                        <a:buNone/>
                      </a:pPr>
                      <a:r>
                        <a:rPr lang="en-GB" sz="600" b="1" dirty="0">
                          <a:latin typeface="Calibri" panose="020F0502020204030204" pitchFamily="34" charset="0"/>
                          <a:ea typeface="Calibri" panose="020F0502020204030204" pitchFamily="34" charset="0"/>
                        </a:rPr>
                        <a:t>Emergency housing: </a:t>
                      </a:r>
                      <a:br>
                        <a:rPr lang="en-GB" sz="600" dirty="0">
                          <a:latin typeface="Calibri" panose="020F0502020204030204" pitchFamily="34" charset="0"/>
                          <a:ea typeface="Calibri" panose="020F0502020204030204" pitchFamily="34" charset="0"/>
                        </a:rPr>
                      </a:br>
                      <a:r>
                        <a:rPr lang="en-GB" sz="600" dirty="0">
                          <a:latin typeface="Calibri" panose="020F0502020204030204" pitchFamily="34" charset="0"/>
                          <a:ea typeface="Calibri" panose="020F0502020204030204" pitchFamily="34" charset="0"/>
                        </a:rPr>
                        <a:t>hundreds housed in emergency shelters</a:t>
                      </a:r>
                    </a:p>
                    <a:p>
                      <a:pPr marL="0" lvl="0" indent="0" algn="l" rtl="0">
                        <a:spcBef>
                          <a:spcPts val="0"/>
                        </a:spcBef>
                        <a:spcAft>
                          <a:spcPts val="0"/>
                        </a:spcAft>
                        <a:buNone/>
                      </a:pPr>
                      <a:r>
                        <a:rPr lang="en-GB" sz="600" b="1" dirty="0">
                          <a:effectLst/>
                          <a:latin typeface="Calibri" panose="020F0502020204030204" pitchFamily="34" charset="0"/>
                          <a:ea typeface="Calibri" panose="020F0502020204030204" pitchFamily="34" charset="0"/>
                        </a:rPr>
                        <a:t>Rescue: </a:t>
                      </a:r>
                      <a:r>
                        <a:rPr lang="en-GB" sz="600" dirty="0">
                          <a:effectLst/>
                          <a:latin typeface="Calibri" panose="020F0502020204030204" pitchFamily="34" charset="0"/>
                          <a:ea typeface="Calibri" panose="020F0502020204030204" pitchFamily="34" charset="0"/>
                        </a:rPr>
                        <a:t>two hundred vul</a:t>
                      </a:r>
                      <a:r>
                        <a:rPr lang="en-GB" sz="600" dirty="0">
                          <a:latin typeface="Calibri" panose="020F0502020204030204" pitchFamily="34" charset="0"/>
                          <a:ea typeface="Calibri" panose="020F0502020204030204" pitchFamily="34" charset="0"/>
                        </a:rPr>
                        <a:t>nerable people evacuated by helicopter</a:t>
                      </a:r>
                      <a:endParaRPr lang="en-GB" sz="600" b="1" dirty="0">
                        <a:effectLst/>
                        <a:latin typeface="Calibri" panose="020F0502020204030204" pitchFamily="34" charset="0"/>
                        <a:ea typeface="Calibri" panose="020F0502020204030204" pitchFamily="34" charset="0"/>
                      </a:endParaRPr>
                    </a:p>
                  </a:txBody>
                  <a:tcPr marL="68580" marR="68580" marT="34290" marB="34290">
                    <a:solidFill>
                      <a:schemeClr val="accent2">
                        <a:lumMod val="20000"/>
                        <a:lumOff val="80000"/>
                      </a:schemeClr>
                    </a:solidFill>
                  </a:tcPr>
                </a:tc>
                <a:extLst>
                  <a:ext uri="{0D108BD9-81ED-4DB2-BD59-A6C34878D82A}">
                    <a16:rowId xmlns:a16="http://schemas.microsoft.com/office/drawing/2014/main" val="47784397"/>
                  </a:ext>
                </a:extLst>
              </a:tr>
              <a:tr h="0">
                <a:tc gridSpan="3">
                  <a:txBody>
                    <a:bodyPr/>
                    <a:lstStyle/>
                    <a:p>
                      <a:pPr marL="0" indent="0" algn="ctr">
                        <a:buFont typeface="Arial" panose="020B0604020202020204" pitchFamily="34" charset="0"/>
                        <a:buNone/>
                      </a:pPr>
                      <a:r>
                        <a:rPr lang="en-GB" sz="700" b="1" kern="1200" dirty="0">
                          <a:solidFill>
                            <a:schemeClr val="dk1"/>
                          </a:solidFill>
                          <a:latin typeface="+mn-lt"/>
                          <a:ea typeface="+mn-ea"/>
                          <a:cs typeface="+mn-cs"/>
                        </a:rPr>
                        <a:t>Long term responses</a:t>
                      </a:r>
                    </a:p>
                  </a:txBody>
                  <a:tcPr marL="68580" marR="68580" marT="34290" marB="34290">
                    <a:solidFill>
                      <a:schemeClr val="accent2">
                        <a:lumMod val="60000"/>
                        <a:lumOff val="4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09875000"/>
                  </a:ext>
                </a:extLst>
              </a:tr>
              <a:tr h="356262">
                <a:tc>
                  <a:txBody>
                    <a:bodyPr/>
                    <a:lstStyle/>
                    <a:p>
                      <a:pPr marL="0" indent="0" algn="l">
                        <a:buFont typeface="Arial" panose="020B0604020202020204" pitchFamily="34" charset="0"/>
                        <a:buNone/>
                      </a:pPr>
                      <a:r>
                        <a:rPr lang="en-GB" sz="700" b="0" dirty="0"/>
                        <a:t>REPAIRS: roads cleared, 7000 schools rebuilt</a:t>
                      </a:r>
                    </a:p>
                    <a:p>
                      <a:pPr marL="0" indent="0" algn="l">
                        <a:buFont typeface="Arial" panose="020B0604020202020204" pitchFamily="34" charset="0"/>
                        <a:buNone/>
                      </a:pPr>
                      <a:r>
                        <a:rPr lang="en-GB" sz="700" b="0" dirty="0"/>
                        <a:t>Homelessness rehousing began but as of 2019, only 50% of people had been rehoused. </a:t>
                      </a:r>
                    </a:p>
                    <a:p>
                      <a:pPr marL="0" indent="0" algn="l">
                        <a:buFont typeface="Arial" panose="020B0604020202020204" pitchFamily="34" charset="0"/>
                        <a:buNone/>
                      </a:pPr>
                      <a:endParaRPr lang="en-GB" sz="700" b="0" dirty="0"/>
                    </a:p>
                  </a:txBody>
                  <a:tcPr marL="68580" marR="68580" marT="34290" marB="34290">
                    <a:solidFill>
                      <a:schemeClr val="accent2">
                        <a:lumMod val="20000"/>
                        <a:lumOff val="80000"/>
                      </a:schemeClr>
                    </a:solidFill>
                  </a:tcPr>
                </a:tc>
                <a:tc gridSpan="2">
                  <a:txBody>
                    <a:bodyPr/>
                    <a:lstStyle/>
                    <a:p>
                      <a:r>
                        <a:rPr lang="en-GB" sz="700" b="0" kern="1200" dirty="0">
                          <a:solidFill>
                            <a:schemeClr val="dk1"/>
                          </a:solidFill>
                          <a:latin typeface="+mn-lt"/>
                          <a:ea typeface="+mn-ea"/>
                          <a:cs typeface="+mn-cs"/>
                        </a:rPr>
                        <a:t>Infrastructure; road and rail opened within 2 years</a:t>
                      </a:r>
                    </a:p>
                    <a:p>
                      <a:r>
                        <a:rPr lang="en-GB" sz="700" b="0" kern="1200" dirty="0">
                          <a:solidFill>
                            <a:schemeClr val="dk1"/>
                          </a:solidFill>
                          <a:latin typeface="+mn-lt"/>
                          <a:ea typeface="+mn-ea"/>
                          <a:cs typeface="+mn-cs"/>
                        </a:rPr>
                        <a:t>Repair: local government spent £5.3 million on repairing the water pipes and harbour</a:t>
                      </a:r>
                      <a:br>
                        <a:rPr lang="en-GB" sz="700" b="0" kern="1200" dirty="0">
                          <a:solidFill>
                            <a:schemeClr val="dk1"/>
                          </a:solidFill>
                          <a:latin typeface="+mn-lt"/>
                          <a:ea typeface="+mn-ea"/>
                          <a:cs typeface="+mn-cs"/>
                        </a:rPr>
                      </a:br>
                      <a:r>
                        <a:rPr lang="en-GB" sz="700" b="0" kern="1200" dirty="0">
                          <a:solidFill>
                            <a:schemeClr val="dk1"/>
                          </a:solidFill>
                          <a:latin typeface="+mn-lt"/>
                          <a:ea typeface="+mn-ea"/>
                          <a:cs typeface="+mn-cs"/>
                        </a:rPr>
                        <a:t>Improved design: new water pipes have been installed to move with vibrations, rather than break</a:t>
                      </a:r>
                      <a:endParaRPr lang="en-GB" sz="700" b="0" dirty="0"/>
                    </a:p>
                  </a:txBody>
                  <a:tcPr marL="68580" marR="68580" marT="34290" marB="34290">
                    <a:solidFill>
                      <a:schemeClr val="accent2">
                        <a:lumMod val="20000"/>
                        <a:lumOff val="80000"/>
                      </a:schemeClr>
                    </a:solidFill>
                  </a:tcPr>
                </a:tc>
                <a:tc hMerge="1">
                  <a:txBody>
                    <a:bodyPr/>
                    <a:lstStyle/>
                    <a:p>
                      <a:r>
                        <a:rPr lang="en-GB" sz="700" b="0" kern="1200" dirty="0">
                          <a:solidFill>
                            <a:schemeClr val="dk1"/>
                          </a:solidFill>
                          <a:latin typeface="+mn-lt"/>
                          <a:ea typeface="+mn-ea"/>
                          <a:cs typeface="+mn-cs"/>
                        </a:rPr>
                        <a:t>Infrastructure; road and rail opened within 2 years</a:t>
                      </a:r>
                    </a:p>
                    <a:p>
                      <a:r>
                        <a:rPr lang="en-GB" sz="700" b="0" kern="1200" dirty="0">
                          <a:solidFill>
                            <a:schemeClr val="dk1"/>
                          </a:solidFill>
                          <a:latin typeface="+mn-lt"/>
                          <a:ea typeface="+mn-ea"/>
                          <a:cs typeface="+mn-cs"/>
                        </a:rPr>
                        <a:t>Repair: local government spent £5.3 million on repairing the water pipes and harbour</a:t>
                      </a:r>
                      <a:br>
                        <a:rPr lang="en-GB" sz="700" b="0" kern="1200" dirty="0">
                          <a:solidFill>
                            <a:schemeClr val="dk1"/>
                          </a:solidFill>
                          <a:latin typeface="+mn-lt"/>
                          <a:ea typeface="+mn-ea"/>
                          <a:cs typeface="+mn-cs"/>
                        </a:rPr>
                      </a:br>
                      <a:r>
                        <a:rPr lang="en-GB" sz="700" b="0" kern="1200" dirty="0">
                          <a:solidFill>
                            <a:schemeClr val="dk1"/>
                          </a:solidFill>
                          <a:latin typeface="+mn-lt"/>
                          <a:ea typeface="+mn-ea"/>
                          <a:cs typeface="+mn-cs"/>
                        </a:rPr>
                        <a:t>Improved design: new water pipes have been installed to move with vibrations, rather than break</a:t>
                      </a:r>
                    </a:p>
                  </a:txBody>
                  <a:tcPr marL="68580" marR="68580" marT="34290" marB="34290">
                    <a:solidFill>
                      <a:schemeClr val="accent2">
                        <a:lumMod val="20000"/>
                        <a:lumOff val="80000"/>
                      </a:schemeClr>
                    </a:solidFill>
                  </a:tcPr>
                </a:tc>
                <a:extLst>
                  <a:ext uri="{0D108BD9-81ED-4DB2-BD59-A6C34878D82A}">
                    <a16:rowId xmlns:a16="http://schemas.microsoft.com/office/drawing/2014/main" val="3297873769"/>
                  </a:ext>
                </a:extLst>
              </a:tr>
            </a:tbl>
          </a:graphicData>
        </a:graphic>
      </p:graphicFrame>
      <p:sp>
        <p:nvSpPr>
          <p:cNvPr id="16" name="Rectangle 15">
            <a:extLst>
              <a:ext uri="{FF2B5EF4-FFF2-40B4-BE49-F238E27FC236}">
                <a16:creationId xmlns:a16="http://schemas.microsoft.com/office/drawing/2014/main" id="{05C47796-5F5B-436F-B0C8-032FBAF8B68B}"/>
              </a:ext>
            </a:extLst>
          </p:cNvPr>
          <p:cNvSpPr/>
          <p:nvPr/>
        </p:nvSpPr>
        <p:spPr>
          <a:xfrm rot="5400000">
            <a:off x="7862040" y="1689924"/>
            <a:ext cx="3721042" cy="34119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b="1" dirty="0">
                <a:solidFill>
                  <a:schemeClr val="tx1"/>
                </a:solidFill>
              </a:rPr>
              <a:t>LICs suffer more than HICs from natural disasters because they are not as prepared and struggle to react effectively.</a:t>
            </a:r>
          </a:p>
        </p:txBody>
      </p:sp>
      <p:pic>
        <p:nvPicPr>
          <p:cNvPr id="20" name="Picture 19"/>
          <p:cNvPicPr>
            <a:picLocks noChangeAspect="1"/>
          </p:cNvPicPr>
          <p:nvPr/>
        </p:nvPicPr>
        <p:blipFill>
          <a:blip r:embed="rId7">
            <a:extLst>
              <a:ext uri="{BEBA8EAE-BF5A-486C-A8C5-ECC9F3942E4B}">
                <a14:imgProps xmlns:a14="http://schemas.microsoft.com/office/drawing/2010/main">
                  <a14:imgLayer r:embed="rId8">
                    <a14:imgEffect>
                      <a14:backgroundRemoval t="0" b="100000" l="2400" r="90000"/>
                    </a14:imgEffect>
                  </a14:imgLayer>
                </a14:imgProps>
              </a:ext>
            </a:extLst>
          </a:blip>
          <a:stretch>
            <a:fillRect/>
          </a:stretch>
        </p:blipFill>
        <p:spPr>
          <a:xfrm>
            <a:off x="5658440" y="225922"/>
            <a:ext cx="297486" cy="163816"/>
          </a:xfrm>
          <a:prstGeom prst="rect">
            <a:avLst/>
          </a:prstGeom>
        </p:spPr>
      </p:pic>
      <p:pic>
        <p:nvPicPr>
          <p:cNvPr id="10" name="Picture 9"/>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96483" y="3291092"/>
            <a:ext cx="1197498" cy="714171"/>
          </a:xfrm>
          <a:prstGeom prst="rect">
            <a:avLst/>
          </a:prstGeom>
        </p:spPr>
      </p:pic>
      <p:pic>
        <p:nvPicPr>
          <p:cNvPr id="17" name="Picture 16"/>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445" y="4348160"/>
            <a:ext cx="1190353" cy="716259"/>
          </a:xfrm>
          <a:prstGeom prst="rect">
            <a:avLst/>
          </a:prstGeom>
        </p:spPr>
      </p:pic>
      <p:pic>
        <p:nvPicPr>
          <p:cNvPr id="18" name="Picture 17"/>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201293" y="4090989"/>
            <a:ext cx="1181654" cy="786920"/>
          </a:xfrm>
          <a:prstGeom prst="rect">
            <a:avLst/>
          </a:prstGeom>
        </p:spPr>
      </p:pic>
      <p:graphicFrame>
        <p:nvGraphicFramePr>
          <p:cNvPr id="19" name="Table 18"/>
          <p:cNvGraphicFramePr>
            <a:graphicFrameLocks noGrp="1"/>
          </p:cNvGraphicFramePr>
          <p:nvPr>
            <p:extLst>
              <p:ext uri="{D42A27DB-BD31-4B8C-83A1-F6EECF244321}">
                <p14:modId xmlns:p14="http://schemas.microsoft.com/office/powerpoint/2010/main" val="3169110362"/>
              </p:ext>
            </p:extLst>
          </p:nvPr>
        </p:nvGraphicFramePr>
        <p:xfrm>
          <a:off x="2412327" y="4468961"/>
          <a:ext cx="2512097" cy="595458"/>
        </p:xfrm>
        <a:graphic>
          <a:graphicData uri="http://schemas.openxmlformats.org/drawingml/2006/table">
            <a:tbl>
              <a:tblPr firstRow="1" bandRow="1">
                <a:tableStyleId>{21E4AEA4-8DFA-4A89-87EB-49C32662AFE0}</a:tableStyleId>
              </a:tblPr>
              <a:tblGrid>
                <a:gridCol w="1027972">
                  <a:extLst>
                    <a:ext uri="{9D8B030D-6E8A-4147-A177-3AD203B41FA5}">
                      <a16:colId xmlns:a16="http://schemas.microsoft.com/office/drawing/2014/main" val="4155983236"/>
                    </a:ext>
                  </a:extLst>
                </a:gridCol>
                <a:gridCol w="1484125">
                  <a:extLst>
                    <a:ext uri="{9D8B030D-6E8A-4147-A177-3AD203B41FA5}">
                      <a16:colId xmlns:a16="http://schemas.microsoft.com/office/drawing/2014/main" val="1662412234"/>
                    </a:ext>
                  </a:extLst>
                </a:gridCol>
              </a:tblGrid>
              <a:tr h="595458">
                <a:tc>
                  <a:txBody>
                    <a:bodyPr/>
                    <a:lstStyle/>
                    <a:p>
                      <a:pPr algn="ctr"/>
                      <a:r>
                        <a:rPr lang="en-GB" sz="800" dirty="0"/>
                        <a:t>Distribution of tectonic activity</a:t>
                      </a:r>
                    </a:p>
                  </a:txBody>
                  <a:tcPr/>
                </a:tc>
                <a:tc>
                  <a:txBody>
                    <a:bodyPr/>
                    <a:lstStyle/>
                    <a:p>
                      <a:pPr algn="ctr"/>
                      <a:r>
                        <a:rPr lang="en-GB" sz="700" kern="1200" dirty="0">
                          <a:solidFill>
                            <a:schemeClr val="dk1"/>
                          </a:solidFill>
                          <a:latin typeface="+mn-lt"/>
                          <a:ea typeface="+mn-ea"/>
                          <a:cs typeface="+mn-cs"/>
                        </a:rPr>
                        <a:t>Along</a:t>
                      </a:r>
                      <a:r>
                        <a:rPr lang="en-GB" sz="700" kern="1200" baseline="0" dirty="0">
                          <a:solidFill>
                            <a:schemeClr val="dk1"/>
                          </a:solidFill>
                          <a:latin typeface="+mn-lt"/>
                          <a:ea typeface="+mn-ea"/>
                          <a:cs typeface="+mn-cs"/>
                        </a:rPr>
                        <a:t> plate boundaries. </a:t>
                      </a:r>
                    </a:p>
                    <a:p>
                      <a:pPr algn="ctr"/>
                      <a:r>
                        <a:rPr lang="en-GB" sz="700" kern="1200" baseline="0" dirty="0">
                          <a:solidFill>
                            <a:schemeClr val="dk1"/>
                          </a:solidFill>
                          <a:latin typeface="+mn-lt"/>
                          <a:ea typeface="+mn-ea"/>
                          <a:cs typeface="+mn-cs"/>
                        </a:rPr>
                        <a:t>On the edge of continents. </a:t>
                      </a:r>
                    </a:p>
                    <a:p>
                      <a:pPr algn="ctr"/>
                      <a:r>
                        <a:rPr lang="en-GB" sz="700" kern="1200" baseline="0" dirty="0">
                          <a:solidFill>
                            <a:schemeClr val="dk1"/>
                          </a:solidFill>
                          <a:latin typeface="+mn-lt"/>
                          <a:ea typeface="+mn-ea"/>
                          <a:cs typeface="+mn-cs"/>
                        </a:rPr>
                        <a:t>Around the edge of the Pacific.</a:t>
                      </a:r>
                      <a:endParaRPr lang="en-GB" sz="700" kern="1200" dirty="0">
                        <a:solidFill>
                          <a:schemeClr val="dk1"/>
                        </a:solidFill>
                        <a:latin typeface="+mn-lt"/>
                        <a:ea typeface="+mn-ea"/>
                        <a:cs typeface="+mn-cs"/>
                      </a:endParaRPr>
                    </a:p>
                  </a:txBody>
                  <a:tcPr>
                    <a:solidFill>
                      <a:schemeClr val="accent2">
                        <a:lumMod val="40000"/>
                        <a:lumOff val="60000"/>
                      </a:schemeClr>
                    </a:solidFill>
                  </a:tcPr>
                </a:tc>
                <a:extLst>
                  <a:ext uri="{0D108BD9-81ED-4DB2-BD59-A6C34878D82A}">
                    <a16:rowId xmlns:a16="http://schemas.microsoft.com/office/drawing/2014/main" val="239755745"/>
                  </a:ext>
                </a:extLst>
              </a:tr>
            </a:tbl>
          </a:graphicData>
        </a:graphic>
      </p:graphicFrame>
      <p:pic>
        <p:nvPicPr>
          <p:cNvPr id="13" name="Picture 12">
            <a:extLst>
              <a:ext uri="{FF2B5EF4-FFF2-40B4-BE49-F238E27FC236}">
                <a16:creationId xmlns:a16="http://schemas.microsoft.com/office/drawing/2014/main" id="{B87A3F01-E73E-4CFC-9806-EE1FF787CC6F}"/>
              </a:ext>
            </a:extLst>
          </p:cNvPr>
          <p:cNvPicPr>
            <a:picLocks noChangeAspect="1"/>
          </p:cNvPicPr>
          <p:nvPr/>
        </p:nvPicPr>
        <p:blipFill>
          <a:blip r:embed="rId12"/>
          <a:stretch>
            <a:fillRect/>
          </a:stretch>
        </p:blipFill>
        <p:spPr>
          <a:xfrm>
            <a:off x="2405196" y="4941826"/>
            <a:ext cx="2519228" cy="1916174"/>
          </a:xfrm>
          <a:prstGeom prst="rect">
            <a:avLst/>
          </a:prstGeom>
        </p:spPr>
      </p:pic>
      <p:sp>
        <p:nvSpPr>
          <p:cNvPr id="25" name="TextBox 24"/>
          <p:cNvSpPr txBox="1"/>
          <p:nvPr/>
        </p:nvSpPr>
        <p:spPr>
          <a:xfrm>
            <a:off x="2312892" y="3962447"/>
            <a:ext cx="4583306"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2400" b="1" dirty="0">
                <a:solidFill>
                  <a:schemeClr val="accent2">
                    <a:lumMod val="75000"/>
                  </a:schemeClr>
                </a:solidFill>
                <a:effectLst>
                  <a:outerShdw blurRad="38100" dist="38100" dir="2700000" algn="tl">
                    <a:srgbClr val="000000">
                      <a:alpha val="43137"/>
                    </a:srgbClr>
                  </a:outerShdw>
                </a:effectLst>
              </a:rPr>
              <a:t>The Challenge of Natural Hazards</a:t>
            </a:r>
          </a:p>
        </p:txBody>
      </p:sp>
      <p:sp>
        <p:nvSpPr>
          <p:cNvPr id="26" name="TextBox 37">
            <a:extLst>
              <a:ext uri="{FF2B5EF4-FFF2-40B4-BE49-F238E27FC236}">
                <a16:creationId xmlns:a16="http://schemas.microsoft.com/office/drawing/2014/main" id="{6683A23D-CAFF-4ADA-BF76-79968C0F4E3D}"/>
              </a:ext>
            </a:extLst>
          </p:cNvPr>
          <p:cNvSpPr txBox="1"/>
          <p:nvPr/>
        </p:nvSpPr>
        <p:spPr>
          <a:xfrm>
            <a:off x="2539519" y="3742938"/>
            <a:ext cx="3519625"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600" b="1" dirty="0">
                <a:solidFill>
                  <a:srgbClr val="CC6600"/>
                </a:solidFill>
                <a:effectLst>
                  <a:outerShdw blurRad="38100" dist="38100" dir="2700000" algn="tl">
                    <a:srgbClr val="000000">
                      <a:alpha val="43137"/>
                    </a:srgbClr>
                  </a:outerShdw>
                </a:effectLst>
              </a:rPr>
              <a:t>Unit 1a</a:t>
            </a:r>
          </a:p>
        </p:txBody>
      </p:sp>
      <p:pic>
        <p:nvPicPr>
          <p:cNvPr id="27" name="Picture 26">
            <a:extLst>
              <a:ext uri="{FF2B5EF4-FFF2-40B4-BE49-F238E27FC236}">
                <a16:creationId xmlns:a16="http://schemas.microsoft.com/office/drawing/2014/main" id="{F63F6317-1D7B-445C-9EF1-7D4BC6D9C63B}"/>
              </a:ext>
            </a:extLst>
          </p:cNvPr>
          <p:cNvPicPr>
            <a:picLocks noChangeAspect="1"/>
          </p:cNvPicPr>
          <p:nvPr/>
        </p:nvPicPr>
        <p:blipFill>
          <a:blip r:embed="rId13"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50555" y="3629201"/>
            <a:ext cx="637478" cy="637478"/>
          </a:xfrm>
          <a:prstGeom prst="rect">
            <a:avLst/>
          </a:prstGeom>
        </p:spPr>
      </p:pic>
      <p:sp>
        <p:nvSpPr>
          <p:cNvPr id="22" name="Rectangle 21"/>
          <p:cNvSpPr/>
          <p:nvPr/>
        </p:nvSpPr>
        <p:spPr>
          <a:xfrm>
            <a:off x="2412328" y="3744005"/>
            <a:ext cx="4762749" cy="678441"/>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5" name="Table 34"/>
          <p:cNvGraphicFramePr>
            <a:graphicFrameLocks noGrp="1"/>
          </p:cNvGraphicFramePr>
          <p:nvPr>
            <p:extLst>
              <p:ext uri="{D42A27DB-BD31-4B8C-83A1-F6EECF244321}">
                <p14:modId xmlns:p14="http://schemas.microsoft.com/office/powerpoint/2010/main" val="769374447"/>
              </p:ext>
            </p:extLst>
          </p:nvPr>
        </p:nvGraphicFramePr>
        <p:xfrm>
          <a:off x="7175077" y="3971599"/>
          <a:ext cx="2743841" cy="2933394"/>
        </p:xfrm>
        <a:graphic>
          <a:graphicData uri="http://schemas.openxmlformats.org/drawingml/2006/table">
            <a:tbl>
              <a:tblPr firstRow="1" bandRow="1">
                <a:tableStyleId>{21E4AEA4-8DFA-4A89-87EB-49C32662AFE0}</a:tableStyleId>
              </a:tblPr>
              <a:tblGrid>
                <a:gridCol w="2743841">
                  <a:extLst>
                    <a:ext uri="{9D8B030D-6E8A-4147-A177-3AD203B41FA5}">
                      <a16:colId xmlns:a16="http://schemas.microsoft.com/office/drawing/2014/main" val="204375177"/>
                    </a:ext>
                  </a:extLst>
                </a:gridCol>
              </a:tblGrid>
              <a:tr h="186759">
                <a:tc>
                  <a:txBody>
                    <a:bodyPr/>
                    <a:lstStyle/>
                    <a:p>
                      <a:pPr algn="l"/>
                      <a:r>
                        <a:rPr lang="en-GB" sz="800" dirty="0"/>
                        <a:t>Global atmospheric circulation</a:t>
                      </a:r>
                    </a:p>
                  </a:txBody>
                  <a:tcPr marL="68580" marR="68580" marT="34290" marB="34290"/>
                </a:tc>
                <a:extLst>
                  <a:ext uri="{0D108BD9-81ED-4DB2-BD59-A6C34878D82A}">
                    <a16:rowId xmlns:a16="http://schemas.microsoft.com/office/drawing/2014/main" val="2493414973"/>
                  </a:ext>
                </a:extLst>
              </a:tr>
              <a:tr h="540714">
                <a:tc>
                  <a:txBody>
                    <a:bodyPr/>
                    <a:lstStyle/>
                    <a:p>
                      <a:pPr algn="ctr"/>
                      <a:r>
                        <a:rPr lang="en-GB" sz="700" b="1" kern="1200" dirty="0">
                          <a:effectLst/>
                        </a:rPr>
                        <a:t>At the equator, the sun’s rays are most concentrated. This means it is hotter. This one fact causes global atmospheric circulation at different latitudes. </a:t>
                      </a:r>
                      <a:endParaRPr lang="en-GB" sz="700" dirty="0"/>
                    </a:p>
                  </a:txBody>
                  <a:tcPr marL="68580" marR="68580" marT="34290" marB="34290">
                    <a:solidFill>
                      <a:schemeClr val="accent1">
                        <a:lumMod val="20000"/>
                        <a:lumOff val="80000"/>
                      </a:schemeClr>
                    </a:solidFill>
                  </a:tcPr>
                </a:tc>
                <a:extLst>
                  <a:ext uri="{0D108BD9-81ED-4DB2-BD59-A6C34878D82A}">
                    <a16:rowId xmlns:a16="http://schemas.microsoft.com/office/drawing/2014/main" val="677010289"/>
                  </a:ext>
                </a:extLst>
              </a:tr>
              <a:tr h="2158929">
                <a:tc>
                  <a:txBody>
                    <a:bodyPr/>
                    <a:lstStyle/>
                    <a:p>
                      <a:pPr algn="ctr"/>
                      <a:endParaRPr lang="en-GB" sz="700" dirty="0"/>
                    </a:p>
                    <a:p>
                      <a:pPr algn="ctr"/>
                      <a:endParaRPr lang="en-GB" sz="700" dirty="0"/>
                    </a:p>
                    <a:p>
                      <a:pPr algn="ctr"/>
                      <a:endParaRPr lang="en-GB" sz="700" dirty="0"/>
                    </a:p>
                    <a:p>
                      <a:pPr algn="ctr"/>
                      <a:endParaRPr lang="en-GB" sz="700" dirty="0"/>
                    </a:p>
                    <a:p>
                      <a:pPr algn="ctr"/>
                      <a:endParaRPr lang="en-GB" sz="700" dirty="0"/>
                    </a:p>
                    <a:p>
                      <a:pPr algn="ctr"/>
                      <a:endParaRPr lang="en-GB" sz="700" dirty="0"/>
                    </a:p>
                    <a:p>
                      <a:pPr algn="ctr"/>
                      <a:endParaRPr lang="en-GB" sz="700" dirty="0"/>
                    </a:p>
                    <a:p>
                      <a:pPr algn="ctr"/>
                      <a:endParaRPr lang="en-GB" sz="700" dirty="0"/>
                    </a:p>
                    <a:p>
                      <a:pPr algn="ctr"/>
                      <a:endParaRPr lang="en-GB" sz="700" dirty="0"/>
                    </a:p>
                    <a:p>
                      <a:pPr algn="ctr"/>
                      <a:endParaRPr lang="en-GB" sz="700" dirty="0"/>
                    </a:p>
                    <a:p>
                      <a:pPr algn="ctr"/>
                      <a:endParaRPr lang="en-GB" sz="700" dirty="0"/>
                    </a:p>
                    <a:p>
                      <a:pPr algn="ctr"/>
                      <a:endParaRPr lang="en-GB" sz="700" dirty="0"/>
                    </a:p>
                    <a:p>
                      <a:pPr algn="ctr"/>
                      <a:endParaRPr lang="en-GB" sz="700" dirty="0"/>
                    </a:p>
                    <a:p>
                      <a:pPr algn="ctr"/>
                      <a:endParaRPr lang="en-GB" sz="700" dirty="0"/>
                    </a:p>
                    <a:p>
                      <a:pPr algn="ctr"/>
                      <a:endParaRPr lang="en-GB" sz="700" dirty="0"/>
                    </a:p>
                    <a:p>
                      <a:pPr algn="l"/>
                      <a:r>
                        <a:rPr lang="en-GB" sz="700" dirty="0"/>
                        <a:t>High pressure = dry</a:t>
                      </a:r>
                    </a:p>
                    <a:p>
                      <a:pPr algn="l"/>
                      <a:r>
                        <a:rPr lang="en-GB" sz="700" dirty="0"/>
                        <a:t>Low pressure = wet</a:t>
                      </a:r>
                    </a:p>
                    <a:p>
                      <a:pPr algn="l"/>
                      <a:r>
                        <a:rPr lang="en-GB" sz="700" dirty="0"/>
                        <a:t>As the air heats it rises – causing low pressure. As it cools, it sinks, causing high pressure. Winds move from high pressure to low pressure. They curve because of the </a:t>
                      </a:r>
                      <a:r>
                        <a:rPr lang="en-GB" sz="700" b="1" dirty="0"/>
                        <a:t>Coriolis</a:t>
                      </a:r>
                      <a:r>
                        <a:rPr lang="en-GB" sz="700" dirty="0"/>
                        <a:t> effect (the turning of the Earth)</a:t>
                      </a:r>
                    </a:p>
                  </a:txBody>
                  <a:tcPr marL="68580" marR="68580" marT="34290" marB="34290">
                    <a:solidFill>
                      <a:schemeClr val="accent2">
                        <a:lumMod val="20000"/>
                        <a:lumOff val="80000"/>
                      </a:schemeClr>
                    </a:solidFill>
                  </a:tcPr>
                </a:tc>
                <a:extLst>
                  <a:ext uri="{0D108BD9-81ED-4DB2-BD59-A6C34878D82A}">
                    <a16:rowId xmlns:a16="http://schemas.microsoft.com/office/drawing/2014/main" val="2955319433"/>
                  </a:ext>
                </a:extLst>
              </a:tr>
            </a:tbl>
          </a:graphicData>
        </a:graphic>
      </p:graphicFrame>
      <p:pic>
        <p:nvPicPr>
          <p:cNvPr id="34" name="Picture 33">
            <a:extLst>
              <a:ext uri="{FF2B5EF4-FFF2-40B4-BE49-F238E27FC236}">
                <a16:creationId xmlns:a16="http://schemas.microsoft.com/office/drawing/2014/main" id="{B37870A6-3279-489A-B8EB-FB89484C8073}"/>
              </a:ext>
            </a:extLst>
          </p:cNvPr>
          <p:cNvPicPr>
            <a:picLocks noChangeAspect="1"/>
          </p:cNvPicPr>
          <p:nvPr/>
        </p:nvPicPr>
        <p:blipFill>
          <a:blip r:embed="rId14"/>
          <a:stretch>
            <a:fillRect/>
          </a:stretch>
        </p:blipFill>
        <p:spPr>
          <a:xfrm>
            <a:off x="7575994" y="4525455"/>
            <a:ext cx="2146567" cy="1795062"/>
          </a:xfrm>
          <a:prstGeom prst="rect">
            <a:avLst/>
          </a:prstGeom>
        </p:spPr>
      </p:pic>
      <p:pic>
        <p:nvPicPr>
          <p:cNvPr id="4" name="Picture 3">
            <a:extLst>
              <a:ext uri="{FF2B5EF4-FFF2-40B4-BE49-F238E27FC236}">
                <a16:creationId xmlns:a16="http://schemas.microsoft.com/office/drawing/2014/main" id="{7E77C965-4D2E-406B-9BFE-48CA790AA62E}"/>
              </a:ext>
            </a:extLst>
          </p:cNvPr>
          <p:cNvPicPr>
            <a:picLocks noChangeAspect="1"/>
          </p:cNvPicPr>
          <p:nvPr/>
        </p:nvPicPr>
        <p:blipFill>
          <a:blip r:embed="rId15"/>
          <a:stretch>
            <a:fillRect/>
          </a:stretch>
        </p:blipFill>
        <p:spPr>
          <a:xfrm>
            <a:off x="7496309" y="225922"/>
            <a:ext cx="327631" cy="163816"/>
          </a:xfrm>
          <a:prstGeom prst="rect">
            <a:avLst/>
          </a:prstGeom>
        </p:spPr>
      </p:pic>
    </p:spTree>
    <p:extLst>
      <p:ext uri="{BB962C8B-B14F-4D97-AF65-F5344CB8AC3E}">
        <p14:creationId xmlns:p14="http://schemas.microsoft.com/office/powerpoint/2010/main" val="237134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Table 38">
            <a:extLst>
              <a:ext uri="{FF2B5EF4-FFF2-40B4-BE49-F238E27FC236}">
                <a16:creationId xmlns:a16="http://schemas.microsoft.com/office/drawing/2014/main" id="{A1B42846-BC19-4BB9-8892-9EEC3D0868A5}"/>
              </a:ext>
            </a:extLst>
          </p:cNvPr>
          <p:cNvGraphicFramePr>
            <a:graphicFrameLocks noGrp="1"/>
          </p:cNvGraphicFramePr>
          <p:nvPr>
            <p:extLst>
              <p:ext uri="{D42A27DB-BD31-4B8C-83A1-F6EECF244321}">
                <p14:modId xmlns:p14="http://schemas.microsoft.com/office/powerpoint/2010/main" val="3890416975"/>
              </p:ext>
            </p:extLst>
          </p:nvPr>
        </p:nvGraphicFramePr>
        <p:xfrm>
          <a:off x="2691879" y="22957"/>
          <a:ext cx="3165995" cy="2323234"/>
        </p:xfrm>
        <a:graphic>
          <a:graphicData uri="http://schemas.openxmlformats.org/drawingml/2006/table">
            <a:tbl>
              <a:tblPr firstRow="1" bandRow="1">
                <a:tableStyleId>{21E4AEA4-8DFA-4A89-87EB-49C32662AFE0}</a:tableStyleId>
              </a:tblPr>
              <a:tblGrid>
                <a:gridCol w="1566496">
                  <a:extLst>
                    <a:ext uri="{9D8B030D-6E8A-4147-A177-3AD203B41FA5}">
                      <a16:colId xmlns:a16="http://schemas.microsoft.com/office/drawing/2014/main" val="204375177"/>
                    </a:ext>
                  </a:extLst>
                </a:gridCol>
                <a:gridCol w="1599499">
                  <a:extLst>
                    <a:ext uri="{9D8B030D-6E8A-4147-A177-3AD203B41FA5}">
                      <a16:colId xmlns:a16="http://schemas.microsoft.com/office/drawing/2014/main" val="529766719"/>
                    </a:ext>
                  </a:extLst>
                </a:gridCol>
              </a:tblGrid>
              <a:tr h="182684">
                <a:tc gridSpan="2">
                  <a:txBody>
                    <a:bodyPr/>
                    <a:lstStyle/>
                    <a:p>
                      <a:pPr algn="l"/>
                      <a:r>
                        <a:rPr lang="en-GB" sz="800" dirty="0"/>
                        <a:t>Typhoon Haiyan, Philippines, November</a:t>
                      </a:r>
                      <a:r>
                        <a:rPr lang="en-GB" sz="800" baseline="0" dirty="0"/>
                        <a:t> 2013</a:t>
                      </a:r>
                      <a:endParaRPr lang="en-GB" sz="800" dirty="0"/>
                    </a:p>
                  </a:txBody>
                  <a:tcPr marL="68580" marR="68580" marT="34290" marB="34290"/>
                </a:tc>
                <a:tc hMerge="1">
                  <a:txBody>
                    <a:bodyPr/>
                    <a:lstStyle/>
                    <a:p>
                      <a:pPr algn="ctr"/>
                      <a:endParaRPr lang="en-GB" sz="800" dirty="0"/>
                    </a:p>
                  </a:txBody>
                  <a:tcPr/>
                </a:tc>
                <a:extLst>
                  <a:ext uri="{0D108BD9-81ED-4DB2-BD59-A6C34878D82A}">
                    <a16:rowId xmlns:a16="http://schemas.microsoft.com/office/drawing/2014/main" val="2788476312"/>
                  </a:ext>
                </a:extLst>
              </a:tr>
              <a:tr h="153455">
                <a:tc>
                  <a:txBody>
                    <a:bodyPr/>
                    <a:lstStyle/>
                    <a:p>
                      <a:pPr algn="ctr"/>
                      <a:r>
                        <a:rPr lang="en-GB" sz="600" dirty="0"/>
                        <a:t>Primary Effects</a:t>
                      </a:r>
                    </a:p>
                  </a:txBody>
                  <a:tcPr marL="68580" marR="68580" marT="34290" marB="34290">
                    <a:solidFill>
                      <a:schemeClr val="accent2">
                        <a:lumMod val="60000"/>
                        <a:lumOff val="40000"/>
                      </a:schemeClr>
                    </a:solidFill>
                  </a:tcPr>
                </a:tc>
                <a:tc>
                  <a:txBody>
                    <a:bodyPr/>
                    <a:lstStyle/>
                    <a:p>
                      <a:pPr algn="ctr"/>
                      <a:r>
                        <a:rPr lang="en-GB" sz="600" dirty="0"/>
                        <a:t>Secondary Effects</a:t>
                      </a:r>
                    </a:p>
                  </a:txBody>
                  <a:tcPr marL="68580" marR="68580" marT="34290" marB="34290">
                    <a:solidFill>
                      <a:schemeClr val="accent2">
                        <a:lumMod val="60000"/>
                        <a:lumOff val="40000"/>
                      </a:schemeClr>
                    </a:solidFill>
                  </a:tcPr>
                </a:tc>
                <a:extLst>
                  <a:ext uri="{0D108BD9-81ED-4DB2-BD59-A6C34878D82A}">
                    <a16:rowId xmlns:a16="http://schemas.microsoft.com/office/drawing/2014/main" val="1248852909"/>
                  </a:ext>
                </a:extLst>
              </a:tr>
              <a:tr h="677099">
                <a:tc>
                  <a:txBody>
                    <a:bodyPr/>
                    <a:lstStyle/>
                    <a:p>
                      <a:pPr algn="l"/>
                      <a:r>
                        <a:rPr lang="en-GB" sz="700" b="0" kern="1200" dirty="0">
                          <a:effectLst/>
                        </a:rPr>
                        <a:t>At least 6340 killed</a:t>
                      </a:r>
                    </a:p>
                    <a:p>
                      <a:pPr algn="l"/>
                      <a:r>
                        <a:rPr lang="en-GB" sz="700" b="0" kern="1200" dirty="0">
                          <a:effectLst/>
                        </a:rPr>
                        <a:t>314</a:t>
                      </a:r>
                      <a:r>
                        <a:rPr lang="en-GB" sz="700" b="0" kern="1200" baseline="0" dirty="0">
                          <a:effectLst/>
                        </a:rPr>
                        <a:t> km/</a:t>
                      </a:r>
                      <a:r>
                        <a:rPr lang="en-GB" sz="700" b="0" kern="1200" baseline="0" dirty="0" err="1">
                          <a:effectLst/>
                        </a:rPr>
                        <a:t>hr</a:t>
                      </a:r>
                      <a:r>
                        <a:rPr lang="en-GB" sz="700" b="0" kern="1200" baseline="0" dirty="0">
                          <a:effectLst/>
                        </a:rPr>
                        <a:t> wind speeds.</a:t>
                      </a:r>
                    </a:p>
                    <a:p>
                      <a:pPr algn="l"/>
                      <a:r>
                        <a:rPr lang="en-GB" sz="700" b="0" kern="1200" baseline="0" dirty="0">
                          <a:effectLst/>
                        </a:rPr>
                        <a:t>5m Storm Surge</a:t>
                      </a:r>
                      <a:endParaRPr lang="en-GB" sz="700" b="0" kern="1200" dirty="0">
                        <a:effectLst/>
                      </a:endParaRPr>
                    </a:p>
                    <a:p>
                      <a:pPr algn="l"/>
                      <a:r>
                        <a:rPr lang="en-GB" sz="700" b="0" kern="1200" dirty="0">
                          <a:effectLst/>
                        </a:rPr>
                        <a:t>90% buildings in </a:t>
                      </a:r>
                      <a:r>
                        <a:rPr lang="en-GB" sz="700" b="0" kern="1200" dirty="0" err="1">
                          <a:effectLst/>
                        </a:rPr>
                        <a:t>Tacloban</a:t>
                      </a:r>
                      <a:r>
                        <a:rPr lang="en-GB" sz="700" b="0" kern="1200" dirty="0">
                          <a:effectLst/>
                        </a:rPr>
                        <a:t> destroyed</a:t>
                      </a:r>
                    </a:p>
                    <a:p>
                      <a:pPr algn="l"/>
                      <a:r>
                        <a:rPr lang="en-GB" sz="700" b="0" kern="1200" dirty="0">
                          <a:effectLst/>
                        </a:rPr>
                        <a:t>Habitats &amp; Crops destroyed</a:t>
                      </a:r>
                      <a:endParaRPr lang="en-GB" sz="700" b="0" dirty="0"/>
                    </a:p>
                  </a:txBody>
                  <a:tcPr marL="68580" marR="68580" marT="34290" marB="34290">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b="0" i="0" dirty="0"/>
                        <a:t>$14 Billion of damage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700" b="0" i="0" dirty="0"/>
                        <a:t>Water supply polluted</a:t>
                      </a:r>
                    </a:p>
                    <a:p>
                      <a:pPr algn="l"/>
                      <a:r>
                        <a:rPr lang="en-GB" sz="700" b="0" kern="1200" dirty="0">
                          <a:effectLst/>
                        </a:rPr>
                        <a:t>130,000 houses destroyed,</a:t>
                      </a:r>
                      <a:r>
                        <a:rPr lang="en-GB" sz="700" b="0" kern="1200" baseline="0" dirty="0">
                          <a:effectLst/>
                        </a:rPr>
                        <a:t> leaving </a:t>
                      </a:r>
                      <a:r>
                        <a:rPr lang="en-GB" sz="700" b="0" kern="1200" dirty="0">
                          <a:effectLst/>
                        </a:rPr>
                        <a:t>4.2 million homeless</a:t>
                      </a:r>
                    </a:p>
                    <a:p>
                      <a:pPr algn="l"/>
                      <a:r>
                        <a:rPr lang="en-GB" sz="700" b="0" kern="1200" dirty="0">
                          <a:effectLst/>
                        </a:rPr>
                        <a:t>Public Order</a:t>
                      </a:r>
                      <a:r>
                        <a:rPr lang="en-GB" sz="700" b="0" kern="1200" baseline="0" dirty="0">
                          <a:effectLst/>
                        </a:rPr>
                        <a:t> – Looting</a:t>
                      </a:r>
                    </a:p>
                    <a:p>
                      <a:pPr algn="l"/>
                      <a:r>
                        <a:rPr lang="en-GB" sz="700" b="0" kern="1200" baseline="0" dirty="0">
                          <a:effectLst/>
                        </a:rPr>
                        <a:t>Airports unusable for supplies</a:t>
                      </a:r>
                      <a:endParaRPr lang="en-GB" sz="700" b="0" kern="1200" dirty="0">
                        <a:effectLst/>
                      </a:endParaRPr>
                    </a:p>
                  </a:txBody>
                  <a:tcPr marL="68580" marR="68580" marT="34290" marB="34290">
                    <a:solidFill>
                      <a:schemeClr val="accent2">
                        <a:lumMod val="20000"/>
                        <a:lumOff val="80000"/>
                      </a:schemeClr>
                    </a:solidFill>
                  </a:tcPr>
                </a:tc>
                <a:extLst>
                  <a:ext uri="{0D108BD9-81ED-4DB2-BD59-A6C34878D82A}">
                    <a16:rowId xmlns:a16="http://schemas.microsoft.com/office/drawing/2014/main" val="677010289"/>
                  </a:ext>
                </a:extLst>
              </a:tr>
              <a:tr h="168069">
                <a:tc>
                  <a:txBody>
                    <a:bodyPr/>
                    <a:lstStyle/>
                    <a:p>
                      <a:pPr algn="ctr"/>
                      <a:r>
                        <a:rPr lang="en-GB" sz="700" b="1" dirty="0">
                          <a:solidFill>
                            <a:schemeClr val="bg1"/>
                          </a:solidFill>
                        </a:rPr>
                        <a:t>Immediate Responses</a:t>
                      </a:r>
                    </a:p>
                  </a:txBody>
                  <a:tcPr marL="68580" marR="68580" marT="34290" marB="34290">
                    <a:solidFill>
                      <a:schemeClr val="accent2"/>
                    </a:solidFill>
                  </a:tcPr>
                </a:tc>
                <a:tc>
                  <a:txBody>
                    <a:bodyPr/>
                    <a:lstStyle/>
                    <a:p>
                      <a:pPr algn="ctr"/>
                      <a:r>
                        <a:rPr lang="en-GB" sz="700" b="1" i="0" dirty="0">
                          <a:solidFill>
                            <a:schemeClr val="bg1"/>
                          </a:solidFill>
                        </a:rPr>
                        <a:t>Long-term Responses</a:t>
                      </a:r>
                    </a:p>
                  </a:txBody>
                  <a:tcPr marL="68580" marR="68580" marT="34290" marB="34290">
                    <a:solidFill>
                      <a:schemeClr val="accent2"/>
                    </a:solidFill>
                  </a:tcPr>
                </a:tc>
                <a:extLst>
                  <a:ext uri="{0D108BD9-81ED-4DB2-BD59-A6C34878D82A}">
                    <a16:rowId xmlns:a16="http://schemas.microsoft.com/office/drawing/2014/main" val="1126536656"/>
                  </a:ext>
                </a:extLst>
              </a:tr>
              <a:tr h="1088794">
                <a:tc>
                  <a:txBody>
                    <a:bodyPr/>
                    <a:lstStyle/>
                    <a:p>
                      <a:pPr algn="l"/>
                      <a:r>
                        <a:rPr lang="en-GB" sz="700" b="0" dirty="0"/>
                        <a:t>1,069 emergency shelters set up in public buildings.</a:t>
                      </a:r>
                    </a:p>
                    <a:p>
                      <a:pPr marL="0" marR="0" indent="0" algn="l" defTabSz="914400" rtl="0" eaLnBrk="1" fontAlgn="auto" latinLnBrk="0" hangingPunct="1">
                        <a:lnSpc>
                          <a:spcPct val="100000"/>
                        </a:lnSpc>
                        <a:spcBef>
                          <a:spcPts val="0"/>
                        </a:spcBef>
                        <a:spcAft>
                          <a:spcPts val="0"/>
                        </a:spcAft>
                        <a:buClrTx/>
                        <a:buSzTx/>
                        <a:buFontTx/>
                        <a:buNone/>
                        <a:tabLst/>
                        <a:defRPr/>
                      </a:pPr>
                      <a:r>
                        <a:rPr lang="en-GB" sz="700" b="0" dirty="0"/>
                        <a:t>Disaster Emergency Committee helped </a:t>
                      </a:r>
                    </a:p>
                    <a:p>
                      <a:pPr algn="l"/>
                      <a:r>
                        <a:rPr lang="en-GB" sz="700" b="0" dirty="0"/>
                        <a:t>3,316,500 people outside these centres</a:t>
                      </a:r>
                      <a:r>
                        <a:rPr lang="en-GB" sz="700" b="0" baseline="0" dirty="0"/>
                        <a:t> by providing aid.</a:t>
                      </a:r>
                      <a:endParaRPr lang="en-GB" sz="700" b="0" dirty="0"/>
                    </a:p>
                    <a:p>
                      <a:pPr algn="l"/>
                      <a:r>
                        <a:rPr lang="en-GB" sz="700" b="0" dirty="0"/>
                        <a:t>UK aid charities provided shelter,</a:t>
                      </a:r>
                      <a:r>
                        <a:rPr lang="en-GB" sz="700" b="0" baseline="0" dirty="0"/>
                        <a:t> food and medical supplies.</a:t>
                      </a:r>
                      <a:endParaRPr lang="en-GB" sz="700" b="0" dirty="0"/>
                    </a:p>
                  </a:txBody>
                  <a:tcPr marL="68580" marR="68580" marT="34290" marB="34290">
                    <a:solidFill>
                      <a:schemeClr val="accent2">
                        <a:lumMod val="20000"/>
                        <a:lumOff val="80000"/>
                      </a:schemeClr>
                    </a:solidFill>
                  </a:tcPr>
                </a:tc>
                <a:tc>
                  <a:txBody>
                    <a:bodyPr/>
                    <a:lstStyle/>
                    <a:p>
                      <a:pPr algn="l"/>
                      <a:r>
                        <a:rPr lang="en-GB" sz="700" b="0" i="0" kern="1200" dirty="0">
                          <a:solidFill>
                            <a:schemeClr val="dk1"/>
                          </a:solidFill>
                          <a:effectLst/>
                          <a:latin typeface="+mn-lt"/>
                          <a:ea typeface="+mn-ea"/>
                          <a:cs typeface="+mn-cs"/>
                        </a:rPr>
                        <a:t>UN appeal</a:t>
                      </a:r>
                      <a:r>
                        <a:rPr lang="en-GB" sz="700" b="0" i="0" kern="1200" baseline="0" dirty="0">
                          <a:solidFill>
                            <a:schemeClr val="dk1"/>
                          </a:solidFill>
                          <a:effectLst/>
                          <a:latin typeface="+mn-lt"/>
                          <a:ea typeface="+mn-ea"/>
                          <a:cs typeface="+mn-cs"/>
                        </a:rPr>
                        <a:t> raised $300 million.</a:t>
                      </a:r>
                    </a:p>
                    <a:p>
                      <a:pPr algn="l"/>
                      <a:r>
                        <a:rPr lang="en-GB" sz="700" b="0" i="0" kern="1200" baseline="0" dirty="0">
                          <a:solidFill>
                            <a:schemeClr val="dk1"/>
                          </a:solidFill>
                          <a:effectLst/>
                          <a:latin typeface="+mn-lt"/>
                          <a:ea typeface="+mn-ea"/>
                          <a:cs typeface="+mn-cs"/>
                        </a:rPr>
                        <a:t>Typhoon warning systems have been improved.</a:t>
                      </a:r>
                    </a:p>
                    <a:p>
                      <a:pPr algn="l"/>
                      <a:r>
                        <a:rPr lang="en-GB" sz="700" b="0" i="0" kern="1200" baseline="0" dirty="0">
                          <a:solidFill>
                            <a:schemeClr val="dk1"/>
                          </a:solidFill>
                          <a:effectLst/>
                          <a:latin typeface="+mn-lt"/>
                          <a:ea typeface="+mn-ea"/>
                          <a:cs typeface="+mn-cs"/>
                        </a:rPr>
                        <a:t>People are now better educated about how to respond.</a:t>
                      </a:r>
                      <a:endParaRPr lang="en-GB" sz="700" b="0" i="0" dirty="0">
                        <a:solidFill>
                          <a:srgbClr val="0070C0"/>
                        </a:solidFill>
                      </a:endParaRPr>
                    </a:p>
                  </a:txBody>
                  <a:tcPr marL="68580" marR="68580" marT="34290" marB="34290">
                    <a:solidFill>
                      <a:schemeClr val="accent2">
                        <a:lumMod val="20000"/>
                        <a:lumOff val="80000"/>
                      </a:schemeClr>
                    </a:solidFill>
                  </a:tcPr>
                </a:tc>
                <a:extLst>
                  <a:ext uri="{0D108BD9-81ED-4DB2-BD59-A6C34878D82A}">
                    <a16:rowId xmlns:a16="http://schemas.microsoft.com/office/drawing/2014/main" val="3294365609"/>
                  </a:ext>
                </a:extLst>
              </a:tr>
            </a:tbl>
          </a:graphicData>
        </a:graphic>
      </p:graphicFrame>
      <p:graphicFrame>
        <p:nvGraphicFramePr>
          <p:cNvPr id="46" name="Table 45">
            <a:extLst>
              <a:ext uri="{FF2B5EF4-FFF2-40B4-BE49-F238E27FC236}">
                <a16:creationId xmlns:a16="http://schemas.microsoft.com/office/drawing/2014/main" id="{BAE0B882-91D1-4695-A779-73589C587511}"/>
              </a:ext>
            </a:extLst>
          </p:cNvPr>
          <p:cNvGraphicFramePr>
            <a:graphicFrameLocks noGrp="1"/>
          </p:cNvGraphicFramePr>
          <p:nvPr>
            <p:extLst>
              <p:ext uri="{D42A27DB-BD31-4B8C-83A1-F6EECF244321}">
                <p14:modId xmlns:p14="http://schemas.microsoft.com/office/powerpoint/2010/main" val="1007857712"/>
              </p:ext>
            </p:extLst>
          </p:nvPr>
        </p:nvGraphicFramePr>
        <p:xfrm>
          <a:off x="15154" y="5018963"/>
          <a:ext cx="2650783" cy="1830040"/>
        </p:xfrm>
        <a:graphic>
          <a:graphicData uri="http://schemas.openxmlformats.org/drawingml/2006/table">
            <a:tbl>
              <a:tblPr firstRow="1" bandRow="1">
                <a:tableStyleId>{21E4AEA4-8DFA-4A89-87EB-49C32662AFE0}</a:tableStyleId>
              </a:tblPr>
              <a:tblGrid>
                <a:gridCol w="2650783">
                  <a:extLst>
                    <a:ext uri="{9D8B030D-6E8A-4147-A177-3AD203B41FA5}">
                      <a16:colId xmlns:a16="http://schemas.microsoft.com/office/drawing/2014/main" val="204375177"/>
                    </a:ext>
                  </a:extLst>
                </a:gridCol>
              </a:tblGrid>
              <a:tr h="206980">
                <a:tc>
                  <a:txBody>
                    <a:bodyPr/>
                    <a:lstStyle/>
                    <a:p>
                      <a:pPr algn="l"/>
                      <a:r>
                        <a:rPr lang="en-GB" sz="800" dirty="0"/>
                        <a:t> Extreme weather in the UK</a:t>
                      </a:r>
                    </a:p>
                  </a:txBody>
                  <a:tcPr marL="68580" marR="68580" marT="34290" marB="34290"/>
                </a:tc>
                <a:extLst>
                  <a:ext uri="{0D108BD9-81ED-4DB2-BD59-A6C34878D82A}">
                    <a16:rowId xmlns:a16="http://schemas.microsoft.com/office/drawing/2014/main" val="2493414973"/>
                  </a:ext>
                </a:extLst>
              </a:tr>
              <a:tr h="1600618">
                <a:tc>
                  <a:txBody>
                    <a:bodyPr/>
                    <a:lstStyle/>
                    <a:p>
                      <a:pPr algn="l"/>
                      <a:r>
                        <a:rPr lang="en-GB" sz="700" b="1" dirty="0"/>
                        <a:t>Rain</a:t>
                      </a:r>
                      <a:r>
                        <a:rPr lang="en-GB" sz="700" b="0" dirty="0"/>
                        <a:t> – can cause flooding damaging homes and business.</a:t>
                      </a:r>
                    </a:p>
                    <a:p>
                      <a:pPr algn="l"/>
                      <a:r>
                        <a:rPr lang="en-GB" sz="700" b="1" dirty="0"/>
                        <a:t>Snow &amp; Ice </a:t>
                      </a:r>
                      <a:r>
                        <a:rPr lang="en-GB" sz="700" b="0" dirty="0"/>
                        <a:t>– causes injuries and disruption to schools and business. Destroys farm crops.</a:t>
                      </a:r>
                    </a:p>
                    <a:p>
                      <a:pPr algn="l"/>
                      <a:r>
                        <a:rPr lang="en-GB" sz="700" b="1" dirty="0"/>
                        <a:t>Hail</a:t>
                      </a:r>
                      <a:r>
                        <a:rPr lang="en-GB" sz="700" b="0" dirty="0"/>
                        <a:t> – causes damage to property and crops.</a:t>
                      </a:r>
                    </a:p>
                    <a:p>
                      <a:pPr algn="l"/>
                      <a:r>
                        <a:rPr lang="en-GB" sz="700" b="1" dirty="0"/>
                        <a:t>Drought</a:t>
                      </a:r>
                      <a:r>
                        <a:rPr lang="en-GB" sz="700" b="0" dirty="0"/>
                        <a:t> – limited water supply</a:t>
                      </a:r>
                      <a:r>
                        <a:rPr lang="en-GB" sz="700" b="0" baseline="0" dirty="0"/>
                        <a:t> c</a:t>
                      </a:r>
                      <a:r>
                        <a:rPr lang="en-GB" sz="700" b="0" dirty="0"/>
                        <a:t>an damage crops.</a:t>
                      </a:r>
                    </a:p>
                    <a:p>
                      <a:pPr algn="l"/>
                      <a:r>
                        <a:rPr lang="en-GB" sz="700" b="1" dirty="0"/>
                        <a:t>Wind</a:t>
                      </a:r>
                      <a:r>
                        <a:rPr lang="en-GB" sz="700" b="0" dirty="0"/>
                        <a:t> – damage to property and damage to trees potentially leading to injury.</a:t>
                      </a:r>
                    </a:p>
                    <a:p>
                      <a:pPr algn="l"/>
                      <a:r>
                        <a:rPr lang="en-GB" sz="700" b="1" dirty="0"/>
                        <a:t>Thunderstorms</a:t>
                      </a:r>
                      <a:r>
                        <a:rPr lang="en-GB" sz="700" b="0" dirty="0"/>
                        <a:t> – lightening can cause fires or even death.</a:t>
                      </a:r>
                    </a:p>
                    <a:p>
                      <a:pPr algn="l"/>
                      <a:r>
                        <a:rPr lang="en-GB" sz="700" b="1" dirty="0"/>
                        <a:t>Heat</a:t>
                      </a:r>
                      <a:r>
                        <a:rPr lang="en-GB" sz="700" b="0" dirty="0"/>
                        <a:t> </a:t>
                      </a:r>
                      <a:r>
                        <a:rPr lang="en-GB" sz="700" b="1" dirty="0"/>
                        <a:t>waves</a:t>
                      </a:r>
                      <a:r>
                        <a:rPr lang="en-GB" sz="700" b="0" dirty="0"/>
                        <a:t> – causes breathing difficulties and can disrupt travel.</a:t>
                      </a:r>
                    </a:p>
                    <a:p>
                      <a:pPr algn="l"/>
                      <a:endParaRPr lang="en-GB" sz="400" b="0" dirty="0"/>
                    </a:p>
                    <a:p>
                      <a:pPr algn="l"/>
                      <a:r>
                        <a:rPr lang="en-GB" sz="700" b="0" dirty="0"/>
                        <a:t>UK weather is getting more extreme due to climate change. Temperatures are more extreme and rain is more frequent and intense leading to more flooding events. Since 1980 average temperature has increased 1 degree and winter rainfall has increased.</a:t>
                      </a:r>
                    </a:p>
                  </a:txBody>
                  <a:tcPr marL="68580" marR="68580" marT="34290" marB="34290"/>
                </a:tc>
                <a:extLst>
                  <a:ext uri="{0D108BD9-81ED-4DB2-BD59-A6C34878D82A}">
                    <a16:rowId xmlns:a16="http://schemas.microsoft.com/office/drawing/2014/main" val="3892464324"/>
                  </a:ext>
                </a:extLst>
              </a:tr>
            </a:tbl>
          </a:graphicData>
        </a:graphic>
      </p:graphicFrame>
      <p:graphicFrame>
        <p:nvGraphicFramePr>
          <p:cNvPr id="23" name="Table 22">
            <a:extLst>
              <a:ext uri="{FF2B5EF4-FFF2-40B4-BE49-F238E27FC236}">
                <a16:creationId xmlns:a16="http://schemas.microsoft.com/office/drawing/2014/main" id="{FE7578F4-F536-4CBF-B931-BCEC3000158E}"/>
              </a:ext>
            </a:extLst>
          </p:cNvPr>
          <p:cNvGraphicFramePr>
            <a:graphicFrameLocks noGrp="1"/>
          </p:cNvGraphicFramePr>
          <p:nvPr>
            <p:extLst>
              <p:ext uri="{D42A27DB-BD31-4B8C-83A1-F6EECF244321}">
                <p14:modId xmlns:p14="http://schemas.microsoft.com/office/powerpoint/2010/main" val="106399669"/>
              </p:ext>
            </p:extLst>
          </p:nvPr>
        </p:nvGraphicFramePr>
        <p:xfrm>
          <a:off x="2699926" y="2302585"/>
          <a:ext cx="3157947" cy="861286"/>
        </p:xfrm>
        <a:graphic>
          <a:graphicData uri="http://schemas.openxmlformats.org/drawingml/2006/table">
            <a:tbl>
              <a:tblPr firstRow="1" bandRow="1">
                <a:tableStyleId>{21E4AEA4-8DFA-4A89-87EB-49C32662AFE0}</a:tableStyleId>
              </a:tblPr>
              <a:tblGrid>
                <a:gridCol w="1038069">
                  <a:extLst>
                    <a:ext uri="{9D8B030D-6E8A-4147-A177-3AD203B41FA5}">
                      <a16:colId xmlns:a16="http://schemas.microsoft.com/office/drawing/2014/main" val="204375177"/>
                    </a:ext>
                  </a:extLst>
                </a:gridCol>
                <a:gridCol w="1059939">
                  <a:extLst>
                    <a:ext uri="{9D8B030D-6E8A-4147-A177-3AD203B41FA5}">
                      <a16:colId xmlns:a16="http://schemas.microsoft.com/office/drawing/2014/main" val="529766719"/>
                    </a:ext>
                  </a:extLst>
                </a:gridCol>
                <a:gridCol w="1059939">
                  <a:extLst>
                    <a:ext uri="{9D8B030D-6E8A-4147-A177-3AD203B41FA5}">
                      <a16:colId xmlns:a16="http://schemas.microsoft.com/office/drawing/2014/main" val="3910673303"/>
                    </a:ext>
                  </a:extLst>
                </a:gridCol>
              </a:tblGrid>
              <a:tr h="173908">
                <a:tc>
                  <a:txBody>
                    <a:bodyPr/>
                    <a:lstStyle/>
                    <a:p>
                      <a:pPr algn="ctr"/>
                      <a:r>
                        <a:rPr lang="en-GB" sz="800" dirty="0"/>
                        <a:t>Prediction</a:t>
                      </a:r>
                    </a:p>
                  </a:txBody>
                  <a:tcPr marL="68580" marR="68580" marT="34290" marB="34290"/>
                </a:tc>
                <a:tc>
                  <a:txBody>
                    <a:bodyPr/>
                    <a:lstStyle/>
                    <a:p>
                      <a:pPr algn="ctr"/>
                      <a:r>
                        <a:rPr lang="en-GB" sz="800" dirty="0"/>
                        <a:t>Planning</a:t>
                      </a:r>
                    </a:p>
                  </a:txBody>
                  <a:tcPr marL="68580" marR="68580" marT="34290" marB="34290"/>
                </a:tc>
                <a:tc>
                  <a:txBody>
                    <a:bodyPr/>
                    <a:lstStyle/>
                    <a:p>
                      <a:pPr algn="ctr"/>
                      <a:r>
                        <a:rPr lang="en-GB" sz="800" dirty="0"/>
                        <a:t>Protection</a:t>
                      </a:r>
                    </a:p>
                  </a:txBody>
                  <a:tcPr marL="68580" marR="68580" marT="34290" marB="34290"/>
                </a:tc>
                <a:extLst>
                  <a:ext uri="{0D108BD9-81ED-4DB2-BD59-A6C34878D82A}">
                    <a16:rowId xmlns:a16="http://schemas.microsoft.com/office/drawing/2014/main" val="1248852909"/>
                  </a:ext>
                </a:extLst>
              </a:tr>
              <a:tr h="670786">
                <a:tc>
                  <a:txBody>
                    <a:bodyPr/>
                    <a:lstStyle/>
                    <a:p>
                      <a:pPr algn="ctr"/>
                      <a:r>
                        <a:rPr lang="en-GB" sz="700" b="0" kern="1200" dirty="0">
                          <a:effectLst/>
                        </a:rPr>
                        <a:t>Monitoring wind patterns allows path to be predicted. Use of satellites to monitor path to allow evacuation</a:t>
                      </a:r>
                      <a:endParaRPr lang="en-GB" sz="700" b="0" dirty="0"/>
                    </a:p>
                  </a:txBody>
                  <a:tcPr marL="68580" marR="68580" marT="34290" marB="34290">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700" b="0" i="0" dirty="0"/>
                        <a:t>Avoid building in high risk areas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700" b="0" i="0" dirty="0"/>
                        <a:t>Emergency drills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700" b="0" i="0" dirty="0"/>
                        <a:t>Evacuation routes</a:t>
                      </a:r>
                    </a:p>
                  </a:txBody>
                  <a:tcPr marL="68580" marR="68580" marT="34290" marB="34290">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700" b="0" i="0" dirty="0"/>
                        <a:t>Reinforced buildings and stilts to make safe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700" b="0" i="0" dirty="0"/>
                        <a:t>Flood defences e.g. levees and sea walls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700" b="0" i="0" dirty="0"/>
                        <a:t>Replanting Mangroves</a:t>
                      </a:r>
                    </a:p>
                  </a:txBody>
                  <a:tcPr marL="68580" marR="68580" marT="34290" marB="34290">
                    <a:solidFill>
                      <a:schemeClr val="accent2">
                        <a:lumMod val="20000"/>
                        <a:lumOff val="80000"/>
                      </a:schemeClr>
                    </a:solidFill>
                  </a:tcPr>
                </a:tc>
                <a:extLst>
                  <a:ext uri="{0D108BD9-81ED-4DB2-BD59-A6C34878D82A}">
                    <a16:rowId xmlns:a16="http://schemas.microsoft.com/office/drawing/2014/main" val="677010289"/>
                  </a:ext>
                </a:extLst>
              </a:tr>
            </a:tbl>
          </a:graphicData>
        </a:graphic>
      </p:graphicFrame>
      <p:pic>
        <p:nvPicPr>
          <p:cNvPr id="19" name="Picture 18">
            <a:extLst>
              <a:ext uri="{FF2B5EF4-FFF2-40B4-BE49-F238E27FC236}">
                <a16:creationId xmlns:a16="http://schemas.microsoft.com/office/drawing/2014/main" id="{FA4FEF83-408E-42AD-BFAE-023EFE0979A9}"/>
              </a:ext>
            </a:extLst>
          </p:cNvPr>
          <p:cNvPicPr>
            <a:picLocks noChangeAspect="1"/>
          </p:cNvPicPr>
          <p:nvPr/>
        </p:nvPicPr>
        <p:blipFill>
          <a:blip r:embed="rId3"/>
          <a:stretch>
            <a:fillRect/>
          </a:stretch>
        </p:blipFill>
        <p:spPr>
          <a:xfrm rot="2005687">
            <a:off x="4324419" y="8136216"/>
            <a:ext cx="63332" cy="47500"/>
          </a:xfrm>
          <a:prstGeom prst="rect">
            <a:avLst/>
          </a:prstGeom>
        </p:spPr>
      </p:pic>
      <p:graphicFrame>
        <p:nvGraphicFramePr>
          <p:cNvPr id="25" name="Table 24">
            <a:extLst>
              <a:ext uri="{FF2B5EF4-FFF2-40B4-BE49-F238E27FC236}">
                <a16:creationId xmlns:a16="http://schemas.microsoft.com/office/drawing/2014/main" id="{F904BB19-4138-41AE-8D25-4605FA709318}"/>
              </a:ext>
            </a:extLst>
          </p:cNvPr>
          <p:cNvGraphicFramePr>
            <a:graphicFrameLocks noGrp="1"/>
          </p:cNvGraphicFramePr>
          <p:nvPr>
            <p:extLst>
              <p:ext uri="{D42A27DB-BD31-4B8C-83A1-F6EECF244321}">
                <p14:modId xmlns:p14="http://schemas.microsoft.com/office/powerpoint/2010/main" val="2418827676"/>
              </p:ext>
            </p:extLst>
          </p:nvPr>
        </p:nvGraphicFramePr>
        <p:xfrm>
          <a:off x="2699926" y="3183612"/>
          <a:ext cx="3157947" cy="3674463"/>
        </p:xfrm>
        <a:graphic>
          <a:graphicData uri="http://schemas.openxmlformats.org/drawingml/2006/table">
            <a:tbl>
              <a:tblPr firstRow="1" bandRow="1">
                <a:tableStyleId>{21E4AEA4-8DFA-4A89-87EB-49C32662AFE0}</a:tableStyleId>
              </a:tblPr>
              <a:tblGrid>
                <a:gridCol w="1836958">
                  <a:extLst>
                    <a:ext uri="{9D8B030D-6E8A-4147-A177-3AD203B41FA5}">
                      <a16:colId xmlns:a16="http://schemas.microsoft.com/office/drawing/2014/main" val="204375177"/>
                    </a:ext>
                  </a:extLst>
                </a:gridCol>
                <a:gridCol w="1320989">
                  <a:extLst>
                    <a:ext uri="{9D8B030D-6E8A-4147-A177-3AD203B41FA5}">
                      <a16:colId xmlns:a16="http://schemas.microsoft.com/office/drawing/2014/main" val="4013552053"/>
                    </a:ext>
                  </a:extLst>
                </a:gridCol>
              </a:tblGrid>
              <a:tr h="182880">
                <a:tc gridSpan="2">
                  <a:txBody>
                    <a:bodyPr/>
                    <a:lstStyle/>
                    <a:p>
                      <a:pPr algn="ctr"/>
                      <a:r>
                        <a:rPr lang="en-GB" sz="800" dirty="0"/>
                        <a:t> 4</a:t>
                      </a:r>
                      <a:r>
                        <a:rPr lang="en-GB" sz="800" baseline="30000" dirty="0"/>
                        <a:t>th</a:t>
                      </a:r>
                      <a:r>
                        <a:rPr lang="en-GB" sz="800" dirty="0"/>
                        <a:t>-5th December 2015 – Storm Desmond</a:t>
                      </a:r>
                    </a:p>
                  </a:txBody>
                  <a:tcPr marL="68580" marR="68580" marT="34290" marB="34290"/>
                </a:tc>
                <a:tc hMerge="1">
                  <a:txBody>
                    <a:bodyPr/>
                    <a:lstStyle/>
                    <a:p>
                      <a:endParaRPr lang="en-GB"/>
                    </a:p>
                  </a:txBody>
                  <a:tcPr/>
                </a:tc>
                <a:extLst>
                  <a:ext uri="{0D108BD9-81ED-4DB2-BD59-A6C34878D82A}">
                    <a16:rowId xmlns:a16="http://schemas.microsoft.com/office/drawing/2014/main" val="2493414973"/>
                  </a:ext>
                </a:extLst>
              </a:tr>
              <a:tr h="297180">
                <a:tc gridSpan="2">
                  <a:txBody>
                    <a:bodyPr/>
                    <a:lstStyle/>
                    <a:p>
                      <a:pPr algn="l"/>
                      <a:r>
                        <a:rPr lang="en-GB" sz="700" b="0" dirty="0"/>
                        <a:t>The 4</a:t>
                      </a:r>
                      <a:r>
                        <a:rPr lang="en-GB" sz="700" b="0" baseline="30000" dirty="0"/>
                        <a:t>th</a:t>
                      </a:r>
                      <a:r>
                        <a:rPr lang="en-GB" sz="700" b="0" dirty="0"/>
                        <a:t> named storm of the winter of 2015-16. Particularly effected Cumbria.</a:t>
                      </a:r>
                      <a:r>
                        <a:rPr lang="en-GB" sz="700" b="0" baseline="0" dirty="0"/>
                        <a:t> 341.4 mm of rainfall recorded in 24 </a:t>
                      </a:r>
                      <a:r>
                        <a:rPr lang="en-GB" sz="700" b="0" baseline="0" dirty="0" err="1"/>
                        <a:t>hrs</a:t>
                      </a:r>
                      <a:endParaRPr lang="en-GB" sz="700" b="0" dirty="0"/>
                    </a:p>
                  </a:txBody>
                  <a:tcPr marL="68580" marR="68580" marT="34290" marB="34290">
                    <a:solidFill>
                      <a:schemeClr val="accent1">
                        <a:lumMod val="20000"/>
                        <a:lumOff val="80000"/>
                      </a:schemeClr>
                    </a:solidFill>
                  </a:tcPr>
                </a:tc>
                <a:tc hMerge="1">
                  <a:txBody>
                    <a:bodyPr/>
                    <a:lstStyle/>
                    <a:p>
                      <a:endParaRPr lang="en-GB"/>
                    </a:p>
                  </a:txBody>
                  <a:tcPr/>
                </a:tc>
                <a:extLst>
                  <a:ext uri="{0D108BD9-81ED-4DB2-BD59-A6C34878D82A}">
                    <a16:rowId xmlns:a16="http://schemas.microsoft.com/office/drawing/2014/main" val="3892464324"/>
                  </a:ext>
                </a:extLst>
              </a:tr>
              <a:tr h="171450">
                <a:tc gridSpan="2">
                  <a:txBody>
                    <a:bodyPr/>
                    <a:lstStyle/>
                    <a:p>
                      <a:pPr algn="ctr"/>
                      <a:r>
                        <a:rPr lang="en-GB" sz="700" b="1" dirty="0"/>
                        <a:t>Social Effects</a:t>
                      </a:r>
                    </a:p>
                  </a:txBody>
                  <a:tcPr marL="68580" marR="68580" marT="34290" marB="34290">
                    <a:solidFill>
                      <a:schemeClr val="accent2">
                        <a:lumMod val="60000"/>
                        <a:lumOff val="40000"/>
                      </a:schemeClr>
                    </a:solidFill>
                  </a:tcPr>
                </a:tc>
                <a:tc hMerge="1">
                  <a:txBody>
                    <a:bodyPr/>
                    <a:lstStyle/>
                    <a:p>
                      <a:pPr algn="ctr"/>
                      <a:endParaRPr lang="en-GB" sz="900" b="1" dirty="0"/>
                    </a:p>
                  </a:txBody>
                  <a:tcPr>
                    <a:solidFill>
                      <a:schemeClr val="accent2">
                        <a:lumMod val="60000"/>
                        <a:lumOff val="40000"/>
                      </a:schemeClr>
                    </a:solidFill>
                  </a:tcPr>
                </a:tc>
                <a:extLst>
                  <a:ext uri="{0D108BD9-81ED-4DB2-BD59-A6C34878D82A}">
                    <a16:rowId xmlns:a16="http://schemas.microsoft.com/office/drawing/2014/main" val="535031036"/>
                  </a:ext>
                </a:extLst>
              </a:tr>
              <a:tr h="525780">
                <a:tc gridSpan="2">
                  <a:txBody>
                    <a:bodyPr/>
                    <a:lstStyle/>
                    <a:p>
                      <a:pPr algn="l"/>
                      <a:r>
                        <a:rPr lang="en-GB" sz="700" b="0" baseline="0" dirty="0"/>
                        <a:t>3 deaths.</a:t>
                      </a:r>
                    </a:p>
                    <a:p>
                      <a:pPr algn="l"/>
                      <a:r>
                        <a:rPr lang="en-GB" sz="700" b="0" baseline="0" dirty="0"/>
                        <a:t>19000 homes flooded across Northern England.</a:t>
                      </a:r>
                    </a:p>
                    <a:p>
                      <a:pPr algn="l"/>
                      <a:r>
                        <a:rPr lang="en-GB" sz="700" b="0" baseline="0" dirty="0"/>
                        <a:t>100,000 homes affected by power cuts.</a:t>
                      </a:r>
                    </a:p>
                    <a:p>
                      <a:pPr algn="l"/>
                      <a:r>
                        <a:rPr lang="en-GB" sz="700" dirty="0"/>
                        <a:t>More than 40 schools in Cumbria were closed. Appointments in many hospitals in Cumbria were cancelled as hospitals had no mains electricity.</a:t>
                      </a:r>
                      <a:endParaRPr lang="en-GB" sz="700" b="0" dirty="0"/>
                    </a:p>
                  </a:txBody>
                  <a:tcPr marL="68580" marR="68580" marT="34290" marB="34290">
                    <a:solidFill>
                      <a:schemeClr val="accent2">
                        <a:lumMod val="20000"/>
                        <a:lumOff val="80000"/>
                      </a:schemeClr>
                    </a:solidFill>
                  </a:tcPr>
                </a:tc>
                <a:tc hMerge="1">
                  <a:txBody>
                    <a:bodyPr/>
                    <a:lstStyle/>
                    <a:p>
                      <a:pPr marL="0" indent="0" algn="l">
                        <a:buFont typeface="Arial" panose="020B0604020202020204" pitchFamily="34" charset="0"/>
                        <a:buNone/>
                      </a:pPr>
                      <a:endParaRPr lang="en-GB" sz="800" b="0" dirty="0"/>
                    </a:p>
                  </a:txBody>
                  <a:tcPr>
                    <a:solidFill>
                      <a:schemeClr val="accent2">
                        <a:lumMod val="20000"/>
                        <a:lumOff val="80000"/>
                      </a:schemeClr>
                    </a:solidFill>
                  </a:tcPr>
                </a:tc>
                <a:extLst>
                  <a:ext uri="{0D108BD9-81ED-4DB2-BD59-A6C34878D82A}">
                    <a16:rowId xmlns:a16="http://schemas.microsoft.com/office/drawing/2014/main" val="677010289"/>
                  </a:ext>
                </a:extLst>
              </a:tr>
              <a:tr h="171450">
                <a:tc gridSpan="2">
                  <a:txBody>
                    <a:bodyPr/>
                    <a:lstStyle/>
                    <a:p>
                      <a:pPr algn="ctr"/>
                      <a:r>
                        <a:rPr lang="en-GB" sz="700" b="1" dirty="0"/>
                        <a:t>Economic Effects</a:t>
                      </a:r>
                    </a:p>
                  </a:txBody>
                  <a:tcPr marL="68580" marR="68580" marT="34290" marB="34290">
                    <a:solidFill>
                      <a:schemeClr val="accent2">
                        <a:lumMod val="60000"/>
                        <a:lumOff val="40000"/>
                      </a:schemeClr>
                    </a:solidFill>
                  </a:tcPr>
                </a:tc>
                <a:tc hMerge="1">
                  <a:txBody>
                    <a:bodyPr/>
                    <a:lstStyle/>
                    <a:p>
                      <a:pPr algn="ctr"/>
                      <a:endParaRPr lang="en-GB" sz="900" b="1" dirty="0"/>
                    </a:p>
                  </a:txBody>
                  <a:tcPr>
                    <a:solidFill>
                      <a:schemeClr val="accent2">
                        <a:lumMod val="60000"/>
                        <a:lumOff val="40000"/>
                      </a:schemeClr>
                    </a:solidFill>
                  </a:tcPr>
                </a:tc>
                <a:extLst>
                  <a:ext uri="{0D108BD9-81ED-4DB2-BD59-A6C34878D82A}">
                    <a16:rowId xmlns:a16="http://schemas.microsoft.com/office/drawing/2014/main" val="944550515"/>
                  </a:ext>
                </a:extLst>
              </a:tr>
              <a:tr h="459224">
                <a:tc gridSpan="2">
                  <a:txBody>
                    <a:bodyPr/>
                    <a:lstStyle/>
                    <a:p>
                      <a:pPr marL="0" indent="0" algn="l">
                        <a:buFont typeface="Arial" panose="020B0604020202020204" pitchFamily="34" charset="0"/>
                        <a:buNone/>
                      </a:pPr>
                      <a:r>
                        <a:rPr lang="en-GB" sz="700" b="0" dirty="0"/>
                        <a:t>Caused £500</a:t>
                      </a:r>
                      <a:r>
                        <a:rPr lang="en-GB" sz="700" b="0" baseline="0" dirty="0"/>
                        <a:t> million damage </a:t>
                      </a:r>
                      <a:r>
                        <a:rPr lang="en-GB" sz="700" b="0" baseline="0"/>
                        <a:t>in Cumbria.</a:t>
                      </a:r>
                      <a:endParaRPr lang="en-GB" sz="700" b="0" dirty="0"/>
                    </a:p>
                    <a:p>
                      <a:pPr marL="0" indent="0" algn="l">
                        <a:buFont typeface="Arial" panose="020B0604020202020204" pitchFamily="34" charset="0"/>
                        <a:buNone/>
                      </a:pPr>
                      <a:r>
                        <a:rPr lang="en-GB" sz="700" dirty="0"/>
                        <a:t>Landslides and flooding closed some main roads and many bridges were damaged causing extra transport costs for businesses.</a:t>
                      </a:r>
                    </a:p>
                    <a:p>
                      <a:pPr marL="0" indent="0" algn="l">
                        <a:buFont typeface="Arial" panose="020B0604020202020204" pitchFamily="34" charset="0"/>
                        <a:buNone/>
                      </a:pPr>
                      <a:r>
                        <a:rPr lang="en-GB" sz="700" dirty="0"/>
                        <a:t>The rail route between England and Scotland was closed due to flooding.</a:t>
                      </a:r>
                    </a:p>
                  </a:txBody>
                  <a:tcPr marL="68580" marR="68580" marT="34290" marB="34290"/>
                </a:tc>
                <a:tc hMerge="1">
                  <a:txBody>
                    <a:bodyPr/>
                    <a:lstStyle/>
                    <a:p>
                      <a:pPr marL="0" indent="0" algn="l">
                        <a:buFont typeface="Arial" panose="020B0604020202020204" pitchFamily="34" charset="0"/>
                        <a:buNone/>
                      </a:pPr>
                      <a:endParaRPr lang="en-GB" sz="800" b="0" baseline="0" dirty="0">
                        <a:solidFill>
                          <a:schemeClr val="tx1"/>
                        </a:solidFill>
                      </a:endParaRPr>
                    </a:p>
                  </a:txBody>
                  <a:tcPr/>
                </a:tc>
                <a:extLst>
                  <a:ext uri="{0D108BD9-81ED-4DB2-BD59-A6C34878D82A}">
                    <a16:rowId xmlns:a16="http://schemas.microsoft.com/office/drawing/2014/main" val="85805621"/>
                  </a:ext>
                </a:extLst>
              </a:tr>
              <a:tr h="173348">
                <a:tc gridSpan="2">
                  <a:txBody>
                    <a:bodyPr/>
                    <a:lstStyle/>
                    <a:p>
                      <a:pPr marL="0" indent="0" algn="ctr">
                        <a:buFont typeface="Arial" panose="020B0604020202020204" pitchFamily="34" charset="0"/>
                        <a:buNone/>
                      </a:pPr>
                      <a:r>
                        <a:rPr lang="en-GB" sz="700" b="1" dirty="0"/>
                        <a:t>Environmental impacts</a:t>
                      </a:r>
                    </a:p>
                  </a:txBody>
                  <a:tcPr marL="68580" marR="68580" marT="34290" marB="34290">
                    <a:solidFill>
                      <a:schemeClr val="accent2">
                        <a:lumMod val="60000"/>
                        <a:lumOff val="40000"/>
                      </a:schemeClr>
                    </a:solidFill>
                  </a:tcPr>
                </a:tc>
                <a:tc hMerge="1">
                  <a:txBody>
                    <a:bodyPr/>
                    <a:lstStyle/>
                    <a:p>
                      <a:pPr marL="0" indent="0" algn="ctr">
                        <a:buFont typeface="Arial" panose="020B0604020202020204" pitchFamily="34" charset="0"/>
                        <a:buNone/>
                      </a:pPr>
                      <a:endParaRPr lang="en-GB" sz="900" b="1" dirty="0"/>
                    </a:p>
                  </a:txBody>
                  <a:tcPr>
                    <a:solidFill>
                      <a:schemeClr val="accent2">
                        <a:lumMod val="60000"/>
                        <a:lumOff val="40000"/>
                      </a:schemeClr>
                    </a:solidFill>
                  </a:tcPr>
                </a:tc>
                <a:extLst>
                  <a:ext uri="{0D108BD9-81ED-4DB2-BD59-A6C34878D82A}">
                    <a16:rowId xmlns:a16="http://schemas.microsoft.com/office/drawing/2014/main" val="3051048946"/>
                  </a:ext>
                </a:extLst>
              </a:tr>
              <a:tr h="355969">
                <a:tc gridSpan="2">
                  <a:txBody>
                    <a:bodyPr/>
                    <a:lstStyle/>
                    <a:p>
                      <a:pPr marL="0" indent="0" algn="l">
                        <a:buFont typeface="Arial" panose="020B0604020202020204" pitchFamily="34" charset="0"/>
                        <a:buNone/>
                      </a:pPr>
                      <a:r>
                        <a:rPr lang="en-GB" sz="700" dirty="0"/>
                        <a:t>Large amounts of soil were washed into the rivers, with millions of tonnes of silt transported by rivers and deposited on floodplains</a:t>
                      </a:r>
                      <a:endParaRPr lang="en-GB" sz="700" b="0" dirty="0"/>
                    </a:p>
                  </a:txBody>
                  <a:tcPr marL="68580" marR="68580" marT="34290" marB="34290"/>
                </a:tc>
                <a:tc hMerge="1">
                  <a:txBody>
                    <a:bodyPr/>
                    <a:lstStyle/>
                    <a:p>
                      <a:pPr marL="0" indent="0" algn="l">
                        <a:buFont typeface="Arial" panose="020B0604020202020204" pitchFamily="34" charset="0"/>
                        <a:buNone/>
                      </a:pPr>
                      <a:endParaRPr lang="en-GB" sz="800" b="0" dirty="0"/>
                    </a:p>
                  </a:txBody>
                  <a:tcPr/>
                </a:tc>
                <a:extLst>
                  <a:ext uri="{0D108BD9-81ED-4DB2-BD59-A6C34878D82A}">
                    <a16:rowId xmlns:a16="http://schemas.microsoft.com/office/drawing/2014/main" val="47784397"/>
                  </a:ext>
                </a:extLst>
              </a:tr>
              <a:tr h="179054">
                <a:tc gridSpan="2">
                  <a:txBody>
                    <a:bodyPr/>
                    <a:lstStyle/>
                    <a:p>
                      <a:pPr marL="0" indent="0" algn="l">
                        <a:buFont typeface="Arial" panose="020B0604020202020204" pitchFamily="34" charset="0"/>
                        <a:buNone/>
                      </a:pPr>
                      <a:r>
                        <a:rPr lang="en-GB" sz="700" b="1" dirty="0"/>
                        <a:t>Management strategies</a:t>
                      </a:r>
                    </a:p>
                  </a:txBody>
                  <a:tcPr marL="68580" marR="68580" marT="34290" marB="34290">
                    <a:solidFill>
                      <a:schemeClr val="accent2"/>
                    </a:solidFill>
                  </a:tcPr>
                </a:tc>
                <a:tc hMerge="1">
                  <a:txBody>
                    <a:bodyPr/>
                    <a:lstStyle/>
                    <a:p>
                      <a:pPr marL="0" indent="0" algn="l">
                        <a:buFont typeface="Arial" panose="020B0604020202020204" pitchFamily="34" charset="0"/>
                        <a:buNone/>
                      </a:pPr>
                      <a:endParaRPr lang="en-GB" sz="900" b="1" dirty="0"/>
                    </a:p>
                  </a:txBody>
                  <a:tcPr/>
                </a:tc>
                <a:extLst>
                  <a:ext uri="{0D108BD9-81ED-4DB2-BD59-A6C34878D82A}">
                    <a16:rowId xmlns:a16="http://schemas.microsoft.com/office/drawing/2014/main" val="2309875000"/>
                  </a:ext>
                </a:extLst>
              </a:tr>
              <a:tr h="891540">
                <a:tc>
                  <a:txBody>
                    <a:bodyPr/>
                    <a:lstStyle/>
                    <a:p>
                      <a:pPr marL="0" indent="0" algn="l">
                        <a:buFont typeface="Arial" panose="020B0604020202020204" pitchFamily="34" charset="0"/>
                        <a:buNone/>
                      </a:pPr>
                      <a:r>
                        <a:rPr lang="en-GB" sz="700" b="0" dirty="0"/>
                        <a:t>Met Office issued weather warning</a:t>
                      </a:r>
                    </a:p>
                    <a:p>
                      <a:pPr marL="0" indent="0" algn="l">
                        <a:buFont typeface="Arial" panose="020B0604020202020204" pitchFamily="34" charset="0"/>
                        <a:buNone/>
                      </a:pPr>
                      <a:r>
                        <a:rPr lang="en-GB" sz="700" b="0" dirty="0"/>
                        <a:t>Environment agency issued flood warning</a:t>
                      </a:r>
                    </a:p>
                    <a:p>
                      <a:pPr marL="0" indent="0" algn="l">
                        <a:buFont typeface="Arial" panose="020B0604020202020204" pitchFamily="34" charset="0"/>
                        <a:buNone/>
                      </a:pPr>
                      <a:r>
                        <a:rPr lang="en-GB" sz="700" dirty="0"/>
                        <a:t>Soldiers took supplies to remote areas in the Lake District.</a:t>
                      </a:r>
                    </a:p>
                    <a:p>
                      <a:pPr marL="0" indent="0" algn="l">
                        <a:buFont typeface="Arial" panose="020B0604020202020204" pitchFamily="34" charset="0"/>
                        <a:buNone/>
                      </a:pPr>
                      <a:r>
                        <a:rPr lang="en-GB" sz="700" dirty="0"/>
                        <a:t>The government gave £50 million to repair damage in Cumbria and Lancashire.</a:t>
                      </a:r>
                    </a:p>
                    <a:p>
                      <a:pPr marL="0" indent="0" algn="l">
                        <a:buFont typeface="Arial" panose="020B0604020202020204" pitchFamily="34" charset="0"/>
                        <a:buNone/>
                      </a:pPr>
                      <a:r>
                        <a:rPr lang="en-GB" sz="700" dirty="0"/>
                        <a:t>The Cumbria Flood Recovery Fund 2015 helped families who had little insurance .</a:t>
                      </a:r>
                    </a:p>
                    <a:p>
                      <a:pPr marL="0" indent="0" algn="l">
                        <a:buFont typeface="Arial" panose="020B0604020202020204" pitchFamily="34" charset="0"/>
                        <a:buNone/>
                      </a:pPr>
                      <a:endParaRPr lang="en-GB" sz="700" b="0" dirty="0"/>
                    </a:p>
                  </a:txBody>
                  <a:tcPr marL="68580" marR="68580" marT="34290" marB="34290"/>
                </a:tc>
                <a:tc>
                  <a:txBody>
                    <a:bodyPr/>
                    <a:lstStyle/>
                    <a:p>
                      <a:pPr marL="0" indent="0" algn="l">
                        <a:buFont typeface="Arial" panose="020B0604020202020204" pitchFamily="34" charset="0"/>
                        <a:buNone/>
                      </a:pPr>
                      <a:endParaRPr lang="en-GB" sz="600" b="0" dirty="0"/>
                    </a:p>
                  </a:txBody>
                  <a:tcPr marL="68580" marR="68580" marT="34290" marB="34290"/>
                </a:tc>
                <a:extLst>
                  <a:ext uri="{0D108BD9-81ED-4DB2-BD59-A6C34878D82A}">
                    <a16:rowId xmlns:a16="http://schemas.microsoft.com/office/drawing/2014/main" val="3297873769"/>
                  </a:ext>
                </a:extLst>
              </a:tr>
            </a:tbl>
          </a:graphicData>
        </a:graphic>
      </p:graphicFrame>
      <p:pic>
        <p:nvPicPr>
          <p:cNvPr id="21" name="Picture 20">
            <a:extLst>
              <a:ext uri="{FF2B5EF4-FFF2-40B4-BE49-F238E27FC236}">
                <a16:creationId xmlns:a16="http://schemas.microsoft.com/office/drawing/2014/main" id="{EB15DCE9-0507-4775-980B-EBC4A1673743}"/>
              </a:ext>
            </a:extLst>
          </p:cNvPr>
          <p:cNvPicPr>
            <a:picLocks noChangeAspect="1"/>
          </p:cNvPicPr>
          <p:nvPr/>
        </p:nvPicPr>
        <p:blipFill>
          <a:blip r:embed="rId4"/>
          <a:stretch>
            <a:fillRect/>
          </a:stretch>
        </p:blipFill>
        <p:spPr>
          <a:xfrm rot="1422689">
            <a:off x="2241647" y="5049236"/>
            <a:ext cx="341578" cy="232913"/>
          </a:xfrm>
          <a:prstGeom prst="rect">
            <a:avLst/>
          </a:prstGeom>
        </p:spPr>
      </p:pic>
      <p:pic>
        <p:nvPicPr>
          <p:cNvPr id="1026" name="Picture 2" descr="Image result for People Clip Art">
            <a:extLst>
              <a:ext uri="{FF2B5EF4-FFF2-40B4-BE49-F238E27FC236}">
                <a16:creationId xmlns:a16="http://schemas.microsoft.com/office/drawing/2014/main" id="{A7259302-6848-496F-AE35-EE861CA1601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53145" y="3651605"/>
            <a:ext cx="351527" cy="3515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money Clip Art uk">
            <a:extLst>
              <a:ext uri="{FF2B5EF4-FFF2-40B4-BE49-F238E27FC236}">
                <a16:creationId xmlns:a16="http://schemas.microsoft.com/office/drawing/2014/main" id="{59005385-EA79-4EBF-8C35-A6F4C3701A3B}"/>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570935" y="4469839"/>
            <a:ext cx="219342" cy="29922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7A00DD76-64FD-4EE3-8923-E8163BCC6A13}"/>
              </a:ext>
            </a:extLst>
          </p:cNvPr>
          <p:cNvPicPr>
            <a:picLocks noChangeAspect="1"/>
          </p:cNvPicPr>
          <p:nvPr/>
        </p:nvPicPr>
        <p:blipFill>
          <a:blip r:embed="rId7">
            <a:clrChange>
              <a:clrFrom>
                <a:srgbClr val="FEFEFE"/>
              </a:clrFrom>
              <a:clrTo>
                <a:srgbClr val="FEFEFE">
                  <a:alpha val="0"/>
                </a:srgbClr>
              </a:clrTo>
            </a:clrChange>
          </a:blip>
          <a:stretch>
            <a:fillRect/>
          </a:stretch>
        </p:blipFill>
        <p:spPr>
          <a:xfrm rot="872603">
            <a:off x="5580795" y="5089260"/>
            <a:ext cx="280358" cy="280358"/>
          </a:xfrm>
          <a:prstGeom prst="rect">
            <a:avLst/>
          </a:prstGeom>
        </p:spPr>
      </p:pic>
      <p:sp>
        <p:nvSpPr>
          <p:cNvPr id="27" name="Rectangle 26">
            <a:extLst>
              <a:ext uri="{FF2B5EF4-FFF2-40B4-BE49-F238E27FC236}">
                <a16:creationId xmlns:a16="http://schemas.microsoft.com/office/drawing/2014/main" id="{4303146B-E500-4CA5-8EEE-42DD283DB410}"/>
              </a:ext>
            </a:extLst>
          </p:cNvPr>
          <p:cNvSpPr/>
          <p:nvPr/>
        </p:nvSpPr>
        <p:spPr>
          <a:xfrm>
            <a:off x="22296" y="4646411"/>
            <a:ext cx="2643640" cy="352427"/>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b="1" dirty="0">
                <a:solidFill>
                  <a:schemeClr val="tx1"/>
                </a:solidFill>
              </a:rPr>
              <a:t>Climate change will affect tropical storms too. Warmer oceans will lead to more intense storms – but not necessarily more frequent ones.</a:t>
            </a:r>
          </a:p>
        </p:txBody>
      </p:sp>
      <p:pic>
        <p:nvPicPr>
          <p:cNvPr id="3" name="Picture 2" descr="Image result for philippines fla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567388">
            <a:off x="5419149" y="78760"/>
            <a:ext cx="345893" cy="1948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9"/>
          <a:stretch>
            <a:fillRect/>
          </a:stretch>
        </p:blipFill>
        <p:spPr>
          <a:xfrm rot="20573839">
            <a:off x="5485406" y="3135938"/>
            <a:ext cx="236718" cy="207666"/>
          </a:xfrm>
          <a:prstGeom prst="triangle">
            <a:avLst/>
          </a:prstGeom>
        </p:spPr>
      </p:pic>
      <p:pic>
        <p:nvPicPr>
          <p:cNvPr id="5" name="Picture 4"/>
          <p:cNvPicPr>
            <a:picLocks noChangeAspect="1"/>
          </p:cNvPicPr>
          <p:nvPr/>
        </p:nvPicPr>
        <p:blipFill rotWithShape="1">
          <a:blip r:embed="rId10"/>
          <a:srcRect l="7959" r="9019"/>
          <a:stretch/>
        </p:blipFill>
        <p:spPr>
          <a:xfrm>
            <a:off x="4551689" y="5841016"/>
            <a:ext cx="1306184" cy="1006901"/>
          </a:xfrm>
          <a:prstGeom prst="rect">
            <a:avLst/>
          </a:prstGeom>
        </p:spPr>
      </p:pic>
      <p:graphicFrame>
        <p:nvGraphicFramePr>
          <p:cNvPr id="22" name="Table 21"/>
          <p:cNvGraphicFramePr>
            <a:graphicFrameLocks noGrp="1"/>
          </p:cNvGraphicFramePr>
          <p:nvPr>
            <p:extLst>
              <p:ext uri="{D42A27DB-BD31-4B8C-83A1-F6EECF244321}">
                <p14:modId xmlns:p14="http://schemas.microsoft.com/office/powerpoint/2010/main" val="3781556774"/>
              </p:ext>
            </p:extLst>
          </p:nvPr>
        </p:nvGraphicFramePr>
        <p:xfrm>
          <a:off x="9525" y="12564"/>
          <a:ext cx="2656412" cy="1595710"/>
        </p:xfrm>
        <a:graphic>
          <a:graphicData uri="http://schemas.openxmlformats.org/drawingml/2006/table">
            <a:tbl>
              <a:tblPr firstRow="1" bandRow="1">
                <a:tableStyleId>{21E4AEA4-8DFA-4A89-87EB-49C32662AFE0}</a:tableStyleId>
              </a:tblPr>
              <a:tblGrid>
                <a:gridCol w="2656412">
                  <a:extLst>
                    <a:ext uri="{9D8B030D-6E8A-4147-A177-3AD203B41FA5}">
                      <a16:colId xmlns:a16="http://schemas.microsoft.com/office/drawing/2014/main" val="204375177"/>
                    </a:ext>
                  </a:extLst>
                </a:gridCol>
              </a:tblGrid>
              <a:tr h="181708">
                <a:tc>
                  <a:txBody>
                    <a:bodyPr/>
                    <a:lstStyle/>
                    <a:p>
                      <a:pPr algn="l"/>
                      <a:r>
                        <a:rPr lang="en-GB" sz="800" dirty="0"/>
                        <a:t>Tropical Storms </a:t>
                      </a:r>
                    </a:p>
                  </a:txBody>
                  <a:tcPr marL="68580" marR="68580" marT="34290" marB="34290"/>
                </a:tc>
                <a:extLst>
                  <a:ext uri="{0D108BD9-81ED-4DB2-BD59-A6C34878D82A}">
                    <a16:rowId xmlns:a16="http://schemas.microsoft.com/office/drawing/2014/main" val="2493414973"/>
                  </a:ext>
                </a:extLst>
              </a:tr>
              <a:tr h="1405210">
                <a:tc>
                  <a:txBody>
                    <a:bodyPr/>
                    <a:lstStyle/>
                    <a:p>
                      <a:pPr algn="l"/>
                      <a:r>
                        <a:rPr lang="en-GB" sz="700" b="0" dirty="0"/>
                        <a:t>Occur in low latitudes between 5</a:t>
                      </a:r>
                      <a:r>
                        <a:rPr lang="en-GB" sz="700" b="0" dirty="0">
                          <a:latin typeface="Calibri" panose="020F0502020204030204" pitchFamily="34" charset="0"/>
                        </a:rPr>
                        <a:t>°</a:t>
                      </a:r>
                      <a:r>
                        <a:rPr lang="en-GB" sz="700" b="0" dirty="0"/>
                        <a:t> and 30</a:t>
                      </a:r>
                      <a:r>
                        <a:rPr lang="en-GB" sz="700" b="0" dirty="0">
                          <a:latin typeface="Calibri" panose="020F0502020204030204" pitchFamily="34" charset="0"/>
                        </a:rPr>
                        <a:t>°</a:t>
                      </a:r>
                      <a:r>
                        <a:rPr lang="en-GB" sz="700" b="0" dirty="0"/>
                        <a:t> north and south of the equator (in the tropics). Ocean temperature needs to be above 27</a:t>
                      </a:r>
                      <a:r>
                        <a:rPr lang="en-GB" sz="700" b="0" dirty="0">
                          <a:latin typeface="Calibri" panose="020F0502020204030204" pitchFamily="34" charset="0"/>
                        </a:rPr>
                        <a:t>°</a:t>
                      </a:r>
                      <a:r>
                        <a:rPr lang="en-GB" sz="700" b="0" dirty="0"/>
                        <a:t> C. Happen between summer and autumn.</a:t>
                      </a:r>
                    </a:p>
                  </a:txBody>
                  <a:tcPr marL="68580" marR="68580" marT="34290" marB="34290">
                    <a:solidFill>
                      <a:schemeClr val="accent2">
                        <a:lumMod val="40000"/>
                        <a:lumOff val="60000"/>
                      </a:schemeClr>
                    </a:solidFill>
                  </a:tcPr>
                </a:tc>
                <a:extLst>
                  <a:ext uri="{0D108BD9-81ED-4DB2-BD59-A6C34878D82A}">
                    <a16:rowId xmlns:a16="http://schemas.microsoft.com/office/drawing/2014/main" val="3288508112"/>
                  </a:ext>
                </a:extLst>
              </a:tr>
            </a:tbl>
          </a:graphicData>
        </a:graphic>
      </p:graphicFrame>
      <p:pic>
        <p:nvPicPr>
          <p:cNvPr id="26" name="Picture 25">
            <a:extLst>
              <a:ext uri="{FF2B5EF4-FFF2-40B4-BE49-F238E27FC236}">
                <a16:creationId xmlns:a16="http://schemas.microsoft.com/office/drawing/2014/main" id="{822DB926-03E3-4DB5-8B49-54685495CA01}"/>
              </a:ext>
            </a:extLst>
          </p:cNvPr>
          <p:cNvPicPr>
            <a:picLocks noChangeAspect="1"/>
          </p:cNvPicPr>
          <p:nvPr/>
        </p:nvPicPr>
        <p:blipFill>
          <a:blip r:embed="rId11"/>
          <a:stretch>
            <a:fillRect/>
          </a:stretch>
        </p:blipFill>
        <p:spPr>
          <a:xfrm>
            <a:off x="9525" y="592444"/>
            <a:ext cx="2668334" cy="1396347"/>
          </a:xfrm>
          <a:prstGeom prst="rect">
            <a:avLst/>
          </a:prstGeom>
        </p:spPr>
      </p:pic>
      <p:graphicFrame>
        <p:nvGraphicFramePr>
          <p:cNvPr id="28" name="Table 27">
            <a:extLst>
              <a:ext uri="{FF2B5EF4-FFF2-40B4-BE49-F238E27FC236}">
                <a16:creationId xmlns:a16="http://schemas.microsoft.com/office/drawing/2014/main" id="{570325A4-84AB-46E6-8C31-825F6FE8816B}"/>
              </a:ext>
            </a:extLst>
          </p:cNvPr>
          <p:cNvGraphicFramePr>
            <a:graphicFrameLocks noGrp="1"/>
          </p:cNvGraphicFramePr>
          <p:nvPr>
            <p:extLst>
              <p:ext uri="{D42A27DB-BD31-4B8C-83A1-F6EECF244321}">
                <p14:modId xmlns:p14="http://schemas.microsoft.com/office/powerpoint/2010/main" val="598088773"/>
              </p:ext>
            </p:extLst>
          </p:nvPr>
        </p:nvGraphicFramePr>
        <p:xfrm>
          <a:off x="8699" y="1988791"/>
          <a:ext cx="2657238" cy="2623943"/>
        </p:xfrm>
        <a:graphic>
          <a:graphicData uri="http://schemas.openxmlformats.org/drawingml/2006/table">
            <a:tbl>
              <a:tblPr firstRow="1" bandRow="1">
                <a:tableStyleId>{21E4AEA4-8DFA-4A89-87EB-49C32662AFE0}</a:tableStyleId>
              </a:tblPr>
              <a:tblGrid>
                <a:gridCol w="2657238">
                  <a:extLst>
                    <a:ext uri="{9D8B030D-6E8A-4147-A177-3AD203B41FA5}">
                      <a16:colId xmlns:a16="http://schemas.microsoft.com/office/drawing/2014/main" val="1146839133"/>
                    </a:ext>
                  </a:extLst>
                </a:gridCol>
              </a:tblGrid>
              <a:tr h="193192">
                <a:tc>
                  <a:txBody>
                    <a:bodyPr/>
                    <a:lstStyle/>
                    <a:p>
                      <a:pPr algn="l"/>
                      <a:r>
                        <a:rPr lang="en-GB" sz="800" dirty="0"/>
                        <a:t>Sequence of a Tropical Storm</a:t>
                      </a:r>
                    </a:p>
                  </a:txBody>
                  <a:tcPr marL="68580" marR="68580" marT="34290" marB="34290"/>
                </a:tc>
                <a:extLst>
                  <a:ext uri="{0D108BD9-81ED-4DB2-BD59-A6C34878D82A}">
                    <a16:rowId xmlns:a16="http://schemas.microsoft.com/office/drawing/2014/main" val="123979717"/>
                  </a:ext>
                </a:extLst>
              </a:tr>
              <a:tr h="904137">
                <a:tc>
                  <a:txBody>
                    <a:bodyPr/>
                    <a:lstStyle/>
                    <a:p>
                      <a:pPr marL="228600" indent="-228600" algn="l">
                        <a:buAutoNum type="arabicPeriod"/>
                      </a:pPr>
                      <a:r>
                        <a:rPr lang="en-GB" sz="700" b="1" dirty="0"/>
                        <a:t>Air is heated above warm tropical oceans.</a:t>
                      </a:r>
                    </a:p>
                    <a:p>
                      <a:pPr marL="228600" indent="-228600" algn="l">
                        <a:buAutoNum type="arabicPeriod"/>
                      </a:pPr>
                      <a:r>
                        <a:rPr lang="en-GB" sz="700" b="1" dirty="0"/>
                        <a:t>Air rises under low pressure conditions.</a:t>
                      </a:r>
                    </a:p>
                    <a:p>
                      <a:pPr marL="228600" indent="-228600" algn="l">
                        <a:buAutoNum type="arabicPeriod"/>
                      </a:pPr>
                      <a:r>
                        <a:rPr lang="en-GB" sz="700" b="1" dirty="0"/>
                        <a:t>Strong winds form as rising air draws in more air and moisture causing torrential rain.</a:t>
                      </a:r>
                    </a:p>
                    <a:p>
                      <a:pPr marL="228600" indent="-228600" algn="l">
                        <a:buAutoNum type="arabicPeriod"/>
                      </a:pPr>
                      <a:r>
                        <a:rPr lang="en-GB" sz="700" b="1" dirty="0"/>
                        <a:t>Air spins due to Coriolis effect around a calm eye of the storm.</a:t>
                      </a:r>
                    </a:p>
                    <a:p>
                      <a:pPr marL="228600" indent="-228600" algn="l">
                        <a:buAutoNum type="arabicPeriod"/>
                      </a:pPr>
                      <a:r>
                        <a:rPr lang="en-GB" sz="700" b="1" dirty="0"/>
                        <a:t>Cold air sinks in the eye so it is clear and dry.</a:t>
                      </a:r>
                    </a:p>
                    <a:p>
                      <a:pPr marL="228600" indent="-228600" algn="l">
                        <a:buAutoNum type="arabicPeriod"/>
                      </a:pPr>
                      <a:r>
                        <a:rPr lang="en-GB" sz="700" b="1" dirty="0"/>
                        <a:t>Heat is given off as it cools powering the storm.</a:t>
                      </a:r>
                    </a:p>
                    <a:p>
                      <a:pPr marL="228600" indent="-228600" algn="l">
                        <a:buAutoNum type="arabicPeriod"/>
                      </a:pPr>
                      <a:r>
                        <a:rPr lang="en-GB" sz="700" b="1" dirty="0"/>
                        <a:t>On meeting land, it loses source of heat and moisture so loses power. </a:t>
                      </a:r>
                    </a:p>
                  </a:txBody>
                  <a:tcPr marL="68580" marR="68580" marT="34290" marB="34290">
                    <a:solidFill>
                      <a:schemeClr val="accent1">
                        <a:lumMod val="20000"/>
                        <a:lumOff val="80000"/>
                      </a:schemeClr>
                    </a:solidFill>
                  </a:tcPr>
                </a:tc>
                <a:extLst>
                  <a:ext uri="{0D108BD9-81ED-4DB2-BD59-A6C34878D82A}">
                    <a16:rowId xmlns:a16="http://schemas.microsoft.com/office/drawing/2014/main" val="47313645"/>
                  </a:ext>
                </a:extLst>
              </a:tr>
              <a:tr h="1295371">
                <a:tc>
                  <a:txBody>
                    <a:bodyPr/>
                    <a:lstStyle/>
                    <a:p>
                      <a:pPr algn="ctr"/>
                      <a:endParaRPr lang="en-GB" sz="600" dirty="0"/>
                    </a:p>
                  </a:txBody>
                  <a:tcPr marL="68580" marR="68580" marT="34290" marB="34290" anchor="ctr">
                    <a:solidFill>
                      <a:schemeClr val="accent2">
                        <a:lumMod val="40000"/>
                        <a:lumOff val="60000"/>
                      </a:schemeClr>
                    </a:solidFill>
                  </a:tcPr>
                </a:tc>
                <a:extLst>
                  <a:ext uri="{0D108BD9-81ED-4DB2-BD59-A6C34878D82A}">
                    <a16:rowId xmlns:a16="http://schemas.microsoft.com/office/drawing/2014/main" val="1012953198"/>
                  </a:ext>
                </a:extLst>
              </a:tr>
            </a:tbl>
          </a:graphicData>
        </a:graphic>
      </p:graphicFrame>
      <p:pic>
        <p:nvPicPr>
          <p:cNvPr id="29" name="Picture 28">
            <a:extLst>
              <a:ext uri="{FF2B5EF4-FFF2-40B4-BE49-F238E27FC236}">
                <a16:creationId xmlns:a16="http://schemas.microsoft.com/office/drawing/2014/main" id="{4CA7F486-3868-468D-AE54-6C46205BD0B7}"/>
              </a:ext>
            </a:extLst>
          </p:cNvPr>
          <p:cNvPicPr>
            <a:picLocks noChangeAspect="1"/>
          </p:cNvPicPr>
          <p:nvPr/>
        </p:nvPicPr>
        <p:blipFill>
          <a:blip r:embed="rId12"/>
          <a:stretch>
            <a:fillRect/>
          </a:stretch>
        </p:blipFill>
        <p:spPr>
          <a:xfrm>
            <a:off x="22295" y="3308266"/>
            <a:ext cx="2643641" cy="1359646"/>
          </a:xfrm>
          <a:prstGeom prst="rect">
            <a:avLst/>
          </a:prstGeom>
        </p:spPr>
      </p:pic>
      <p:graphicFrame>
        <p:nvGraphicFramePr>
          <p:cNvPr id="32" name="Table 31"/>
          <p:cNvGraphicFramePr>
            <a:graphicFrameLocks noGrp="1"/>
          </p:cNvGraphicFramePr>
          <p:nvPr>
            <p:extLst>
              <p:ext uri="{D42A27DB-BD31-4B8C-83A1-F6EECF244321}">
                <p14:modId xmlns:p14="http://schemas.microsoft.com/office/powerpoint/2010/main" val="3893219762"/>
              </p:ext>
            </p:extLst>
          </p:nvPr>
        </p:nvGraphicFramePr>
        <p:xfrm>
          <a:off x="5882337" y="730801"/>
          <a:ext cx="2342188" cy="2141220"/>
        </p:xfrm>
        <a:graphic>
          <a:graphicData uri="http://schemas.openxmlformats.org/drawingml/2006/table">
            <a:tbl>
              <a:tblPr firstRow="1" bandRow="1">
                <a:tableStyleId>{21E4AEA4-8DFA-4A89-87EB-49C32662AFE0}</a:tableStyleId>
              </a:tblPr>
              <a:tblGrid>
                <a:gridCol w="1023288">
                  <a:extLst>
                    <a:ext uri="{9D8B030D-6E8A-4147-A177-3AD203B41FA5}">
                      <a16:colId xmlns:a16="http://schemas.microsoft.com/office/drawing/2014/main" val="204375177"/>
                    </a:ext>
                  </a:extLst>
                </a:gridCol>
                <a:gridCol w="1318900">
                  <a:extLst>
                    <a:ext uri="{9D8B030D-6E8A-4147-A177-3AD203B41FA5}">
                      <a16:colId xmlns:a16="http://schemas.microsoft.com/office/drawing/2014/main" val="3178842181"/>
                    </a:ext>
                  </a:extLst>
                </a:gridCol>
              </a:tblGrid>
              <a:tr h="181708">
                <a:tc gridSpan="2">
                  <a:txBody>
                    <a:bodyPr/>
                    <a:lstStyle/>
                    <a:p>
                      <a:pPr algn="l"/>
                      <a:r>
                        <a:rPr lang="en-GB" sz="800" dirty="0"/>
                        <a:t>Causes</a:t>
                      </a:r>
                    </a:p>
                  </a:txBody>
                  <a:tcPr marL="68580" marR="68580" marT="34290" marB="34290"/>
                </a:tc>
                <a:tc hMerge="1">
                  <a:txBody>
                    <a:bodyPr/>
                    <a:lstStyle/>
                    <a:p>
                      <a:endParaRPr lang="en-GB"/>
                    </a:p>
                  </a:txBody>
                  <a:tcPr/>
                </a:tc>
                <a:extLst>
                  <a:ext uri="{0D108BD9-81ED-4DB2-BD59-A6C34878D82A}">
                    <a16:rowId xmlns:a16="http://schemas.microsoft.com/office/drawing/2014/main" val="2493414973"/>
                  </a:ext>
                </a:extLst>
              </a:tr>
              <a:tr h="169595">
                <a:tc>
                  <a:txBody>
                    <a:bodyPr/>
                    <a:lstStyle/>
                    <a:p>
                      <a:pPr algn="ctr"/>
                      <a:r>
                        <a:rPr lang="en-GB" sz="700" b="1" dirty="0"/>
                        <a:t>Natural</a:t>
                      </a:r>
                    </a:p>
                  </a:txBody>
                  <a:tcPr marL="68580" marR="68580" marT="34290" marB="34290">
                    <a:solidFill>
                      <a:schemeClr val="accent2">
                        <a:lumMod val="40000"/>
                        <a:lumOff val="60000"/>
                      </a:schemeClr>
                    </a:solidFill>
                  </a:tcPr>
                </a:tc>
                <a:tc>
                  <a:txBody>
                    <a:bodyPr/>
                    <a:lstStyle/>
                    <a:p>
                      <a:pPr algn="ctr"/>
                      <a:r>
                        <a:rPr lang="en-GB" sz="700" b="1" dirty="0"/>
                        <a:t>Human</a:t>
                      </a:r>
                    </a:p>
                  </a:txBody>
                  <a:tcPr marL="68580" marR="68580" marT="34290" marB="34290">
                    <a:solidFill>
                      <a:schemeClr val="accent2">
                        <a:lumMod val="40000"/>
                        <a:lumOff val="60000"/>
                      </a:schemeClr>
                    </a:solidFill>
                  </a:tcPr>
                </a:tc>
                <a:extLst>
                  <a:ext uri="{0D108BD9-81ED-4DB2-BD59-A6C34878D82A}">
                    <a16:rowId xmlns:a16="http://schemas.microsoft.com/office/drawing/2014/main" val="3288508112"/>
                  </a:ext>
                </a:extLst>
              </a:tr>
              <a:tr h="1623060">
                <a:tc>
                  <a:txBody>
                    <a:bodyPr/>
                    <a:lstStyle/>
                    <a:p>
                      <a:pPr marL="0" indent="0" algn="l">
                        <a:buFont typeface="Arial" panose="020B0604020202020204" pitchFamily="34" charset="0"/>
                        <a:buNone/>
                      </a:pPr>
                      <a:r>
                        <a:rPr lang="en-GB" sz="700" b="1" dirty="0"/>
                        <a:t>- Orbital changes</a:t>
                      </a:r>
                      <a:r>
                        <a:rPr lang="en-GB" sz="700" dirty="0"/>
                        <a:t> – The sun’s energy on the Earth’s surface changes as the Earth’s orbit is elliptical its axis is tilted on an angle.</a:t>
                      </a:r>
                    </a:p>
                    <a:p>
                      <a:pPr marL="0" indent="0" algn="l">
                        <a:buFont typeface="Arial" panose="020B0604020202020204" pitchFamily="34" charset="0"/>
                        <a:buNone/>
                      </a:pPr>
                      <a:r>
                        <a:rPr lang="en-GB" sz="700" b="1" dirty="0"/>
                        <a:t>- Solar Output </a:t>
                      </a:r>
                      <a:r>
                        <a:rPr lang="en-GB" sz="700" dirty="0"/>
                        <a:t>– sunspots increase to a maximum every 11 years.</a:t>
                      </a:r>
                    </a:p>
                    <a:p>
                      <a:pPr marL="0" indent="0" algn="l">
                        <a:buFont typeface="Arial" panose="020B0604020202020204" pitchFamily="34" charset="0"/>
                        <a:buNone/>
                      </a:pPr>
                      <a:r>
                        <a:rPr lang="en-GB" sz="700" b="1" dirty="0"/>
                        <a:t>- Volcanic activity </a:t>
                      </a:r>
                      <a:r>
                        <a:rPr lang="en-GB" sz="700" dirty="0"/>
                        <a:t>– volcanic aerosols reflect sunlight away reducing global temperatures temporarily.</a:t>
                      </a:r>
                    </a:p>
                  </a:txBody>
                  <a:tcPr marL="68580" marR="68580" marT="34290" marB="34290">
                    <a:solidFill>
                      <a:schemeClr val="accent2">
                        <a:lumMod val="20000"/>
                        <a:lumOff val="80000"/>
                      </a:schemeClr>
                    </a:solidFill>
                  </a:tcPr>
                </a:tc>
                <a:tc>
                  <a:txBody>
                    <a:bodyPr/>
                    <a:lstStyle/>
                    <a:p>
                      <a:pPr marL="0" indent="0" algn="l">
                        <a:buFont typeface="Arial" panose="020B0604020202020204" pitchFamily="34" charset="0"/>
                        <a:buNone/>
                      </a:pPr>
                      <a:r>
                        <a:rPr lang="en-GB" sz="700" b="1" dirty="0"/>
                        <a:t>- Fossil fuels – </a:t>
                      </a:r>
                      <a:r>
                        <a:rPr lang="en-GB" sz="700" b="0" dirty="0"/>
                        <a:t>release carbon dioxide with accounts for 50% of greenhouse gases.</a:t>
                      </a:r>
                    </a:p>
                    <a:p>
                      <a:pPr marL="0" indent="0" algn="l">
                        <a:buFont typeface="Arial" panose="020B0604020202020204" pitchFamily="34" charset="0"/>
                        <a:buNone/>
                      </a:pPr>
                      <a:r>
                        <a:rPr lang="en-GB" sz="700" b="1" dirty="0"/>
                        <a:t>- Agriculture – </a:t>
                      </a:r>
                      <a:r>
                        <a:rPr lang="en-GB" sz="700" b="0" dirty="0"/>
                        <a:t>accounts for around 20% of greenhouse gases due to methane production from cows etc. Larger populations and growing demand for met and rice increase contribution.</a:t>
                      </a:r>
                    </a:p>
                    <a:p>
                      <a:pPr marL="0" indent="0" algn="l">
                        <a:buFont typeface="Arial" panose="020B0604020202020204" pitchFamily="34" charset="0"/>
                        <a:buNone/>
                      </a:pPr>
                      <a:r>
                        <a:rPr lang="en-GB" sz="700" b="1" dirty="0"/>
                        <a:t>- Deforestation – </a:t>
                      </a:r>
                      <a:r>
                        <a:rPr lang="en-GB" sz="700" b="0" dirty="0"/>
                        <a:t>logging and clearing land for agriculture increases carbon dioxide in the atmosphere and reduces ability to planet to absorb carbon through photosynthesis.</a:t>
                      </a:r>
                      <a:endParaRPr lang="en-GB" sz="700" dirty="0"/>
                    </a:p>
                  </a:txBody>
                  <a:tcPr marL="68580" marR="68580" marT="34290" marB="34290">
                    <a:solidFill>
                      <a:schemeClr val="accent2">
                        <a:lumMod val="20000"/>
                        <a:lumOff val="80000"/>
                      </a:schemeClr>
                    </a:solidFill>
                  </a:tcPr>
                </a:tc>
                <a:extLst>
                  <a:ext uri="{0D108BD9-81ED-4DB2-BD59-A6C34878D82A}">
                    <a16:rowId xmlns:a16="http://schemas.microsoft.com/office/drawing/2014/main" val="3480847149"/>
                  </a:ext>
                </a:extLst>
              </a:tr>
            </a:tbl>
          </a:graphicData>
        </a:graphic>
      </p:graphicFrame>
      <p:graphicFrame>
        <p:nvGraphicFramePr>
          <p:cNvPr id="33" name="Table 32"/>
          <p:cNvGraphicFramePr>
            <a:graphicFrameLocks noGrp="1"/>
          </p:cNvGraphicFramePr>
          <p:nvPr>
            <p:extLst>
              <p:ext uri="{D42A27DB-BD31-4B8C-83A1-F6EECF244321}">
                <p14:modId xmlns:p14="http://schemas.microsoft.com/office/powerpoint/2010/main" val="799372773"/>
              </p:ext>
            </p:extLst>
          </p:nvPr>
        </p:nvGraphicFramePr>
        <p:xfrm>
          <a:off x="5872812" y="25501"/>
          <a:ext cx="2345643" cy="685800"/>
        </p:xfrm>
        <a:graphic>
          <a:graphicData uri="http://schemas.openxmlformats.org/drawingml/2006/table">
            <a:tbl>
              <a:tblPr firstRow="1" bandRow="1">
                <a:tableStyleId>{21E4AEA4-8DFA-4A89-87EB-49C32662AFE0}</a:tableStyleId>
              </a:tblPr>
              <a:tblGrid>
                <a:gridCol w="2345643">
                  <a:extLst>
                    <a:ext uri="{9D8B030D-6E8A-4147-A177-3AD203B41FA5}">
                      <a16:colId xmlns:a16="http://schemas.microsoft.com/office/drawing/2014/main" val="204375177"/>
                    </a:ext>
                  </a:extLst>
                </a:gridCol>
              </a:tblGrid>
              <a:tr h="171450">
                <a:tc>
                  <a:txBody>
                    <a:bodyPr/>
                    <a:lstStyle/>
                    <a:p>
                      <a:pPr algn="l"/>
                      <a:r>
                        <a:rPr lang="en-GB" sz="800" dirty="0"/>
                        <a:t>Climate Change – natural or human?</a:t>
                      </a:r>
                    </a:p>
                  </a:txBody>
                  <a:tcPr marL="68580" marR="68580" marT="34290" marB="34290"/>
                </a:tc>
                <a:extLst>
                  <a:ext uri="{0D108BD9-81ED-4DB2-BD59-A6C34878D82A}">
                    <a16:rowId xmlns:a16="http://schemas.microsoft.com/office/drawing/2014/main" val="2493414973"/>
                  </a:ext>
                </a:extLst>
              </a:tr>
              <a:tr h="459935">
                <a:tc>
                  <a:txBody>
                    <a:bodyPr/>
                    <a:lstStyle/>
                    <a:p>
                      <a:pPr algn="ctr"/>
                      <a:r>
                        <a:rPr lang="en-GB" sz="700" b="0" kern="1200" dirty="0">
                          <a:effectLst/>
                        </a:rPr>
                        <a:t>Evidence for climate change shows changes before humans were on the planet. So some of it must be natural. However, the </a:t>
                      </a:r>
                      <a:r>
                        <a:rPr lang="en-GB" sz="700" b="1" kern="1200" dirty="0">
                          <a:effectLst/>
                        </a:rPr>
                        <a:t>rate</a:t>
                      </a:r>
                      <a:r>
                        <a:rPr lang="en-GB" sz="700" b="0" kern="1200" dirty="0">
                          <a:effectLst/>
                        </a:rPr>
                        <a:t> of change since the 1970s is unprecedented. Humans are responsible – despite what Mr Trump says!</a:t>
                      </a:r>
                      <a:r>
                        <a:rPr lang="en-GB" sz="700" b="1" kern="1200" dirty="0">
                          <a:effectLst/>
                        </a:rPr>
                        <a:t> </a:t>
                      </a:r>
                      <a:endParaRPr lang="en-GB" sz="700" dirty="0"/>
                    </a:p>
                  </a:txBody>
                  <a:tcPr marL="68580" marR="68580" marT="34290" marB="34290">
                    <a:solidFill>
                      <a:schemeClr val="accent1">
                        <a:lumMod val="20000"/>
                        <a:lumOff val="80000"/>
                      </a:schemeClr>
                    </a:solidFill>
                  </a:tcPr>
                </a:tc>
                <a:extLst>
                  <a:ext uri="{0D108BD9-81ED-4DB2-BD59-A6C34878D82A}">
                    <a16:rowId xmlns:a16="http://schemas.microsoft.com/office/drawing/2014/main" val="677010289"/>
                  </a:ext>
                </a:extLst>
              </a:tr>
            </a:tbl>
          </a:graphicData>
        </a:graphic>
      </p:graphicFrame>
      <p:pic>
        <p:nvPicPr>
          <p:cNvPr id="34" name="Picture 33">
            <a:extLst>
              <a:ext uri="{FF2B5EF4-FFF2-40B4-BE49-F238E27FC236}">
                <a16:creationId xmlns:a16="http://schemas.microsoft.com/office/drawing/2014/main" id="{0C42BDC9-1323-47BB-90E7-0916C0340CD9}"/>
              </a:ext>
            </a:extLst>
          </p:cNvPr>
          <p:cNvPicPr>
            <a:picLocks noChangeAspect="1"/>
          </p:cNvPicPr>
          <p:nvPr/>
        </p:nvPicPr>
        <p:blipFill rotWithShape="1">
          <a:blip r:embed="rId13"/>
          <a:srcRect l="2437" t="3217" r="4595" b="7226"/>
          <a:stretch/>
        </p:blipFill>
        <p:spPr>
          <a:xfrm>
            <a:off x="8223270" y="42436"/>
            <a:ext cx="1682730" cy="1110090"/>
          </a:xfrm>
          <a:prstGeom prst="rect">
            <a:avLst/>
          </a:prstGeom>
        </p:spPr>
      </p:pic>
      <p:sp>
        <p:nvSpPr>
          <p:cNvPr id="7" name="Rectangle 6"/>
          <p:cNvSpPr/>
          <p:nvPr/>
        </p:nvSpPr>
        <p:spPr>
          <a:xfrm>
            <a:off x="8218455" y="22957"/>
            <a:ext cx="1687545" cy="1129569"/>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5" name="Table 34">
            <a:extLst>
              <a:ext uri="{FF2B5EF4-FFF2-40B4-BE49-F238E27FC236}">
                <a16:creationId xmlns:a16="http://schemas.microsoft.com/office/drawing/2014/main" id="{570325A4-84AB-46E6-8C31-825F6FE8816B}"/>
              </a:ext>
            </a:extLst>
          </p:cNvPr>
          <p:cNvGraphicFramePr>
            <a:graphicFrameLocks noGrp="1"/>
          </p:cNvGraphicFramePr>
          <p:nvPr>
            <p:extLst>
              <p:ext uri="{D42A27DB-BD31-4B8C-83A1-F6EECF244321}">
                <p14:modId xmlns:p14="http://schemas.microsoft.com/office/powerpoint/2010/main" val="2577545619"/>
              </p:ext>
            </p:extLst>
          </p:nvPr>
        </p:nvGraphicFramePr>
        <p:xfrm>
          <a:off x="8229600" y="1169461"/>
          <a:ext cx="1676398" cy="3787239"/>
        </p:xfrm>
        <a:graphic>
          <a:graphicData uri="http://schemas.openxmlformats.org/drawingml/2006/table">
            <a:tbl>
              <a:tblPr firstRow="1" bandRow="1">
                <a:tableStyleId>{21E4AEA4-8DFA-4A89-87EB-49C32662AFE0}</a:tableStyleId>
              </a:tblPr>
              <a:tblGrid>
                <a:gridCol w="1676398">
                  <a:extLst>
                    <a:ext uri="{9D8B030D-6E8A-4147-A177-3AD203B41FA5}">
                      <a16:colId xmlns:a16="http://schemas.microsoft.com/office/drawing/2014/main" val="1146839133"/>
                    </a:ext>
                  </a:extLst>
                </a:gridCol>
              </a:tblGrid>
              <a:tr h="180759">
                <a:tc>
                  <a:txBody>
                    <a:bodyPr/>
                    <a:lstStyle/>
                    <a:p>
                      <a:pPr algn="l"/>
                      <a:r>
                        <a:rPr lang="en-GB" sz="800" dirty="0"/>
                        <a:t>Evidence for Climate Change</a:t>
                      </a:r>
                    </a:p>
                  </a:txBody>
                  <a:tcPr marL="68580" marR="68580" marT="34290" marB="34290"/>
                </a:tc>
                <a:extLst>
                  <a:ext uri="{0D108BD9-81ED-4DB2-BD59-A6C34878D82A}">
                    <a16:rowId xmlns:a16="http://schemas.microsoft.com/office/drawing/2014/main" val="123979717"/>
                  </a:ext>
                </a:extLst>
              </a:tr>
              <a:tr h="469974">
                <a:tc>
                  <a:txBody>
                    <a:bodyPr/>
                    <a:lstStyle/>
                    <a:p>
                      <a:pPr algn="ctr"/>
                      <a:r>
                        <a:rPr lang="en-GB" sz="700" b="1" dirty="0"/>
                        <a:t>The Met Office has reliable climate evidence since 1914 – but we can tell what happened before that using several methods. </a:t>
                      </a:r>
                    </a:p>
                  </a:txBody>
                  <a:tcPr marL="68580" marR="68580" marT="34290" marB="34290">
                    <a:solidFill>
                      <a:schemeClr val="accent1">
                        <a:lumMod val="20000"/>
                        <a:lumOff val="80000"/>
                      </a:schemeClr>
                    </a:solidFill>
                  </a:tcPr>
                </a:tc>
                <a:extLst>
                  <a:ext uri="{0D108BD9-81ED-4DB2-BD59-A6C34878D82A}">
                    <a16:rowId xmlns:a16="http://schemas.microsoft.com/office/drawing/2014/main" val="47313645"/>
                  </a:ext>
                </a:extLst>
              </a:tr>
              <a:tr h="166298">
                <a:tc>
                  <a:txBody>
                    <a:bodyPr/>
                    <a:lstStyle/>
                    <a:p>
                      <a:pPr algn="ctr"/>
                      <a:r>
                        <a:rPr lang="en-GB" sz="700" b="1" dirty="0"/>
                        <a:t>Ice and Sediment Cores</a:t>
                      </a:r>
                    </a:p>
                  </a:txBody>
                  <a:tcPr marL="68580" marR="68580" marT="34290" marB="34290" anchor="ctr">
                    <a:solidFill>
                      <a:schemeClr val="accent2">
                        <a:lumMod val="40000"/>
                        <a:lumOff val="60000"/>
                      </a:schemeClr>
                    </a:solidFill>
                  </a:tcPr>
                </a:tc>
                <a:extLst>
                  <a:ext uri="{0D108BD9-81ED-4DB2-BD59-A6C34878D82A}">
                    <a16:rowId xmlns:a16="http://schemas.microsoft.com/office/drawing/2014/main" val="1012953198"/>
                  </a:ext>
                </a:extLst>
              </a:tr>
              <a:tr h="887068">
                <a:tc>
                  <a:txBody>
                    <a:bodyPr/>
                    <a:lstStyle/>
                    <a:p>
                      <a:pPr marL="0" indent="0">
                        <a:buFont typeface="Arial" panose="020B0604020202020204" pitchFamily="34" charset="0"/>
                        <a:buNone/>
                      </a:pPr>
                      <a:r>
                        <a:rPr lang="en-GB" sz="700" dirty="0"/>
                        <a:t>- Ice sheets are made up of layers of snow,</a:t>
                      </a:r>
                      <a:r>
                        <a:rPr lang="en-GB" sz="700" baseline="0" dirty="0"/>
                        <a:t> </a:t>
                      </a:r>
                      <a:r>
                        <a:rPr lang="en-GB" sz="700" dirty="0"/>
                        <a:t>one per year. Gases trapped in layers of ice can be analysed. Ice cores from Antarctica show changes over the last 400 000 years.</a:t>
                      </a:r>
                    </a:p>
                    <a:p>
                      <a:pPr marL="0" indent="0">
                        <a:buFont typeface="Arial" panose="020B0604020202020204" pitchFamily="34" charset="0"/>
                        <a:buNone/>
                      </a:pPr>
                      <a:r>
                        <a:rPr lang="en-GB" sz="700" dirty="0"/>
                        <a:t>- Remains of organisms found in cores from the ocean floor can by traced back 5 million years.</a:t>
                      </a:r>
                    </a:p>
                  </a:txBody>
                  <a:tcPr marL="68580" marR="68580" marT="34290" marB="34290">
                    <a:solidFill>
                      <a:schemeClr val="accent2">
                        <a:lumMod val="20000"/>
                        <a:lumOff val="80000"/>
                      </a:schemeClr>
                    </a:solidFill>
                  </a:tcPr>
                </a:tc>
                <a:extLst>
                  <a:ext uri="{0D108BD9-81ED-4DB2-BD59-A6C34878D82A}">
                    <a16:rowId xmlns:a16="http://schemas.microsoft.com/office/drawing/2014/main" val="2609454926"/>
                  </a:ext>
                </a:extLst>
              </a:tr>
              <a:tr h="166298">
                <a:tc>
                  <a:txBody>
                    <a:bodyPr/>
                    <a:lstStyle/>
                    <a:p>
                      <a:pPr algn="ctr"/>
                      <a:r>
                        <a:rPr lang="en-GB" sz="700" b="1" dirty="0"/>
                        <a:t>Pollen Analysis</a:t>
                      </a:r>
                    </a:p>
                  </a:txBody>
                  <a:tcPr marL="68580" marR="68580" marT="34290" marB="34290">
                    <a:solidFill>
                      <a:schemeClr val="accent2">
                        <a:lumMod val="40000"/>
                        <a:lumOff val="60000"/>
                      </a:schemeClr>
                    </a:solidFill>
                  </a:tcPr>
                </a:tc>
                <a:extLst>
                  <a:ext uri="{0D108BD9-81ED-4DB2-BD59-A6C34878D82A}">
                    <a16:rowId xmlns:a16="http://schemas.microsoft.com/office/drawing/2014/main" val="2489732624"/>
                  </a:ext>
                </a:extLst>
              </a:tr>
              <a:tr h="368749">
                <a:tc>
                  <a:txBody>
                    <a:bodyPr/>
                    <a:lstStyle/>
                    <a:p>
                      <a:pPr marL="0" indent="0">
                        <a:buFont typeface="Arial" panose="020B0604020202020204" pitchFamily="34" charset="0"/>
                        <a:buNone/>
                      </a:pPr>
                      <a:r>
                        <a:rPr lang="en-GB" sz="700" dirty="0"/>
                        <a:t>- Pollen is preserved in sediment. Different species need different climatic conditions.</a:t>
                      </a:r>
                    </a:p>
                  </a:txBody>
                  <a:tcPr marL="68580" marR="68580" marT="34290" marB="34290">
                    <a:solidFill>
                      <a:schemeClr val="accent2">
                        <a:lumMod val="20000"/>
                        <a:lumOff val="80000"/>
                      </a:schemeClr>
                    </a:solidFill>
                  </a:tcPr>
                </a:tc>
                <a:extLst>
                  <a:ext uri="{0D108BD9-81ED-4DB2-BD59-A6C34878D82A}">
                    <a16:rowId xmlns:a16="http://schemas.microsoft.com/office/drawing/2014/main" val="1061325016"/>
                  </a:ext>
                </a:extLst>
              </a:tr>
              <a:tr h="186503">
                <a:tc>
                  <a:txBody>
                    <a:bodyPr/>
                    <a:lstStyle/>
                    <a:p>
                      <a:pPr algn="ctr"/>
                      <a:r>
                        <a:rPr lang="en-GB" sz="700" b="1" dirty="0"/>
                        <a:t>Tree Rings</a:t>
                      </a:r>
                    </a:p>
                  </a:txBody>
                  <a:tcPr marL="68580" marR="68580" marT="34290" marB="34290" anchor="ctr">
                    <a:solidFill>
                      <a:schemeClr val="accent2">
                        <a:lumMod val="40000"/>
                        <a:lumOff val="60000"/>
                      </a:schemeClr>
                    </a:solidFill>
                  </a:tcPr>
                </a:tc>
                <a:extLst>
                  <a:ext uri="{0D108BD9-81ED-4DB2-BD59-A6C34878D82A}">
                    <a16:rowId xmlns:a16="http://schemas.microsoft.com/office/drawing/2014/main" val="2464570739"/>
                  </a:ext>
                </a:extLst>
              </a:tr>
              <a:tr h="494639">
                <a:tc>
                  <a:txBody>
                    <a:bodyPr/>
                    <a:lstStyle/>
                    <a:p>
                      <a:pPr marL="0" indent="0">
                        <a:buFont typeface="Arial" panose="020B0604020202020204" pitchFamily="34" charset="0"/>
                        <a:buNone/>
                      </a:pPr>
                      <a:r>
                        <a:rPr lang="en-GB" sz="700" dirty="0"/>
                        <a:t>- A tree grows one new ring each year. Rings are thicker in warm, wet conditions</a:t>
                      </a:r>
                    </a:p>
                    <a:p>
                      <a:pPr marL="0" indent="0">
                        <a:buFont typeface="Arial" panose="020B0604020202020204" pitchFamily="34" charset="0"/>
                        <a:buNone/>
                      </a:pPr>
                      <a:r>
                        <a:rPr lang="en-GB" sz="700" dirty="0"/>
                        <a:t>- This gives us reliable evidence for the last 10 000 years.</a:t>
                      </a:r>
                    </a:p>
                  </a:txBody>
                  <a:tcPr marL="68580" marR="68580" marT="34290" marB="34290">
                    <a:solidFill>
                      <a:schemeClr val="accent2">
                        <a:lumMod val="20000"/>
                        <a:lumOff val="80000"/>
                      </a:schemeClr>
                    </a:solidFill>
                  </a:tcPr>
                </a:tc>
                <a:extLst>
                  <a:ext uri="{0D108BD9-81ED-4DB2-BD59-A6C34878D82A}">
                    <a16:rowId xmlns:a16="http://schemas.microsoft.com/office/drawing/2014/main" val="2909635204"/>
                  </a:ext>
                </a:extLst>
              </a:tr>
              <a:tr h="186503">
                <a:tc>
                  <a:txBody>
                    <a:bodyPr/>
                    <a:lstStyle/>
                    <a:p>
                      <a:pPr algn="ctr"/>
                      <a:r>
                        <a:rPr lang="en-GB" sz="700" b="1" dirty="0"/>
                        <a:t>Temperature Records</a:t>
                      </a:r>
                    </a:p>
                  </a:txBody>
                  <a:tcPr marL="68580" marR="68580" marT="34290" marB="34290">
                    <a:solidFill>
                      <a:schemeClr val="accent2">
                        <a:lumMod val="40000"/>
                        <a:lumOff val="60000"/>
                      </a:schemeClr>
                    </a:solidFill>
                  </a:tcPr>
                </a:tc>
                <a:extLst>
                  <a:ext uri="{0D108BD9-81ED-4DB2-BD59-A6C34878D82A}">
                    <a16:rowId xmlns:a16="http://schemas.microsoft.com/office/drawing/2014/main" val="2916781177"/>
                  </a:ext>
                </a:extLst>
              </a:tr>
              <a:tr h="571973">
                <a:tc>
                  <a:txBody>
                    <a:bodyPr/>
                    <a:lstStyle/>
                    <a:p>
                      <a:pPr marL="0" indent="0">
                        <a:buFont typeface="Arial" panose="020B0604020202020204" pitchFamily="34" charset="0"/>
                        <a:buNone/>
                      </a:pPr>
                      <a:r>
                        <a:rPr lang="en-GB" sz="700" dirty="0"/>
                        <a:t>- Historical records date back to the 1850s. Historical records also tell us about harvest and weather reports. </a:t>
                      </a:r>
                    </a:p>
                  </a:txBody>
                  <a:tcPr marL="68580" marR="68580" marT="34290" marB="34290">
                    <a:solidFill>
                      <a:schemeClr val="accent2">
                        <a:lumMod val="20000"/>
                        <a:lumOff val="80000"/>
                      </a:schemeClr>
                    </a:solidFill>
                  </a:tcPr>
                </a:tc>
                <a:extLst>
                  <a:ext uri="{0D108BD9-81ED-4DB2-BD59-A6C34878D82A}">
                    <a16:rowId xmlns:a16="http://schemas.microsoft.com/office/drawing/2014/main" val="1273407297"/>
                  </a:ext>
                </a:extLst>
              </a:tr>
            </a:tbl>
          </a:graphicData>
        </a:graphic>
      </p:graphicFrame>
      <p:pic>
        <p:nvPicPr>
          <p:cNvPr id="36" name="Picture 35">
            <a:extLst>
              <a:ext uri="{FF2B5EF4-FFF2-40B4-BE49-F238E27FC236}">
                <a16:creationId xmlns:a16="http://schemas.microsoft.com/office/drawing/2014/main" id="{858757BB-F88F-4717-B2CD-2D50BC2A4540}"/>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9467850" y="3373821"/>
            <a:ext cx="371473" cy="371473"/>
          </a:xfrm>
          <a:prstGeom prst="rect">
            <a:avLst/>
          </a:prstGeom>
        </p:spPr>
      </p:pic>
      <p:graphicFrame>
        <p:nvGraphicFramePr>
          <p:cNvPr id="37" name="Table 36">
            <a:extLst>
              <a:ext uri="{FF2B5EF4-FFF2-40B4-BE49-F238E27FC236}">
                <a16:creationId xmlns:a16="http://schemas.microsoft.com/office/drawing/2014/main" id="{32BB403B-12D7-4B5B-8A62-1FC63D9BA6EA}"/>
              </a:ext>
            </a:extLst>
          </p:cNvPr>
          <p:cNvGraphicFramePr>
            <a:graphicFrameLocks noGrp="1"/>
          </p:cNvGraphicFramePr>
          <p:nvPr>
            <p:extLst>
              <p:ext uri="{D42A27DB-BD31-4B8C-83A1-F6EECF244321}">
                <p14:modId xmlns:p14="http://schemas.microsoft.com/office/powerpoint/2010/main" val="1089473103"/>
              </p:ext>
            </p:extLst>
          </p:nvPr>
        </p:nvGraphicFramePr>
        <p:xfrm>
          <a:off x="5891862" y="2877525"/>
          <a:ext cx="2326593" cy="2865073"/>
        </p:xfrm>
        <a:graphic>
          <a:graphicData uri="http://schemas.openxmlformats.org/drawingml/2006/table">
            <a:tbl>
              <a:tblPr firstRow="1" bandRow="1">
                <a:tableStyleId>{21E4AEA4-8DFA-4A89-87EB-49C32662AFE0}</a:tableStyleId>
              </a:tblPr>
              <a:tblGrid>
                <a:gridCol w="1366188">
                  <a:extLst>
                    <a:ext uri="{9D8B030D-6E8A-4147-A177-3AD203B41FA5}">
                      <a16:colId xmlns:a16="http://schemas.microsoft.com/office/drawing/2014/main" val="3250762390"/>
                    </a:ext>
                  </a:extLst>
                </a:gridCol>
                <a:gridCol w="960405">
                  <a:extLst>
                    <a:ext uri="{9D8B030D-6E8A-4147-A177-3AD203B41FA5}">
                      <a16:colId xmlns:a16="http://schemas.microsoft.com/office/drawing/2014/main" val="912845499"/>
                    </a:ext>
                  </a:extLst>
                </a:gridCol>
              </a:tblGrid>
              <a:tr h="196238">
                <a:tc gridSpan="2">
                  <a:txBody>
                    <a:bodyPr/>
                    <a:lstStyle/>
                    <a:p>
                      <a:pPr algn="ctr"/>
                      <a:r>
                        <a:rPr lang="en-GB" sz="800" dirty="0"/>
                        <a:t>Effects of Climate Change</a:t>
                      </a:r>
                    </a:p>
                  </a:txBody>
                  <a:tcPr marL="68580" marR="68580" marT="34290" marB="34290"/>
                </a:tc>
                <a:tc hMerge="1">
                  <a:txBody>
                    <a:bodyPr/>
                    <a:lstStyle/>
                    <a:p>
                      <a:endParaRPr lang="en-GB" dirty="0"/>
                    </a:p>
                  </a:txBody>
                  <a:tcPr/>
                </a:tc>
                <a:extLst>
                  <a:ext uri="{0D108BD9-81ED-4DB2-BD59-A6C34878D82A}">
                    <a16:rowId xmlns:a16="http://schemas.microsoft.com/office/drawing/2014/main" val="170055717"/>
                  </a:ext>
                </a:extLst>
              </a:tr>
              <a:tr h="180539">
                <a:tc>
                  <a:txBody>
                    <a:bodyPr/>
                    <a:lstStyle/>
                    <a:p>
                      <a:pPr algn="ctr"/>
                      <a:r>
                        <a:rPr lang="en-GB" sz="700" b="1" dirty="0"/>
                        <a:t>Social</a:t>
                      </a:r>
                    </a:p>
                  </a:txBody>
                  <a:tcPr marL="68580" marR="68580" marT="34290" marB="34290" anchor="ctr">
                    <a:solidFill>
                      <a:schemeClr val="accent2">
                        <a:lumMod val="40000"/>
                        <a:lumOff val="60000"/>
                      </a:schemeClr>
                    </a:solidFill>
                  </a:tcPr>
                </a:tc>
                <a:tc>
                  <a:txBody>
                    <a:bodyPr/>
                    <a:lstStyle/>
                    <a:p>
                      <a:pPr algn="ctr"/>
                      <a:r>
                        <a:rPr lang="en-GB" sz="700" b="1" dirty="0"/>
                        <a:t>Environmental</a:t>
                      </a:r>
                    </a:p>
                  </a:txBody>
                  <a:tcPr marL="68580" marR="68580" marT="34290" marB="34290" anchor="ctr">
                    <a:solidFill>
                      <a:schemeClr val="accent2">
                        <a:lumMod val="40000"/>
                        <a:lumOff val="60000"/>
                      </a:schemeClr>
                    </a:solidFill>
                  </a:tcPr>
                </a:tc>
                <a:extLst>
                  <a:ext uri="{0D108BD9-81ED-4DB2-BD59-A6C34878D82A}">
                    <a16:rowId xmlns:a16="http://schemas.microsoft.com/office/drawing/2014/main" val="2080767462"/>
                  </a:ext>
                </a:extLst>
              </a:tr>
              <a:tr h="2488296">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700" b="0" dirty="0"/>
                        <a:t>- Increased disease </a:t>
                      </a:r>
                      <a:r>
                        <a:rPr lang="en-GB" sz="700" b="0" dirty="0" err="1"/>
                        <a:t>eg</a:t>
                      </a:r>
                      <a:r>
                        <a:rPr lang="en-GB" sz="700" b="0" dirty="0"/>
                        <a:t>. skin cancer and heat stroke.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700" b="0" dirty="0"/>
                        <a:t>- Winter deaths decrease with milder winters.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700" b="0" dirty="0"/>
                        <a:t>- Crop yields affected by up to 12% in South America but will increase in Northern Europe but will need more irrigation.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700" b="0" dirty="0"/>
                        <a:t>- Less ice in Arctic Ocean increases shipping and extraction of oil and gas reserves.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700" b="0" dirty="0"/>
                        <a:t>- Droughts reduce food and water supply in sub-Saharan Africa. Water scarcity in South and South East UK.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700" b="0" dirty="0"/>
                        <a:t>- Increased flood risk. 70% of Asia is at risk of increased flooding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700" b="0" dirty="0"/>
                        <a:t>- Declining fish in some areas affect diet and jobs.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700" b="0" dirty="0"/>
                        <a:t>- Increased extreme weather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700" b="0" dirty="0"/>
                        <a:t>- Skiing industry in Alps threatened. </a:t>
                      </a:r>
                    </a:p>
                  </a:txBody>
                  <a:tcPr marL="68580" marR="68580" marT="34290" marB="34290">
                    <a:solidFill>
                      <a:schemeClr val="accent1">
                        <a:lumMod val="20000"/>
                        <a:lumOff val="80000"/>
                      </a:schemeClr>
                    </a:solidFill>
                  </a:tcPr>
                </a:tc>
                <a:tc>
                  <a:txBody>
                    <a:bodyPr/>
                    <a:lstStyle/>
                    <a:p>
                      <a:pPr marL="0" indent="0">
                        <a:buFont typeface="Arial" panose="020B0604020202020204" pitchFamily="34" charset="0"/>
                        <a:buNone/>
                      </a:pPr>
                      <a:r>
                        <a:rPr lang="en-GB" sz="700" b="0" dirty="0"/>
                        <a:t>- Increased drought in Mediterranean region.</a:t>
                      </a:r>
                    </a:p>
                    <a:p>
                      <a:pPr marL="0" indent="0">
                        <a:buFont typeface="Arial" panose="020B0604020202020204" pitchFamily="34" charset="0"/>
                        <a:buNone/>
                      </a:pPr>
                      <a:r>
                        <a:rPr lang="en-GB" sz="700" b="0" dirty="0"/>
                        <a:t>- Lower rainfall causes food shortages for orangutans in Borneo and Indonesia.</a:t>
                      </a:r>
                    </a:p>
                    <a:p>
                      <a:pPr marL="0" indent="0">
                        <a:buFont typeface="Arial" panose="020B0604020202020204" pitchFamily="34" charset="0"/>
                        <a:buNone/>
                      </a:pPr>
                      <a:r>
                        <a:rPr lang="en-GB" sz="700" b="0" dirty="0"/>
                        <a:t>- Sea level rise leads to flooding and coastal erosion.</a:t>
                      </a:r>
                    </a:p>
                    <a:p>
                      <a:pPr marL="0" indent="0">
                        <a:buFont typeface="Arial" panose="020B0604020202020204" pitchFamily="34" charset="0"/>
                        <a:buNone/>
                      </a:pPr>
                      <a:r>
                        <a:rPr lang="en-GB" sz="700" b="0" dirty="0"/>
                        <a:t>- Ice melts threaten habitats of polar bears.</a:t>
                      </a:r>
                    </a:p>
                    <a:p>
                      <a:pPr marL="0" indent="0">
                        <a:buFont typeface="Arial" panose="020B0604020202020204" pitchFamily="34" charset="0"/>
                        <a:buNone/>
                      </a:pPr>
                      <a:r>
                        <a:rPr lang="en-GB" sz="700" b="0" dirty="0"/>
                        <a:t>- Warmer rivers affect marine wildlife.</a:t>
                      </a:r>
                    </a:p>
                    <a:p>
                      <a:pPr marL="0" indent="0">
                        <a:buFont typeface="Arial" panose="020B0604020202020204" pitchFamily="34" charset="0"/>
                        <a:buNone/>
                      </a:pPr>
                      <a:r>
                        <a:rPr lang="en-GB" sz="700" b="0" dirty="0"/>
                        <a:t>- Forests in North America may experience more pests, disease and forest fires.</a:t>
                      </a:r>
                    </a:p>
                    <a:p>
                      <a:pPr marL="0" indent="0">
                        <a:buFont typeface="Arial" panose="020B0604020202020204" pitchFamily="34" charset="0"/>
                        <a:buNone/>
                      </a:pPr>
                      <a:r>
                        <a:rPr lang="en-GB" sz="700" b="0" dirty="0"/>
                        <a:t>- Coral bleaching and decline in biodiversity.</a:t>
                      </a:r>
                    </a:p>
                  </a:txBody>
                  <a:tcPr marL="68580" marR="68580" marT="34290" marB="34290">
                    <a:solidFill>
                      <a:schemeClr val="accent2">
                        <a:lumMod val="20000"/>
                        <a:lumOff val="80000"/>
                      </a:schemeClr>
                    </a:solidFill>
                  </a:tcPr>
                </a:tc>
                <a:extLst>
                  <a:ext uri="{0D108BD9-81ED-4DB2-BD59-A6C34878D82A}">
                    <a16:rowId xmlns:a16="http://schemas.microsoft.com/office/drawing/2014/main" val="4244436124"/>
                  </a:ext>
                </a:extLst>
              </a:tr>
            </a:tbl>
          </a:graphicData>
        </a:graphic>
      </p:graphicFrame>
      <p:graphicFrame>
        <p:nvGraphicFramePr>
          <p:cNvPr id="40" name="Table 39">
            <a:extLst>
              <a:ext uri="{FF2B5EF4-FFF2-40B4-BE49-F238E27FC236}">
                <a16:creationId xmlns:a16="http://schemas.microsoft.com/office/drawing/2014/main" id="{001E1205-7455-4E81-B15C-1280A039E3E4}"/>
              </a:ext>
            </a:extLst>
          </p:cNvPr>
          <p:cNvGraphicFramePr>
            <a:graphicFrameLocks noGrp="1"/>
          </p:cNvGraphicFramePr>
          <p:nvPr>
            <p:extLst>
              <p:ext uri="{D42A27DB-BD31-4B8C-83A1-F6EECF244321}">
                <p14:modId xmlns:p14="http://schemas.microsoft.com/office/powerpoint/2010/main" val="2471847265"/>
              </p:ext>
            </p:extLst>
          </p:nvPr>
        </p:nvGraphicFramePr>
        <p:xfrm>
          <a:off x="4542164" y="5647980"/>
          <a:ext cx="5354309" cy="1209464"/>
        </p:xfrm>
        <a:graphic>
          <a:graphicData uri="http://schemas.openxmlformats.org/drawingml/2006/table">
            <a:tbl>
              <a:tblPr firstRow="1" bandRow="1">
                <a:tableStyleId>{21E4AEA4-8DFA-4A89-87EB-49C32662AFE0}</a:tableStyleId>
              </a:tblPr>
              <a:tblGrid>
                <a:gridCol w="2449186">
                  <a:extLst>
                    <a:ext uri="{9D8B030D-6E8A-4147-A177-3AD203B41FA5}">
                      <a16:colId xmlns:a16="http://schemas.microsoft.com/office/drawing/2014/main" val="204375177"/>
                    </a:ext>
                  </a:extLst>
                </a:gridCol>
                <a:gridCol w="2905123">
                  <a:extLst>
                    <a:ext uri="{9D8B030D-6E8A-4147-A177-3AD203B41FA5}">
                      <a16:colId xmlns:a16="http://schemas.microsoft.com/office/drawing/2014/main" val="3178842181"/>
                    </a:ext>
                  </a:extLst>
                </a:gridCol>
              </a:tblGrid>
              <a:tr h="177059">
                <a:tc gridSpan="2">
                  <a:txBody>
                    <a:bodyPr/>
                    <a:lstStyle/>
                    <a:p>
                      <a:pPr algn="l"/>
                      <a:r>
                        <a:rPr lang="en-GB" sz="800" dirty="0"/>
                        <a:t>Managing Climate Change</a:t>
                      </a:r>
                    </a:p>
                  </a:txBody>
                  <a:tcPr marL="68580" marR="68580" marT="34290" marB="34290"/>
                </a:tc>
                <a:tc hMerge="1">
                  <a:txBody>
                    <a:bodyPr/>
                    <a:lstStyle/>
                    <a:p>
                      <a:endParaRPr lang="en-GB"/>
                    </a:p>
                  </a:txBody>
                  <a:tcPr/>
                </a:tc>
                <a:extLst>
                  <a:ext uri="{0D108BD9-81ED-4DB2-BD59-A6C34878D82A}">
                    <a16:rowId xmlns:a16="http://schemas.microsoft.com/office/drawing/2014/main" val="2493414973"/>
                  </a:ext>
                </a:extLst>
              </a:tr>
              <a:tr h="162895">
                <a:tc>
                  <a:txBody>
                    <a:bodyPr/>
                    <a:lstStyle/>
                    <a:p>
                      <a:pPr algn="ctr"/>
                      <a:r>
                        <a:rPr lang="en-GB" sz="700" b="1" dirty="0"/>
                        <a:t>Mitigation</a:t>
                      </a:r>
                    </a:p>
                  </a:txBody>
                  <a:tcPr marL="68580" marR="68580" marT="34290" marB="34290">
                    <a:solidFill>
                      <a:schemeClr val="accent2">
                        <a:lumMod val="40000"/>
                        <a:lumOff val="60000"/>
                      </a:schemeClr>
                    </a:solidFill>
                  </a:tcPr>
                </a:tc>
                <a:tc>
                  <a:txBody>
                    <a:bodyPr/>
                    <a:lstStyle/>
                    <a:p>
                      <a:pPr algn="ctr"/>
                      <a:r>
                        <a:rPr lang="en-GB" sz="700" b="1" dirty="0"/>
                        <a:t>Adaption</a:t>
                      </a:r>
                    </a:p>
                  </a:txBody>
                  <a:tcPr marL="68580" marR="68580" marT="34290" marB="34290">
                    <a:solidFill>
                      <a:schemeClr val="accent2">
                        <a:lumMod val="40000"/>
                        <a:lumOff val="60000"/>
                      </a:schemeClr>
                    </a:solidFill>
                  </a:tcPr>
                </a:tc>
                <a:extLst>
                  <a:ext uri="{0D108BD9-81ED-4DB2-BD59-A6C34878D82A}">
                    <a16:rowId xmlns:a16="http://schemas.microsoft.com/office/drawing/2014/main" val="3288508112"/>
                  </a:ext>
                </a:extLst>
              </a:tr>
              <a:tr h="843704">
                <a:tc>
                  <a:txBody>
                    <a:bodyPr/>
                    <a:lstStyle/>
                    <a:p>
                      <a:pPr marL="0" indent="0" algn="l">
                        <a:buFontTx/>
                        <a:buNone/>
                      </a:pPr>
                      <a:r>
                        <a:rPr lang="en-GB" sz="700" b="1" dirty="0"/>
                        <a:t>- Alternative energy production </a:t>
                      </a:r>
                      <a:r>
                        <a:rPr lang="en-GB" sz="700" b="0" dirty="0"/>
                        <a:t>will reduce CO</a:t>
                      </a:r>
                      <a:r>
                        <a:rPr lang="en-GB" sz="400" b="0" dirty="0"/>
                        <a:t>2</a:t>
                      </a:r>
                      <a:r>
                        <a:rPr lang="en-GB" sz="700" b="0" dirty="0"/>
                        <a:t> </a:t>
                      </a:r>
                    </a:p>
                    <a:p>
                      <a:pPr marL="0" indent="0" algn="l">
                        <a:buFontTx/>
                        <a:buNone/>
                      </a:pPr>
                      <a:r>
                        <a:rPr lang="en-GB" sz="700" b="0" dirty="0"/>
                        <a:t> production.</a:t>
                      </a:r>
                    </a:p>
                    <a:p>
                      <a:pPr marL="0" indent="0" algn="l">
                        <a:buFont typeface="Arial" panose="020B0604020202020204" pitchFamily="34" charset="0"/>
                        <a:buNone/>
                      </a:pPr>
                      <a:r>
                        <a:rPr lang="en-GB" sz="700" b="1" dirty="0"/>
                        <a:t>- Planting Trees </a:t>
                      </a:r>
                      <a:r>
                        <a:rPr lang="en-GB" sz="700" b="0" dirty="0"/>
                        <a:t>– helps to remove carbon dioxide. </a:t>
                      </a:r>
                    </a:p>
                    <a:p>
                      <a:pPr marL="0" indent="0" algn="l">
                        <a:buFont typeface="Arial" panose="020B0604020202020204" pitchFamily="34" charset="0"/>
                        <a:buNone/>
                      </a:pPr>
                      <a:r>
                        <a:rPr lang="en-GB" sz="700" b="0" dirty="0"/>
                        <a:t>- </a:t>
                      </a:r>
                      <a:r>
                        <a:rPr lang="en-GB" sz="700" b="1" dirty="0"/>
                        <a:t>Carbon Capture </a:t>
                      </a:r>
                      <a:r>
                        <a:rPr lang="en-GB" sz="700" b="0" dirty="0"/>
                        <a:t>– takes carbon dioxide from</a:t>
                      </a:r>
                      <a:r>
                        <a:rPr lang="en-GB" sz="700" b="0" baseline="0" dirty="0"/>
                        <a:t> </a:t>
                      </a:r>
                      <a:r>
                        <a:rPr lang="en-GB" sz="700" b="0" dirty="0"/>
                        <a:t>emission sources is stored underground.</a:t>
                      </a:r>
                    </a:p>
                    <a:p>
                      <a:pPr marL="0" indent="0" algn="l">
                        <a:buFont typeface="Arial" panose="020B0604020202020204" pitchFamily="34" charset="0"/>
                        <a:buNone/>
                      </a:pPr>
                      <a:r>
                        <a:rPr lang="en-GB" sz="700" b="1" dirty="0"/>
                        <a:t>- International Agreements </a:t>
                      </a:r>
                      <a:r>
                        <a:rPr lang="en-GB" sz="700" b="0" dirty="0"/>
                        <a:t>e.g. the Paris</a:t>
                      </a:r>
                      <a:r>
                        <a:rPr lang="en-GB" sz="700" b="0" baseline="0" dirty="0"/>
                        <a:t> Climate Agreement.</a:t>
                      </a:r>
                      <a:endParaRPr lang="en-GB" sz="700" b="0" dirty="0"/>
                    </a:p>
                  </a:txBody>
                  <a:tcPr marL="68580" marR="68580" marT="34290" marB="34290">
                    <a:solidFill>
                      <a:schemeClr val="accent2">
                        <a:lumMod val="20000"/>
                        <a:lumOff val="80000"/>
                      </a:schemeClr>
                    </a:solidFill>
                  </a:tcPr>
                </a:tc>
                <a:tc>
                  <a:txBody>
                    <a:bodyPr/>
                    <a:lstStyle/>
                    <a:p>
                      <a:pPr marL="0" indent="0" algn="l">
                        <a:buFont typeface="Arial" panose="020B0604020202020204" pitchFamily="34" charset="0"/>
                        <a:buNone/>
                      </a:pPr>
                      <a:r>
                        <a:rPr lang="en-GB" sz="700" b="1" dirty="0"/>
                        <a:t>- Changes in agricultural systems </a:t>
                      </a:r>
                      <a:r>
                        <a:rPr lang="en-GB" sz="700" dirty="0"/>
                        <a:t>need to react to changing rainfall and temperature patterns and threat of disease and pests. </a:t>
                      </a:r>
                    </a:p>
                    <a:p>
                      <a:pPr marL="0" indent="0" algn="l">
                        <a:buFont typeface="Arial" panose="020B0604020202020204" pitchFamily="34" charset="0"/>
                        <a:buNone/>
                      </a:pPr>
                      <a:r>
                        <a:rPr lang="en-GB" sz="700" b="1" dirty="0"/>
                        <a:t>-Managing water supplies </a:t>
                      </a:r>
                      <a:r>
                        <a:rPr lang="en-GB" sz="700" dirty="0"/>
                        <a:t>– </a:t>
                      </a:r>
                      <a:r>
                        <a:rPr lang="en-GB" sz="700" dirty="0" err="1"/>
                        <a:t>eg</a:t>
                      </a:r>
                      <a:r>
                        <a:rPr lang="en-GB" sz="700" dirty="0"/>
                        <a:t>. by installing water efficient devices and increasing supply through </a:t>
                      </a:r>
                      <a:r>
                        <a:rPr lang="en-GB" sz="700" b="1" dirty="0"/>
                        <a:t>desalination</a:t>
                      </a:r>
                      <a:r>
                        <a:rPr lang="en-GB" sz="700" dirty="0"/>
                        <a:t> plants. </a:t>
                      </a:r>
                    </a:p>
                    <a:p>
                      <a:pPr marL="0" indent="0" algn="l">
                        <a:buFont typeface="Arial" panose="020B0604020202020204" pitchFamily="34" charset="0"/>
                        <a:buNone/>
                      </a:pPr>
                      <a:r>
                        <a:rPr lang="en-GB" sz="700" b="1" dirty="0"/>
                        <a:t>-</a:t>
                      </a:r>
                      <a:r>
                        <a:rPr lang="en-GB" sz="700" b="1" baseline="0" dirty="0"/>
                        <a:t> </a:t>
                      </a:r>
                      <a:r>
                        <a:rPr lang="en-GB" sz="700" b="1" dirty="0"/>
                        <a:t>Reducing risk </a:t>
                      </a:r>
                      <a:r>
                        <a:rPr lang="en-GB" sz="700" dirty="0"/>
                        <a:t>from rising sea levels would involve constructing defences such as the Thames Flood Barrier or restoring mangrove forests, or raising buildings on stilts. </a:t>
                      </a:r>
                    </a:p>
                  </a:txBody>
                  <a:tcPr marL="68580" marR="68580" marT="34290" marB="34290">
                    <a:solidFill>
                      <a:schemeClr val="accent2">
                        <a:lumMod val="20000"/>
                        <a:lumOff val="80000"/>
                      </a:schemeClr>
                    </a:solidFill>
                  </a:tcPr>
                </a:tc>
                <a:extLst>
                  <a:ext uri="{0D108BD9-81ED-4DB2-BD59-A6C34878D82A}">
                    <a16:rowId xmlns:a16="http://schemas.microsoft.com/office/drawing/2014/main" val="3480847149"/>
                  </a:ext>
                </a:extLst>
              </a:tr>
            </a:tbl>
          </a:graphicData>
        </a:graphic>
      </p:graphicFrame>
      <p:pic>
        <p:nvPicPr>
          <p:cNvPr id="38" name="Picture 37">
            <a:extLst>
              <a:ext uri="{FF2B5EF4-FFF2-40B4-BE49-F238E27FC236}">
                <a16:creationId xmlns:a16="http://schemas.microsoft.com/office/drawing/2014/main" id="{BBAF6ECF-5339-4324-9A78-3A5102F125DF}"/>
              </a:ext>
            </a:extLst>
          </p:cNvPr>
          <p:cNvPicPr>
            <a:picLocks noChangeAspect="1"/>
          </p:cNvPicPr>
          <p:nvPr/>
        </p:nvPicPr>
        <p:blipFill>
          <a:blip r:embed="rId15"/>
          <a:stretch>
            <a:fillRect/>
          </a:stretch>
        </p:blipFill>
        <p:spPr>
          <a:xfrm>
            <a:off x="8230162" y="4794900"/>
            <a:ext cx="1666311" cy="1012906"/>
          </a:xfrm>
          <a:prstGeom prst="rect">
            <a:avLst/>
          </a:prstGeom>
        </p:spPr>
      </p:pic>
      <p:pic>
        <p:nvPicPr>
          <p:cNvPr id="41" name="Picture 40">
            <a:extLst>
              <a:ext uri="{FF2B5EF4-FFF2-40B4-BE49-F238E27FC236}">
                <a16:creationId xmlns:a16="http://schemas.microsoft.com/office/drawing/2014/main" id="{5E1D6984-30A6-4F91-86E7-884F549B3F32}"/>
              </a:ext>
            </a:extLst>
          </p:cNvPr>
          <p:cNvPicPr>
            <a:picLocks noChangeAspect="1"/>
          </p:cNvPicPr>
          <p:nvPr/>
        </p:nvPicPr>
        <p:blipFill>
          <a:blip r:embed="rId16"/>
          <a:stretch>
            <a:fillRect/>
          </a:stretch>
        </p:blipFill>
        <p:spPr>
          <a:xfrm>
            <a:off x="6684265" y="5848538"/>
            <a:ext cx="312127" cy="416169"/>
          </a:xfrm>
          <a:prstGeom prst="rect">
            <a:avLst/>
          </a:prstGeom>
        </p:spPr>
      </p:pic>
      <p:pic>
        <p:nvPicPr>
          <p:cNvPr id="42" name="Picture 41">
            <a:extLst>
              <a:ext uri="{FF2B5EF4-FFF2-40B4-BE49-F238E27FC236}">
                <a16:creationId xmlns:a16="http://schemas.microsoft.com/office/drawing/2014/main" id="{2D305735-A4EF-40BB-927B-C445E4F37902}"/>
              </a:ext>
            </a:extLst>
          </p:cNvPr>
          <p:cNvPicPr>
            <a:picLocks noChangeAspect="1"/>
          </p:cNvPicPr>
          <p:nvPr/>
        </p:nvPicPr>
        <p:blipFill rotWithShape="1">
          <a:blip r:embed="rId17"/>
          <a:srcRect l="22542" t="1460" r="15635" b="-1"/>
          <a:stretch/>
        </p:blipFill>
        <p:spPr>
          <a:xfrm rot="885219">
            <a:off x="6889240" y="5356736"/>
            <a:ext cx="361950" cy="430992"/>
          </a:xfrm>
          <a:prstGeom prst="rect">
            <a:avLst/>
          </a:prstGeom>
        </p:spPr>
      </p:pic>
      <p:pic>
        <p:nvPicPr>
          <p:cNvPr id="2" name="Picture 1"/>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5031482" y="1759385"/>
            <a:ext cx="773190" cy="510774"/>
          </a:xfrm>
          <a:prstGeom prst="rect">
            <a:avLst/>
          </a:prstGeom>
        </p:spPr>
      </p:pic>
    </p:spTree>
    <p:extLst>
      <p:ext uri="{BB962C8B-B14F-4D97-AF65-F5344CB8AC3E}">
        <p14:creationId xmlns:p14="http://schemas.microsoft.com/office/powerpoint/2010/main" val="81943279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1648</TotalTime>
  <Words>2356</Words>
  <Application>Microsoft Office PowerPoint</Application>
  <PresentationFormat>A4 Paper (210x297 mm)</PresentationFormat>
  <Paragraphs>269</Paragraphs>
  <Slides>2</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vt:i4>
      </vt:variant>
    </vt:vector>
  </HeadingPairs>
  <TitlesOfParts>
    <vt:vector size="6" baseType="lpstr">
      <vt:lpstr>Arial</vt:lpstr>
      <vt:lpstr>Calibri</vt:lpstr>
      <vt:lpstr>Calibri Light</vt:lpstr>
      <vt:lpstr>Office Theme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Robin Leggett</dc:creator>
  <cp:lastModifiedBy>J. Riley</cp:lastModifiedBy>
  <cp:revision>61</cp:revision>
  <cp:lastPrinted>2017-09-05T13:51:26Z</cp:lastPrinted>
  <dcterms:created xsi:type="dcterms:W3CDTF">2017-09-02T18:17:36Z</dcterms:created>
  <dcterms:modified xsi:type="dcterms:W3CDTF">2024-03-04T09:42:31Z</dcterms:modified>
</cp:coreProperties>
</file>