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  <p:sldMasterId id="2147483834" r:id="rId2"/>
  </p:sldMasterIdLst>
  <p:notesMasterIdLst>
    <p:notesMasterId r:id="rId29"/>
  </p:notesMasterIdLst>
  <p:handoutMasterIdLst>
    <p:handoutMasterId r:id="rId30"/>
  </p:handoutMasterIdLst>
  <p:sldIdLst>
    <p:sldId id="286" r:id="rId3"/>
    <p:sldId id="257" r:id="rId4"/>
    <p:sldId id="267" r:id="rId5"/>
    <p:sldId id="258" r:id="rId6"/>
    <p:sldId id="261" r:id="rId7"/>
    <p:sldId id="290" r:id="rId8"/>
    <p:sldId id="266" r:id="rId9"/>
    <p:sldId id="264" r:id="rId10"/>
    <p:sldId id="287" r:id="rId11"/>
    <p:sldId id="288" r:id="rId12"/>
    <p:sldId id="289" r:id="rId13"/>
    <p:sldId id="765" r:id="rId14"/>
    <p:sldId id="766" r:id="rId15"/>
    <p:sldId id="281" r:id="rId16"/>
    <p:sldId id="754" r:id="rId17"/>
    <p:sldId id="755" r:id="rId18"/>
    <p:sldId id="759" r:id="rId19"/>
    <p:sldId id="760" r:id="rId20"/>
    <p:sldId id="761" r:id="rId21"/>
    <p:sldId id="762" r:id="rId22"/>
    <p:sldId id="763" r:id="rId23"/>
    <p:sldId id="764" r:id="rId24"/>
    <p:sldId id="769" r:id="rId25"/>
    <p:sldId id="770" r:id="rId26"/>
    <p:sldId id="771" r:id="rId27"/>
    <p:sldId id="282" r:id="rId2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Lane" initials="AL" lastIdx="1" clrIdx="0">
    <p:extLst>
      <p:ext uri="{19B8F6BF-5375-455C-9EA6-DF929625EA0E}">
        <p15:presenceInfo xmlns:p15="http://schemas.microsoft.com/office/powerpoint/2012/main" userId="7d36840a966673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9T10:30:26.70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9T10:30:26.70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DBCDA-27BE-46BA-9EAD-1C7A09833489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CF42E-82E7-4E73-8EE3-F2D2607A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5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F4605-E08D-451A-A9F3-6AD15157DABC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ECFB-4763-43C9-9DBF-442037783A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0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14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70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CE5CB-335D-40DD-83BC-EEFBD4F64B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52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CE5CB-335D-40DD-83BC-EEFBD4F64B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CE5CB-335D-40DD-83BC-EEFBD4F64B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10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CE5CB-335D-40DD-83BC-EEFBD4F64B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30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CE5CB-335D-40DD-83BC-EEFBD4F64B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28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CE5CB-335D-40DD-83BC-EEFBD4F64B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02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CE5CB-335D-40DD-83BC-EEFBD4F64B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141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CE5CB-335D-40DD-83BC-EEFBD4F64B7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02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70F1-5DD7-446D-A6C4-3C910F7119E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64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70F1-5DD7-446D-A6C4-3C910F7119E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90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70F1-5DD7-446D-A6C4-3C910F7119E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6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11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9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5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49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82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47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ECFB-4763-43C9-9DBF-442037783A1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1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3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4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9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5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46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22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1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9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4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4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94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5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15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16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52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57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28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AD474C3-7CEC-46AC-A463-1F1B5A788226}" type="datetimeFigureOut">
              <a:rPr lang="en-GB" smtClean="0">
                <a:solidFill>
                  <a:prstClr val="black"/>
                </a:solidFill>
              </a:rPr>
              <a:pPr/>
              <a:t>08/11/2022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AFBBAEE-C005-40F2-9599-47239D2F387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5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7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9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0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1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2BCA-EDB8-41DA-8354-B8303AEB26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4036-54B7-421C-AF54-A27860A4E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0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D26210-9267-4DE9-BD61-4BF32BC2F7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558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7"/>
          <a:stretch/>
        </p:blipFill>
        <p:spPr bwMode="auto">
          <a:xfrm rot="10800000">
            <a:off x="2735" y="0"/>
            <a:ext cx="911605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0894" y="198070"/>
            <a:ext cx="8863300" cy="6471293"/>
          </a:xfrm>
          <a:prstGeom prst="roundRect">
            <a:avLst>
              <a:gd name="adj" fmla="val 40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8A6944C-8096-4164-8076-FC60FF10B03E}"/>
              </a:ext>
            </a:extLst>
          </p:cNvPr>
          <p:cNvSpPr/>
          <p:nvPr/>
        </p:nvSpPr>
        <p:spPr>
          <a:xfrm>
            <a:off x="2735" y="188644"/>
            <a:ext cx="6239367" cy="791477"/>
          </a:xfrm>
          <a:custGeom>
            <a:avLst/>
            <a:gdLst>
              <a:gd name="connsiteX0" fmla="*/ 0 w 7655634"/>
              <a:gd name="connsiteY0" fmla="*/ 0 h 1872208"/>
              <a:gd name="connsiteX1" fmla="*/ 7655634 w 7655634"/>
              <a:gd name="connsiteY1" fmla="*/ 0 h 1872208"/>
              <a:gd name="connsiteX2" fmla="*/ 7655634 w 7655634"/>
              <a:gd name="connsiteY2" fmla="*/ 1872208 h 1872208"/>
              <a:gd name="connsiteX3" fmla="*/ 0 w 7655634"/>
              <a:gd name="connsiteY3" fmla="*/ 1872208 h 1872208"/>
              <a:gd name="connsiteX4" fmla="*/ 0 w 7655634"/>
              <a:gd name="connsiteY4" fmla="*/ 0 h 1872208"/>
              <a:gd name="connsiteX0" fmla="*/ 0 w 7655634"/>
              <a:gd name="connsiteY0" fmla="*/ 0 h 1872208"/>
              <a:gd name="connsiteX1" fmla="*/ 6962615 w 7655634"/>
              <a:gd name="connsiteY1" fmla="*/ 28876 h 1872208"/>
              <a:gd name="connsiteX2" fmla="*/ 7655634 w 7655634"/>
              <a:gd name="connsiteY2" fmla="*/ 1872208 h 1872208"/>
              <a:gd name="connsiteX3" fmla="*/ 0 w 7655634"/>
              <a:gd name="connsiteY3" fmla="*/ 1872208 h 1872208"/>
              <a:gd name="connsiteX4" fmla="*/ 0 w 7655634"/>
              <a:gd name="connsiteY4" fmla="*/ 0 h 1872208"/>
              <a:gd name="connsiteX0" fmla="*/ 0 w 7655634"/>
              <a:gd name="connsiteY0" fmla="*/ 0 h 1872208"/>
              <a:gd name="connsiteX1" fmla="*/ 7163642 w 7655634"/>
              <a:gd name="connsiteY1" fmla="*/ 38502 h 1872208"/>
              <a:gd name="connsiteX2" fmla="*/ 7655634 w 7655634"/>
              <a:gd name="connsiteY2" fmla="*/ 1872208 h 1872208"/>
              <a:gd name="connsiteX3" fmla="*/ 0 w 7655634"/>
              <a:gd name="connsiteY3" fmla="*/ 1872208 h 1872208"/>
              <a:gd name="connsiteX4" fmla="*/ 0 w 7655634"/>
              <a:gd name="connsiteY4" fmla="*/ 0 h 1872208"/>
              <a:gd name="connsiteX0" fmla="*/ 0 w 7655634"/>
              <a:gd name="connsiteY0" fmla="*/ 0 h 1872208"/>
              <a:gd name="connsiteX1" fmla="*/ 7143540 w 7655634"/>
              <a:gd name="connsiteY1" fmla="*/ 1 h 1872208"/>
              <a:gd name="connsiteX2" fmla="*/ 7655634 w 7655634"/>
              <a:gd name="connsiteY2" fmla="*/ 1872208 h 1872208"/>
              <a:gd name="connsiteX3" fmla="*/ 0 w 7655634"/>
              <a:gd name="connsiteY3" fmla="*/ 1872208 h 1872208"/>
              <a:gd name="connsiteX4" fmla="*/ 0 w 7655634"/>
              <a:gd name="connsiteY4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5634" h="1872208">
                <a:moveTo>
                  <a:pt x="0" y="0"/>
                </a:moveTo>
                <a:lnTo>
                  <a:pt x="7143540" y="1"/>
                </a:lnTo>
                <a:lnTo>
                  <a:pt x="7655634" y="1872208"/>
                </a:lnTo>
                <a:lnTo>
                  <a:pt x="0" y="187220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53479"/>
              </a:gs>
              <a:gs pos="49000">
                <a:schemeClr val="accent1">
                  <a:lumMod val="89000"/>
                </a:schemeClr>
              </a:gs>
              <a:gs pos="97000">
                <a:srgbClr val="19BED4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57213"/>
            <a:endParaRPr lang="en-US" sz="109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matter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saferinternet.org.uk/" TargetMode="External"/><Relationship Id="rId4" Type="http://schemas.openxmlformats.org/officeDocument/2006/relationships/hyperlink" Target="http://www.ceop.police.u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urton.uk.com/learning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on.uk.com/homewor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29125"/>
            <a:ext cx="9144000" cy="1655762"/>
          </a:xfrm>
        </p:spPr>
        <p:txBody>
          <a:bodyPr>
            <a:noAutofit/>
          </a:bodyPr>
          <a:lstStyle/>
          <a:p>
            <a:r>
              <a:rPr lang="en-GB" sz="7200" b="1" dirty="0">
                <a:latin typeface="Myriad Pro" panose="020B0503030403020204" pitchFamily="34" charset="0"/>
              </a:rPr>
              <a:t>Alice Lane</a:t>
            </a:r>
          </a:p>
          <a:p>
            <a:r>
              <a:rPr lang="en-GB" sz="5400" b="1" dirty="0">
                <a:latin typeface="Myriad Pro" panose="020B0503030403020204" pitchFamily="34" charset="0"/>
              </a:rPr>
              <a:t>Assistant Head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7EAFE-AB68-49FF-A177-E9A294A8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65" y="279758"/>
            <a:ext cx="3581400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4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92" y="1034329"/>
            <a:ext cx="7674215" cy="4593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11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1DDB-01C8-4858-A1CA-29CEA806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Homework support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6A6708-656C-42C6-98D2-730B65D60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5825" y="473712"/>
            <a:ext cx="4858055" cy="794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60DE6-AE33-4C33-87C3-5A245F4E9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000" y="1643642"/>
            <a:ext cx="3008600" cy="2995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29CC7-1A19-4A77-A53F-100C4288D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4" y="1703513"/>
            <a:ext cx="3540125" cy="2792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7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9E86-44B6-46A6-AC55-AC37427C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88" y="4846529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do you know what your son/daughter is doing at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7AE78-5EC5-47A8-AEBB-6EBA63828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26" y="1783286"/>
            <a:ext cx="8410184" cy="3291428"/>
          </a:xfrm>
        </p:spPr>
        <p:txBody>
          <a:bodyPr numCol="2">
            <a:normAutofit fontScale="25000" lnSpcReduction="20000"/>
          </a:bodyPr>
          <a:lstStyle/>
          <a:p>
            <a:r>
              <a:rPr lang="en-GB" sz="9600" dirty="0"/>
              <a:t>Talking to them – good luck!</a:t>
            </a:r>
          </a:p>
          <a:p>
            <a:r>
              <a:rPr lang="en-GB" sz="9600" dirty="0"/>
              <a:t>Curriculum &amp; pastoral evening</a:t>
            </a:r>
          </a:p>
          <a:p>
            <a:r>
              <a:rPr lang="en-GB" sz="9600" dirty="0"/>
              <a:t>KS3 curriculum booklet</a:t>
            </a:r>
          </a:p>
          <a:p>
            <a:r>
              <a:rPr lang="en-GB" sz="9600" dirty="0"/>
              <a:t>Keeping in contact with form tutor</a:t>
            </a:r>
          </a:p>
          <a:p>
            <a:r>
              <a:rPr lang="en-GB" sz="9600" dirty="0"/>
              <a:t>Scores in homework booklets</a:t>
            </a:r>
          </a:p>
          <a:p>
            <a:r>
              <a:rPr lang="en-GB" sz="9600" dirty="0"/>
              <a:t>End of term assessments </a:t>
            </a:r>
          </a:p>
          <a:p>
            <a:r>
              <a:rPr lang="en-GB" sz="9600" dirty="0"/>
              <a:t>Extra-curricular events</a:t>
            </a:r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Year 9 pathways information</a:t>
            </a:r>
          </a:p>
          <a:p>
            <a:r>
              <a:rPr lang="en-GB" sz="9600" dirty="0"/>
              <a:t>Mid-year work-ethic report</a:t>
            </a:r>
          </a:p>
          <a:p>
            <a:r>
              <a:rPr lang="en-GB" sz="9600" dirty="0"/>
              <a:t>Parents’ evening</a:t>
            </a:r>
          </a:p>
          <a:p>
            <a:r>
              <a:rPr lang="en-GB" sz="9600" dirty="0"/>
              <a:t>Year 8 mini-options evening</a:t>
            </a:r>
          </a:p>
          <a:p>
            <a:r>
              <a:rPr lang="en-GB" sz="9600" dirty="0"/>
              <a:t>Exam preparation evening</a:t>
            </a:r>
          </a:p>
          <a:p>
            <a:r>
              <a:rPr lang="en-GB" sz="9600" dirty="0"/>
              <a:t>End of year profile report</a:t>
            </a:r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sz="9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5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092" y="3322279"/>
            <a:ext cx="4007121" cy="28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29125"/>
            <a:ext cx="9144000" cy="1655762"/>
          </a:xfrm>
        </p:spPr>
        <p:txBody>
          <a:bodyPr>
            <a:noAutofit/>
          </a:bodyPr>
          <a:lstStyle/>
          <a:p>
            <a:r>
              <a:rPr lang="en-GB" sz="7200" b="1" dirty="0">
                <a:latin typeface="Myriad Pro" panose="020B0503030403020204" pitchFamily="34" charset="0"/>
              </a:rPr>
              <a:t>Natalie Parry</a:t>
            </a:r>
          </a:p>
          <a:p>
            <a:r>
              <a:rPr lang="en-GB" sz="5400" b="1" dirty="0">
                <a:latin typeface="Myriad Pro" panose="020B0503030403020204" pitchFamily="34" charset="0"/>
              </a:rPr>
              <a:t>Assistant Head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BB7FA-05DD-4258-8278-7A14802F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65" y="279758"/>
            <a:ext cx="3581400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6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32E2-8921-401D-8DE2-51E42ADF0D64}"/>
              </a:ext>
            </a:extLst>
          </p:cNvPr>
          <p:cNvSpPr txBox="1"/>
          <p:nvPr/>
        </p:nvSpPr>
        <p:spPr>
          <a:xfrm>
            <a:off x="1297229" y="1063002"/>
            <a:ext cx="41584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5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Mobile Phones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05136" y="2186862"/>
            <a:ext cx="6172200" cy="35643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37656-8A64-4FAA-A2A5-1650AA5F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41" y="2248447"/>
            <a:ext cx="1400951" cy="2796634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1263A3A-0FAC-42FC-860D-C76A1ACE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56" y="2033435"/>
            <a:ext cx="3614840" cy="31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32E2-8921-401D-8DE2-51E42ADF0D64}"/>
              </a:ext>
            </a:extLst>
          </p:cNvPr>
          <p:cNvSpPr txBox="1"/>
          <p:nvPr/>
        </p:nvSpPr>
        <p:spPr>
          <a:xfrm>
            <a:off x="1297229" y="1063002"/>
            <a:ext cx="41584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5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Social Media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485900" y="2186862"/>
            <a:ext cx="6172200" cy="35643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2DB8B7-8F58-4C2F-A0E3-4279477E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2" y="2805861"/>
            <a:ext cx="1662113" cy="16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68FED86-317C-494C-AA01-E816AE36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3630964"/>
            <a:ext cx="1800225" cy="180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7E3E4E7-2296-48CC-8A71-8ABB5359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18" y="2401932"/>
            <a:ext cx="2054135" cy="205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6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32E2-8921-401D-8DE2-51E42ADF0D64}"/>
              </a:ext>
            </a:extLst>
          </p:cNvPr>
          <p:cNvSpPr txBox="1"/>
          <p:nvPr/>
        </p:nvSpPr>
        <p:spPr>
          <a:xfrm>
            <a:off x="1143000" y="1063002"/>
            <a:ext cx="431269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5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Indecent Images of Children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05136" y="2186862"/>
            <a:ext cx="6172200" cy="35643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0E14B-AA14-45F1-9686-7061F35C99D9}"/>
              </a:ext>
            </a:extLst>
          </p:cNvPr>
          <p:cNvSpPr txBox="1"/>
          <p:nvPr/>
        </p:nvSpPr>
        <p:spPr>
          <a:xfrm>
            <a:off x="1143000" y="2146139"/>
            <a:ext cx="67510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Child Under 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Indecent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	- exposing intimate parts of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	- sexual pose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	- sexual 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Take / possess / distribute</a:t>
            </a:r>
          </a:p>
        </p:txBody>
      </p:sp>
    </p:spTree>
    <p:extLst>
      <p:ext uri="{BB962C8B-B14F-4D97-AF65-F5344CB8AC3E}">
        <p14:creationId xmlns:p14="http://schemas.microsoft.com/office/powerpoint/2010/main" val="19964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32E2-8921-401D-8DE2-51E42ADF0D64}"/>
              </a:ext>
            </a:extLst>
          </p:cNvPr>
          <p:cNvSpPr txBox="1"/>
          <p:nvPr/>
        </p:nvSpPr>
        <p:spPr>
          <a:xfrm>
            <a:off x="1297229" y="1063002"/>
            <a:ext cx="41584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5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Criminal Offence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947057" y="2180331"/>
            <a:ext cx="7197635" cy="35643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1FD19-4E8C-4D54-9F31-E99D1EE85AA8}"/>
              </a:ext>
            </a:extLst>
          </p:cNvPr>
          <p:cNvSpPr txBox="1"/>
          <p:nvPr/>
        </p:nvSpPr>
        <p:spPr>
          <a:xfrm>
            <a:off x="947057" y="2101776"/>
            <a:ext cx="6804371" cy="259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marR="0" lvl="0" indent="-4286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Reported to police</a:t>
            </a:r>
          </a:p>
          <a:p>
            <a:pPr marL="428625" marR="0" lvl="0" indent="-4286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Recorded formally on police systems </a:t>
            </a:r>
          </a:p>
          <a:p>
            <a:pPr marL="428625" marR="0" lvl="0" indent="-4286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Phone sent for examination</a:t>
            </a:r>
          </a:p>
          <a:p>
            <a:pPr marL="428625" marR="0" lvl="0" indent="-4286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Possible destruction of phone</a:t>
            </a:r>
          </a:p>
        </p:txBody>
      </p:sp>
    </p:spTree>
    <p:extLst>
      <p:ext uri="{BB962C8B-B14F-4D97-AF65-F5344CB8AC3E}">
        <p14:creationId xmlns:p14="http://schemas.microsoft.com/office/powerpoint/2010/main" val="17774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32E2-8921-401D-8DE2-51E42ADF0D64}"/>
              </a:ext>
            </a:extLst>
          </p:cNvPr>
          <p:cNvSpPr txBox="1"/>
          <p:nvPr/>
        </p:nvSpPr>
        <p:spPr>
          <a:xfrm>
            <a:off x="1277635" y="1020072"/>
            <a:ext cx="41584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5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Online Predators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05136" y="2186862"/>
            <a:ext cx="6172200" cy="35643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86B28-4006-497A-A897-EB8E24F69579}"/>
              </a:ext>
            </a:extLst>
          </p:cNvPr>
          <p:cNvSpPr txBox="1"/>
          <p:nvPr/>
        </p:nvSpPr>
        <p:spPr>
          <a:xfrm>
            <a:off x="1173146" y="2103934"/>
            <a:ext cx="6172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Grooming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Arranging to meet</a:t>
            </a:r>
          </a:p>
          <a:p>
            <a:pPr marL="90011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Sexual Communication with a Child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Graphic chat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Incite Child to Engage in Sexual Activity</a:t>
            </a:r>
          </a:p>
          <a:p>
            <a:pPr marL="685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Requesting images / videos</a:t>
            </a:r>
          </a:p>
        </p:txBody>
      </p:sp>
    </p:spTree>
    <p:extLst>
      <p:ext uri="{BB962C8B-B14F-4D97-AF65-F5344CB8AC3E}">
        <p14:creationId xmlns:p14="http://schemas.microsoft.com/office/powerpoint/2010/main" val="34050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4D02-B465-4A0D-BB1A-7E486D3A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event of fire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956" y="864394"/>
            <a:ext cx="65436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50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32E2-8921-401D-8DE2-51E42ADF0D64}"/>
              </a:ext>
            </a:extLst>
          </p:cNvPr>
          <p:cNvSpPr txBox="1"/>
          <p:nvPr/>
        </p:nvSpPr>
        <p:spPr>
          <a:xfrm>
            <a:off x="1297229" y="1063002"/>
            <a:ext cx="41584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5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2019-2020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05136" y="2186862"/>
            <a:ext cx="6172200" cy="35643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0829C-0DA0-4454-952C-D87EA77AFA52}"/>
              </a:ext>
            </a:extLst>
          </p:cNvPr>
          <p:cNvSpPr txBox="1"/>
          <p:nvPr/>
        </p:nvSpPr>
        <p:spPr>
          <a:xfrm>
            <a:off x="411515" y="2926092"/>
            <a:ext cx="4402148" cy="280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24 years old</a:t>
            </a: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Used social media to befriend teenage girls</a:t>
            </a: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Persuaded them to meet him and sexually abused them</a:t>
            </a: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Sentenced to 9 ½ years in prison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A4DD2D6-F599-4475-900F-A5C3154F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19" y="2990420"/>
            <a:ext cx="2739034" cy="206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2CC8C-C601-401A-BB59-E83A5890EC99}"/>
              </a:ext>
            </a:extLst>
          </p:cNvPr>
          <p:cNvSpPr txBox="1"/>
          <p:nvPr/>
        </p:nvSpPr>
        <p:spPr>
          <a:xfrm>
            <a:off x="379430" y="2352947"/>
            <a:ext cx="722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‘Depraved’ Farnworth man jailed for sexual abuse of teens</a:t>
            </a:r>
          </a:p>
        </p:txBody>
      </p:sp>
    </p:spTree>
    <p:extLst>
      <p:ext uri="{BB962C8B-B14F-4D97-AF65-F5344CB8AC3E}">
        <p14:creationId xmlns:p14="http://schemas.microsoft.com/office/powerpoint/2010/main" val="319561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32E2-8921-401D-8DE2-51E42ADF0D64}"/>
              </a:ext>
            </a:extLst>
          </p:cNvPr>
          <p:cNvSpPr txBox="1"/>
          <p:nvPr/>
        </p:nvSpPr>
        <p:spPr>
          <a:xfrm>
            <a:off x="1297229" y="1063002"/>
            <a:ext cx="41584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5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You must - 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05136" y="2186862"/>
            <a:ext cx="6172200" cy="35643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FF4F0C1-58C2-44D8-AE8A-19E52515FC79}"/>
              </a:ext>
            </a:extLst>
          </p:cNvPr>
          <p:cNvSpPr txBox="1">
            <a:spLocks/>
          </p:cNvSpPr>
          <p:nvPr/>
        </p:nvSpPr>
        <p:spPr>
          <a:xfrm>
            <a:off x="1226169" y="2537929"/>
            <a:ext cx="6451167" cy="33896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Check your child’s phone regularly</a:t>
            </a: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Ensure privacy settings are correct</a:t>
            </a: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Remove friends that aren’t ‘friends’</a:t>
            </a: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Encourage your child to talk to you</a:t>
            </a:r>
          </a:p>
          <a:p>
            <a:pPr marL="428625" marR="0" lvl="0" indent="-428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Remove at night</a:t>
            </a:r>
          </a:p>
        </p:txBody>
      </p:sp>
    </p:spTree>
    <p:extLst>
      <p:ext uri="{BB962C8B-B14F-4D97-AF65-F5344CB8AC3E}">
        <p14:creationId xmlns:p14="http://schemas.microsoft.com/office/powerpoint/2010/main" val="2221034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532E2-8921-401D-8DE2-51E42ADF0D64}"/>
              </a:ext>
            </a:extLst>
          </p:cNvPr>
          <p:cNvSpPr txBox="1"/>
          <p:nvPr/>
        </p:nvSpPr>
        <p:spPr>
          <a:xfrm>
            <a:off x="1297229" y="1063002"/>
            <a:ext cx="41584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5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Useful Information 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05136" y="2186862"/>
            <a:ext cx="6172200" cy="35643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3CCE12-AA34-4B77-9E59-40C5573468C9}"/>
              </a:ext>
            </a:extLst>
          </p:cNvPr>
          <p:cNvSpPr txBox="1">
            <a:spLocks/>
          </p:cNvSpPr>
          <p:nvPr/>
        </p:nvSpPr>
        <p:spPr>
          <a:xfrm>
            <a:off x="512676" y="2314892"/>
            <a:ext cx="5672587" cy="3240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www.internetmatters.org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www.ceop.police.uk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www.saferinternet.org.uk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Police  - 101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www.gmp.police.uk – report a crime / incident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92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31" y="200637"/>
            <a:ext cx="6554867" cy="1524000"/>
          </a:xfrm>
        </p:spPr>
        <p:txBody>
          <a:bodyPr/>
          <a:lstStyle/>
          <a:p>
            <a:r>
              <a:rPr lang="en-GB" b="1" dirty="0"/>
              <a:t>Behaviour Consultation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1" y="1724637"/>
            <a:ext cx="6554867" cy="376767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National College and DFE 2021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Most effective schools teach children the necessary social skills and behaviours for them to make academic progress and flourish in school and beyond.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Good habits for learning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Challenge low level disruption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Pro-actively teach students to behave well</a:t>
            </a:r>
          </a:p>
        </p:txBody>
      </p:sp>
    </p:spTree>
    <p:extLst>
      <p:ext uri="{BB962C8B-B14F-4D97-AF65-F5344CB8AC3E}">
        <p14:creationId xmlns:p14="http://schemas.microsoft.com/office/powerpoint/2010/main" val="71253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12" y="21165"/>
            <a:ext cx="6554867" cy="1524000"/>
          </a:xfrm>
        </p:spPr>
        <p:txBody>
          <a:bodyPr/>
          <a:lstStyle/>
          <a:p>
            <a:r>
              <a:rPr lang="en-GB" b="1" dirty="0"/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06" y="1822002"/>
            <a:ext cx="4701331" cy="376767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Shared beliefs and values.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Demonstration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Instruction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Repetition 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The power of social norms – attracting you towards behaving in a certain way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CAE10-CDDB-4D38-B5D2-005F38938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615" y="413622"/>
            <a:ext cx="3807991" cy="60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68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57" y="0"/>
            <a:ext cx="7886700" cy="994172"/>
          </a:xfrm>
        </p:spPr>
        <p:txBody>
          <a:bodyPr/>
          <a:lstStyle/>
          <a:p>
            <a:r>
              <a:rPr lang="en-GB" b="1" dirty="0"/>
              <a:t>Routines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4583"/>
            <a:ext cx="3533593" cy="326350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building blocks of culture.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Repeat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Practise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Consolidate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The power of routines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2" y="3420058"/>
            <a:ext cx="5541818" cy="3041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01636" y="765355"/>
            <a:ext cx="6289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Perhaps the most single most powerful way to bring efficiency, focus and rigor to a classroom is by installing strong procedures and routines. You define a right way to do recurring tasks; you practise doing them with students so they roll like clockwork. </a:t>
            </a:r>
          </a:p>
          <a:p>
            <a:pPr algn="r"/>
            <a:r>
              <a:rPr lang="en-GB" dirty="0"/>
              <a:t>Doug </a:t>
            </a:r>
            <a:r>
              <a:rPr lang="en-GB" dirty="0" err="1"/>
              <a:t>Lemov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1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3900" r="6558" b="3413"/>
          <a:stretch>
            <a:fillRect/>
          </a:stretch>
        </p:blipFill>
        <p:spPr bwMode="auto">
          <a:xfrm>
            <a:off x="2362888" y="156451"/>
            <a:ext cx="4418224" cy="6545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2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4D02-B465-4A0D-BB1A-7E486D3A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we different?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8CFEA2-AC22-4E63-90BE-7A93E9812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9198" y="1269707"/>
            <a:ext cx="4256933" cy="29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6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7620-F6BC-475F-A2EF-D912A38B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that look like?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BE0A5F-AC72-4A2F-B795-D95B111E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830" y="1213689"/>
            <a:ext cx="7365206" cy="294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8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435EA8-75DA-470B-9D56-07F02C76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58" y="346587"/>
            <a:ext cx="5435678" cy="301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28E73-F4AF-4DE2-806E-FA893626D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669" y="3693282"/>
            <a:ext cx="4520381" cy="2818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520F12-2B94-458A-AD0D-82F1FE488AE9}"/>
              </a:ext>
            </a:extLst>
          </p:cNvPr>
          <p:cNvSpPr txBox="1"/>
          <p:nvPr/>
        </p:nvSpPr>
        <p:spPr>
          <a:xfrm>
            <a:off x="619432" y="4741295"/>
            <a:ext cx="27726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Just Google “Turton Learning” We’re the first link</a:t>
            </a:r>
          </a:p>
          <a:p>
            <a:endParaRPr lang="en-GB" sz="1800" dirty="0"/>
          </a:p>
          <a:p>
            <a:r>
              <a:rPr lang="en-GB" dirty="0">
                <a:hlinkClick r:id="rId5"/>
              </a:rPr>
              <a:t>Learning • Turton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76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8C566-512C-4021-9E8C-6CEE27D2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09" y="191729"/>
            <a:ext cx="4528958" cy="6474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CBCFC-1C86-4EE8-A87E-110356C56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548" y="1481157"/>
            <a:ext cx="3556343" cy="4927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79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55B73-D410-4B45-B240-18475B6CB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55" y="335593"/>
            <a:ext cx="8223290" cy="5696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26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5CA1-9ACC-4C85-8834-CF9E0EF0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we know how pupils are doing?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6BDCC-3D57-4830-83BA-81D6FC41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863"/>
            <a:ext cx="3293503" cy="424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23C02-66A6-4B9E-AD6A-823705A06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31" y="114863"/>
            <a:ext cx="3198210" cy="424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08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04D2DC-E4A2-484C-A98E-453E2D3230D1}"/>
              </a:ext>
            </a:extLst>
          </p:cNvPr>
          <p:cNvSpPr/>
          <p:nvPr/>
        </p:nvSpPr>
        <p:spPr>
          <a:xfrm>
            <a:off x="554181" y="350982"/>
            <a:ext cx="6123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Just Google “Turton Homework” We’re the first link</a:t>
            </a:r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88ECA-CF4F-4A01-B3C0-9807AA81F547}"/>
              </a:ext>
            </a:extLst>
          </p:cNvPr>
          <p:cNvSpPr/>
          <p:nvPr/>
        </p:nvSpPr>
        <p:spPr>
          <a:xfrm>
            <a:off x="3972184" y="1663844"/>
            <a:ext cx="3974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https://www.turton.uk.com/homework/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5" y="2638153"/>
            <a:ext cx="7503977" cy="3211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61096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902</TotalTime>
  <Words>472</Words>
  <Application>Microsoft Office PowerPoint</Application>
  <PresentationFormat>On-screen Show (4:3)</PresentationFormat>
  <Paragraphs>162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Microsoft YaHei</vt:lpstr>
      <vt:lpstr>Arial</vt:lpstr>
      <vt:lpstr>Arial Nova</vt:lpstr>
      <vt:lpstr>Calibri</vt:lpstr>
      <vt:lpstr>Century Gothic</vt:lpstr>
      <vt:lpstr>Myriad Pro</vt:lpstr>
      <vt:lpstr>Wingdings 3</vt:lpstr>
      <vt:lpstr>Slice</vt:lpstr>
      <vt:lpstr>3_Custom Design</vt:lpstr>
      <vt:lpstr>PowerPoint Presentation</vt:lpstr>
      <vt:lpstr>In the event of fire</vt:lpstr>
      <vt:lpstr>How are we different?</vt:lpstr>
      <vt:lpstr>What does that look like?</vt:lpstr>
      <vt:lpstr>PowerPoint Presentation</vt:lpstr>
      <vt:lpstr>PowerPoint Presentation</vt:lpstr>
      <vt:lpstr>PowerPoint Presentation</vt:lpstr>
      <vt:lpstr>How do we know how pupils are doing?</vt:lpstr>
      <vt:lpstr>PowerPoint Presentation</vt:lpstr>
      <vt:lpstr>PowerPoint Presentation</vt:lpstr>
      <vt:lpstr>Homework support</vt:lpstr>
      <vt:lpstr>How do you know what your son/daughter is doing at school?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Behaviour Consultation</vt:lpstr>
      <vt:lpstr>Culture</vt:lpstr>
      <vt:lpstr>Routines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at turton</dc:title>
  <dc:creator>Alice Lane</dc:creator>
  <cp:lastModifiedBy>N. Parry</cp:lastModifiedBy>
  <cp:revision>44</cp:revision>
  <cp:lastPrinted>2021-10-06T07:22:02Z</cp:lastPrinted>
  <dcterms:created xsi:type="dcterms:W3CDTF">2018-09-09T09:14:29Z</dcterms:created>
  <dcterms:modified xsi:type="dcterms:W3CDTF">2022-11-08T08:50:29Z</dcterms:modified>
</cp:coreProperties>
</file>