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63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33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57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88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91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9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92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09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61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9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77F24-FB30-486E-8E0D-6E2399F5300B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8E7EB-B596-44D3-9C26-6672853D3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2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Trimurti Advertising - Home | Faceboo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779" y="4127863"/>
            <a:ext cx="724277" cy="72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60125" y="2955563"/>
            <a:ext cx="270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Hinduism Y7 </a:t>
            </a:r>
          </a:p>
          <a:p>
            <a:pPr algn="ctr"/>
            <a:r>
              <a:rPr lang="en-US" sz="2400" b="1" dirty="0" smtClean="0"/>
              <a:t>Knowledge Organiser</a:t>
            </a:r>
            <a:endParaRPr lang="en-GB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124691" y="249382"/>
            <a:ext cx="2770909" cy="1745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Hinduism Basic Facts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Founder: </a:t>
            </a:r>
            <a:r>
              <a:rPr lang="en-US" sz="1600" dirty="0" smtClean="0">
                <a:solidFill>
                  <a:schemeClr val="tx1"/>
                </a:solidFill>
              </a:rPr>
              <a:t>Unknown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Began: </a:t>
            </a:r>
            <a:r>
              <a:rPr lang="en-US" sz="1600" dirty="0" smtClean="0">
                <a:solidFill>
                  <a:schemeClr val="tx1"/>
                </a:solidFill>
              </a:rPr>
              <a:t>4000-6000 years ago.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Place of Worship: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Mandir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Belief in God: </a:t>
            </a:r>
            <a:r>
              <a:rPr lang="en-US" sz="1600" dirty="0" smtClean="0">
                <a:solidFill>
                  <a:schemeClr val="tx1"/>
                </a:solidFill>
              </a:rPr>
              <a:t>Monotheism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4691" y="110836"/>
            <a:ext cx="2576945" cy="1413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4691" y="1656499"/>
            <a:ext cx="33389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Hindu Immigration to Britain</a:t>
            </a:r>
            <a:endParaRPr lang="en-US" sz="1600" dirty="0" smtClean="0"/>
          </a:p>
          <a:p>
            <a:r>
              <a:rPr lang="en-US" sz="1600" b="1" dirty="0" smtClean="0"/>
              <a:t>India</a:t>
            </a:r>
            <a:r>
              <a:rPr lang="en-US" sz="1600" dirty="0" smtClean="0"/>
              <a:t>: Many Hindus came from India in 1947 due to the conflict caused by the </a:t>
            </a:r>
            <a:r>
              <a:rPr lang="en-US" sz="1600" b="1" dirty="0" smtClean="0"/>
              <a:t>partition of India and Pakistan. </a:t>
            </a:r>
          </a:p>
          <a:p>
            <a:r>
              <a:rPr lang="en-US" sz="1600" b="1" dirty="0" smtClean="0"/>
              <a:t>Uganda: </a:t>
            </a:r>
            <a:r>
              <a:rPr lang="en-US" sz="1600" dirty="0" smtClean="0"/>
              <a:t>In September 1972, </a:t>
            </a:r>
            <a:r>
              <a:rPr lang="en-US" sz="1600" b="1" dirty="0"/>
              <a:t>I</a:t>
            </a:r>
            <a:r>
              <a:rPr lang="en-US" sz="1600" b="1" dirty="0" smtClean="0"/>
              <a:t>di Amin </a:t>
            </a:r>
            <a:r>
              <a:rPr lang="en-US" sz="1600" dirty="0" smtClean="0"/>
              <a:t>ordered the </a:t>
            </a:r>
            <a:r>
              <a:rPr lang="en-US" sz="1600" b="1" dirty="0" smtClean="0"/>
              <a:t>exile of 30,000 Asian, Ugandan Hindus. </a:t>
            </a:r>
            <a:r>
              <a:rPr lang="en-US" sz="1600" dirty="0" smtClean="0"/>
              <a:t>They had only </a:t>
            </a:r>
            <a:r>
              <a:rPr lang="en-US" sz="1600" b="1" dirty="0" smtClean="0"/>
              <a:t>90 days to leave the country </a:t>
            </a:r>
            <a:r>
              <a:rPr lang="en-US" sz="1600" dirty="0" smtClean="0"/>
              <a:t>and all their possessions. </a:t>
            </a:r>
            <a:r>
              <a:rPr lang="en-US" sz="1600" b="1" dirty="0" smtClean="0"/>
              <a:t>Most came to Britain</a:t>
            </a:r>
            <a:r>
              <a:rPr lang="en-US" sz="1600" dirty="0" smtClean="0"/>
              <a:t>. </a:t>
            </a:r>
            <a:endParaRPr lang="en-GB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124691" y="1656499"/>
            <a:ext cx="333894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India | History, Map, Population, Economy, &amp; Facts | Britann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36" y="1669915"/>
            <a:ext cx="1104955" cy="73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21 Idi Amin Quotes That Give A Glimpse of His Insane Mi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35" y="3218498"/>
            <a:ext cx="1104955" cy="7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m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43" y="77704"/>
            <a:ext cx="1390636" cy="143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24691" y="4127865"/>
            <a:ext cx="52397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God and The Trimurti</a:t>
            </a:r>
          </a:p>
          <a:p>
            <a:r>
              <a:rPr lang="en-US" sz="1600" dirty="0" smtClean="0"/>
              <a:t>Hindus believe in One God (Brahman).</a:t>
            </a:r>
          </a:p>
          <a:p>
            <a:r>
              <a:rPr lang="en-US" sz="1600" b="1" dirty="0" smtClean="0"/>
              <a:t>Brahman</a:t>
            </a:r>
            <a:r>
              <a:rPr lang="en-US" sz="1600" dirty="0" smtClean="0"/>
              <a:t> is split into 3 parts.</a:t>
            </a:r>
          </a:p>
          <a:p>
            <a:r>
              <a:rPr lang="en-US" sz="1600" dirty="0" smtClean="0"/>
              <a:t>Each part of God has it’s “role” or “job”. This helps Hindus to understand God better. </a:t>
            </a:r>
          </a:p>
          <a:p>
            <a:r>
              <a:rPr lang="en-US" sz="1600" b="1" dirty="0" smtClean="0"/>
              <a:t>Vishnu</a:t>
            </a:r>
            <a:r>
              <a:rPr lang="en-US" sz="1600" dirty="0" smtClean="0"/>
              <a:t> – </a:t>
            </a:r>
            <a:r>
              <a:rPr lang="en-US" sz="1600" i="1" dirty="0" smtClean="0"/>
              <a:t>The </a:t>
            </a:r>
            <a:r>
              <a:rPr lang="en-US" sz="1600" i="1" dirty="0"/>
              <a:t>P</a:t>
            </a:r>
            <a:r>
              <a:rPr lang="en-US" sz="1600" i="1" dirty="0" smtClean="0"/>
              <a:t>reserver </a:t>
            </a:r>
            <a:r>
              <a:rPr lang="en-US" sz="1600" dirty="0" smtClean="0"/>
              <a:t>(looks after the world).</a:t>
            </a:r>
          </a:p>
          <a:p>
            <a:r>
              <a:rPr lang="en-US" sz="1600" b="1" dirty="0" smtClean="0"/>
              <a:t>Shiva</a:t>
            </a:r>
            <a:r>
              <a:rPr lang="en-US" sz="1600" dirty="0" smtClean="0"/>
              <a:t> – </a:t>
            </a:r>
            <a:r>
              <a:rPr lang="en-US" sz="1600" i="1" dirty="0" smtClean="0"/>
              <a:t>The Destroyer </a:t>
            </a:r>
            <a:r>
              <a:rPr lang="en-US" sz="1600" dirty="0" smtClean="0"/>
              <a:t>and Re-creator (destroys to make room for new things. </a:t>
            </a:r>
          </a:p>
          <a:p>
            <a:r>
              <a:rPr lang="en-US" sz="1600" b="1" dirty="0" smtClean="0"/>
              <a:t>Brahma</a:t>
            </a:r>
            <a:r>
              <a:rPr lang="en-US" sz="1600" dirty="0" smtClean="0"/>
              <a:t> – </a:t>
            </a:r>
            <a:r>
              <a:rPr lang="en-US" sz="1600" i="1" dirty="0" smtClean="0"/>
              <a:t>The Creator </a:t>
            </a:r>
            <a:r>
              <a:rPr lang="en-US" sz="1600" dirty="0" smtClean="0"/>
              <a:t>(Created the world but not prayed to anymore as his job is now complete) </a:t>
            </a:r>
            <a:endParaRPr lang="en-GB" sz="1600" dirty="0"/>
          </a:p>
        </p:txBody>
      </p:sp>
      <p:sp>
        <p:nvSpPr>
          <p:cNvPr id="15" name="Rectangle 14"/>
          <p:cNvSpPr/>
          <p:nvPr/>
        </p:nvSpPr>
        <p:spPr>
          <a:xfrm>
            <a:off x="124690" y="4127864"/>
            <a:ext cx="5318482" cy="2567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733712" y="95977"/>
            <a:ext cx="7267788" cy="28156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717391" y="110836"/>
            <a:ext cx="72841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Reincarnation and Samsara</a:t>
            </a:r>
          </a:p>
          <a:p>
            <a:r>
              <a:rPr lang="en-US" sz="1600" dirty="0" smtClean="0"/>
              <a:t>Hindus believe that we are trapped in a </a:t>
            </a:r>
            <a:r>
              <a:rPr lang="en-US" sz="1600" b="1" dirty="0" smtClean="0"/>
              <a:t>cycle of life, death and rebirth </a:t>
            </a:r>
            <a:r>
              <a:rPr lang="en-US" sz="1600" dirty="0" smtClean="0"/>
              <a:t>and that it is our aim to build our way to </a:t>
            </a:r>
            <a:r>
              <a:rPr lang="en-US" sz="1600" b="1" dirty="0" smtClean="0"/>
              <a:t>paradise</a:t>
            </a:r>
            <a:r>
              <a:rPr lang="en-US" sz="1600" dirty="0" smtClean="0"/>
              <a:t> and free ourselves from the cycle. We do this by being </a:t>
            </a:r>
            <a:r>
              <a:rPr lang="en-US" sz="1600" b="1" dirty="0" smtClean="0"/>
              <a:t>kind</a:t>
            </a:r>
            <a:r>
              <a:rPr lang="en-US" sz="1600" dirty="0" smtClean="0"/>
              <a:t> and </a:t>
            </a:r>
            <a:r>
              <a:rPr lang="en-US" sz="1600" b="1" dirty="0" smtClean="0"/>
              <a:t>compassionate</a:t>
            </a:r>
            <a:r>
              <a:rPr lang="en-US" sz="1600" dirty="0" smtClean="0"/>
              <a:t> to all things and building up as much </a:t>
            </a:r>
            <a:r>
              <a:rPr lang="en-US" sz="1600" b="1" dirty="0" smtClean="0"/>
              <a:t>good karma </a:t>
            </a:r>
            <a:r>
              <a:rPr lang="en-US" sz="1600" dirty="0" smtClean="0"/>
              <a:t>as possible. </a:t>
            </a:r>
          </a:p>
          <a:p>
            <a:r>
              <a:rPr lang="en-US" sz="1600" b="1" dirty="0" smtClean="0"/>
              <a:t>Reincarnation</a:t>
            </a:r>
            <a:r>
              <a:rPr lang="en-US" sz="1600" dirty="0" smtClean="0"/>
              <a:t> – The Belief that you  are reborn after death in a new body.</a:t>
            </a:r>
          </a:p>
          <a:p>
            <a:r>
              <a:rPr lang="en-US" sz="1600" b="1" dirty="0" smtClean="0"/>
              <a:t>Samsara</a:t>
            </a:r>
            <a:r>
              <a:rPr lang="en-US" sz="1600" dirty="0" smtClean="0"/>
              <a:t> – The Hindu cycle of life, death and rebirth. </a:t>
            </a:r>
          </a:p>
          <a:p>
            <a:r>
              <a:rPr lang="en-US" sz="1600" b="1" dirty="0" smtClean="0"/>
              <a:t>Moksha</a:t>
            </a:r>
            <a:r>
              <a:rPr lang="en-US" sz="1600" dirty="0" smtClean="0"/>
              <a:t> – Paradise; Freedom from Samsara – This is every Hindus aim.</a:t>
            </a:r>
          </a:p>
          <a:p>
            <a:r>
              <a:rPr lang="en-US" sz="1600" b="1" dirty="0" smtClean="0"/>
              <a:t>Atman </a:t>
            </a:r>
            <a:r>
              <a:rPr lang="en-US" sz="1600" dirty="0" smtClean="0"/>
              <a:t>– The invisible part of every being that moves on into the next life (soul).</a:t>
            </a:r>
          </a:p>
          <a:p>
            <a:r>
              <a:rPr lang="en-US" sz="1600" b="1" dirty="0" smtClean="0"/>
              <a:t>Karma -  </a:t>
            </a:r>
            <a:r>
              <a:rPr lang="en-US" sz="1600" dirty="0" smtClean="0"/>
              <a:t>The idea that all actions have consequences. This determines whether a Hindu will have a good next life or not and whether they will reach moksha. </a:t>
            </a:r>
          </a:p>
        </p:txBody>
      </p:sp>
      <p:pic>
        <p:nvPicPr>
          <p:cNvPr id="1036" name="Picture 12" descr="Kingdom of Great Britain - Wikipedi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35" y="2462233"/>
            <a:ext cx="1104955" cy="69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02399" y="2955562"/>
            <a:ext cx="54991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The River Ganges</a:t>
            </a:r>
            <a:endParaRPr lang="en-US" sz="1600" dirty="0" smtClean="0"/>
          </a:p>
          <a:p>
            <a:r>
              <a:rPr lang="en-US" sz="1600" dirty="0" smtClean="0"/>
              <a:t>Hindus believe that the </a:t>
            </a:r>
            <a:r>
              <a:rPr lang="en-US" sz="1600" b="1" dirty="0" smtClean="0"/>
              <a:t>River Ganges (Ganga) </a:t>
            </a:r>
            <a:r>
              <a:rPr lang="en-US" sz="1600" dirty="0" smtClean="0"/>
              <a:t>in India is actually a part of God; </a:t>
            </a:r>
            <a:r>
              <a:rPr lang="en-US" sz="1600" b="1" dirty="0" smtClean="0"/>
              <a:t>the goddess Ganga</a:t>
            </a:r>
            <a:r>
              <a:rPr lang="en-US" sz="1600" dirty="0" smtClean="0"/>
              <a:t>. She is part of the creation story. </a:t>
            </a:r>
            <a:r>
              <a:rPr lang="en-US" sz="1600" b="1" dirty="0" smtClean="0"/>
              <a:t>Brahma</a:t>
            </a:r>
            <a:r>
              <a:rPr lang="en-US" sz="1600" dirty="0" smtClean="0"/>
              <a:t> sends Ganga down to earth to </a:t>
            </a:r>
            <a:r>
              <a:rPr lang="en-US" sz="1600" b="1" dirty="0" smtClean="0"/>
              <a:t>put out a great fire </a:t>
            </a:r>
            <a:r>
              <a:rPr lang="en-US" sz="1600" dirty="0" smtClean="0"/>
              <a:t>and </a:t>
            </a:r>
            <a:r>
              <a:rPr lang="en-US" sz="1600" b="1" dirty="0" smtClean="0"/>
              <a:t>Shiva</a:t>
            </a:r>
            <a:r>
              <a:rPr lang="en-US" sz="1600" dirty="0" smtClean="0"/>
              <a:t> helps ganga by stopping her great force from destroying the Earth. The Ganges is used for everything from </a:t>
            </a:r>
            <a:r>
              <a:rPr lang="en-US" sz="1600" b="1" dirty="0" smtClean="0"/>
              <a:t>funerals</a:t>
            </a:r>
            <a:r>
              <a:rPr lang="en-US" sz="1600" dirty="0" smtClean="0"/>
              <a:t> to </a:t>
            </a:r>
            <a:r>
              <a:rPr lang="en-US" sz="1600" b="1" dirty="0" smtClean="0"/>
              <a:t>pilgrimages (religious journeys)</a:t>
            </a:r>
            <a:r>
              <a:rPr lang="en-US" sz="1600" dirty="0" smtClean="0"/>
              <a:t>. </a:t>
            </a:r>
            <a:endParaRPr lang="en-GB" sz="1600" dirty="0"/>
          </a:p>
        </p:txBody>
      </p:sp>
      <p:sp>
        <p:nvSpPr>
          <p:cNvPr id="23" name="Rectangle 22"/>
          <p:cNvSpPr/>
          <p:nvPr/>
        </p:nvSpPr>
        <p:spPr>
          <a:xfrm>
            <a:off x="6502399" y="2999822"/>
            <a:ext cx="5499101" cy="17716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8" name="Picture 14" descr="Ganges River | History, Map, Location, Pollution, &amp; Facts | Britannic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544" y="4181710"/>
            <a:ext cx="913431" cy="58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517544" y="4852140"/>
            <a:ext cx="6395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Ganesh </a:t>
            </a:r>
          </a:p>
          <a:p>
            <a:r>
              <a:rPr lang="en-US" sz="1600" dirty="0" smtClean="0"/>
              <a:t>Ganesh – Elephant god (</a:t>
            </a:r>
            <a:r>
              <a:rPr lang="en-US" sz="1600" b="1" dirty="0" smtClean="0"/>
              <a:t>lower case g because he is only an aspect of God</a:t>
            </a:r>
            <a:r>
              <a:rPr lang="en-US" sz="1600" dirty="0" smtClean="0"/>
              <a:t>) </a:t>
            </a:r>
          </a:p>
          <a:p>
            <a:r>
              <a:rPr lang="en-US" sz="1600" dirty="0" smtClean="0"/>
              <a:t>His Story: Made from clay by his mother, </a:t>
            </a:r>
            <a:r>
              <a:rPr lang="en-US" sz="1600" b="1" dirty="0" smtClean="0"/>
              <a:t>Parvarti</a:t>
            </a:r>
            <a:r>
              <a:rPr lang="en-US" sz="1600" dirty="0" smtClean="0"/>
              <a:t>. He refuses to let Shiva into the home and has his head cut off. </a:t>
            </a:r>
            <a:r>
              <a:rPr lang="en-US" sz="1600" b="1" dirty="0" smtClean="0"/>
              <a:t>Shiva</a:t>
            </a:r>
            <a:r>
              <a:rPr lang="en-US" sz="1600" dirty="0" smtClean="0"/>
              <a:t> replaces the head with an elephant’s head. He is the </a:t>
            </a:r>
            <a:r>
              <a:rPr lang="en-US" sz="1600" b="1" dirty="0" smtClean="0"/>
              <a:t>most prayed to god in Hinduism </a:t>
            </a:r>
            <a:r>
              <a:rPr lang="en-US" sz="1600" dirty="0" smtClean="0"/>
              <a:t>and his jobs include: </a:t>
            </a:r>
            <a:r>
              <a:rPr lang="en-US" sz="1600" b="1" dirty="0" smtClean="0"/>
              <a:t>The Remover of Obstacles, Education </a:t>
            </a:r>
            <a:r>
              <a:rPr lang="en-US" sz="1600" dirty="0" smtClean="0"/>
              <a:t>and</a:t>
            </a:r>
            <a:r>
              <a:rPr lang="en-US" sz="1600" b="1" dirty="0" smtClean="0"/>
              <a:t> Good </a:t>
            </a:r>
            <a:r>
              <a:rPr lang="en-US" sz="1600" b="1" dirty="0"/>
              <a:t>F</a:t>
            </a:r>
            <a:r>
              <a:rPr lang="en-US" sz="1600" b="1" dirty="0" smtClean="0"/>
              <a:t>ortune</a:t>
            </a:r>
            <a:r>
              <a:rPr lang="en-US" sz="1600" dirty="0" smtClean="0"/>
              <a:t>.  He is </a:t>
            </a:r>
            <a:r>
              <a:rPr lang="en-US" sz="1600" b="1" dirty="0" smtClean="0"/>
              <a:t>prayed to before all other gods. </a:t>
            </a:r>
            <a:endParaRPr lang="en-GB" sz="1600" b="1" dirty="0"/>
          </a:p>
        </p:txBody>
      </p:sp>
      <p:sp>
        <p:nvSpPr>
          <p:cNvPr id="27" name="Rectangle 26"/>
          <p:cNvSpPr/>
          <p:nvPr/>
        </p:nvSpPr>
        <p:spPr>
          <a:xfrm>
            <a:off x="5536343" y="4852139"/>
            <a:ext cx="6465157" cy="18433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380" y="1923803"/>
            <a:ext cx="432261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Hindu </a:t>
            </a:r>
            <a:r>
              <a:rPr lang="en-US" sz="1600" b="1" dirty="0" smtClean="0"/>
              <a:t>worship</a:t>
            </a:r>
            <a:r>
              <a:rPr lang="en-US" sz="1600" dirty="0" smtClean="0"/>
              <a:t> is called puja – whether it is at the temple or at </a:t>
            </a:r>
            <a:r>
              <a:rPr lang="en-US" sz="1600" b="1" dirty="0" smtClean="0"/>
              <a:t>home</a:t>
            </a:r>
            <a:r>
              <a:rPr lang="en-US" sz="1600" dirty="0" smtClean="0"/>
              <a:t>. </a:t>
            </a:r>
            <a:r>
              <a:rPr lang="en-US" sz="1600" b="1" dirty="0" smtClean="0"/>
              <a:t>Puja</a:t>
            </a:r>
            <a:r>
              <a:rPr lang="en-US" sz="1600" dirty="0" smtClean="0"/>
              <a:t> means </a:t>
            </a:r>
            <a:r>
              <a:rPr lang="en-US" sz="1600" b="1" dirty="0" smtClean="0"/>
              <a:t>‘giving respect and </a:t>
            </a:r>
            <a:r>
              <a:rPr lang="en-US" sz="1600" b="1" dirty="0" err="1" smtClean="0"/>
              <a:t>honour</a:t>
            </a:r>
            <a:r>
              <a:rPr lang="en-US" sz="1600" b="1" dirty="0" smtClean="0"/>
              <a:t>’.</a:t>
            </a:r>
            <a:r>
              <a:rPr lang="en-US" sz="1600" dirty="0" smtClean="0"/>
              <a:t> The god or goddess they worship is treated as an </a:t>
            </a:r>
            <a:r>
              <a:rPr lang="en-US" sz="1600" b="1" dirty="0" err="1" smtClean="0"/>
              <a:t>honoured</a:t>
            </a:r>
            <a:r>
              <a:rPr lang="en-US" sz="1600" b="1" dirty="0" smtClean="0"/>
              <a:t> guest</a:t>
            </a:r>
            <a:r>
              <a:rPr lang="en-US" sz="1600" dirty="0" smtClean="0"/>
              <a:t>. </a:t>
            </a:r>
            <a:r>
              <a:rPr lang="en-US" sz="1600" dirty="0"/>
              <a:t>The main worship ceremony is called </a:t>
            </a:r>
            <a:r>
              <a:rPr lang="en-US" sz="1600" b="1" dirty="0" err="1"/>
              <a:t>arti</a:t>
            </a:r>
            <a:r>
              <a:rPr lang="en-US" sz="1600" dirty="0"/>
              <a:t> which is an </a:t>
            </a:r>
            <a:r>
              <a:rPr lang="en-US" sz="1600" b="1" dirty="0"/>
              <a:t>offering of light </a:t>
            </a:r>
            <a:r>
              <a:rPr lang="en-US" sz="1600" dirty="0"/>
              <a:t>to the deity through a </a:t>
            </a:r>
            <a:r>
              <a:rPr lang="en-US" sz="1600" b="1" dirty="0" err="1"/>
              <a:t>murti</a:t>
            </a:r>
            <a:r>
              <a:rPr lang="en-US" sz="1600" dirty="0"/>
              <a:t>. The image of god is ‘</a:t>
            </a:r>
            <a:r>
              <a:rPr lang="en-US" sz="1600" b="1" dirty="0"/>
              <a:t>awakened</a:t>
            </a:r>
            <a:r>
              <a:rPr lang="en-US" sz="1600" dirty="0"/>
              <a:t>’ by the </a:t>
            </a:r>
            <a:r>
              <a:rPr lang="en-US" sz="1600" b="1" dirty="0"/>
              <a:t>lighting of a flame </a:t>
            </a:r>
            <a:r>
              <a:rPr lang="en-US" sz="1600" dirty="0"/>
              <a:t>– this is known as </a:t>
            </a:r>
            <a:r>
              <a:rPr lang="en-US" sz="1600" b="1" dirty="0"/>
              <a:t>Agni</a:t>
            </a:r>
            <a:r>
              <a:rPr lang="en-US" sz="1600" dirty="0"/>
              <a:t>, and by the sound of a </a:t>
            </a:r>
            <a:r>
              <a:rPr lang="en-US" sz="1600" b="1" dirty="0"/>
              <a:t>mantra</a:t>
            </a:r>
            <a:r>
              <a:rPr lang="en-US" sz="1600" dirty="0"/>
              <a:t> – holy </a:t>
            </a:r>
            <a:r>
              <a:rPr lang="en-US" sz="1600" dirty="0" smtClean="0"/>
              <a:t>words.</a:t>
            </a:r>
            <a:endParaRPr lang="en-US" sz="1600" dirty="0"/>
          </a:p>
          <a:p>
            <a:endParaRPr lang="en-US" sz="1600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24691" y="110836"/>
            <a:ext cx="4447309" cy="1413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4691" y="1656499"/>
            <a:ext cx="3338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Puja</a:t>
            </a:r>
            <a:endParaRPr lang="en-GB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124691" y="1656498"/>
            <a:ext cx="4447309" cy="25354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786747" y="4820085"/>
            <a:ext cx="5239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Diwali</a:t>
            </a:r>
            <a:endParaRPr lang="en-GB" sz="1600" dirty="0"/>
          </a:p>
        </p:txBody>
      </p:sp>
      <p:sp>
        <p:nvSpPr>
          <p:cNvPr id="15" name="Rectangle 14"/>
          <p:cNvSpPr/>
          <p:nvPr/>
        </p:nvSpPr>
        <p:spPr>
          <a:xfrm>
            <a:off x="124689" y="4275117"/>
            <a:ext cx="6549243" cy="24203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733712" y="95977"/>
            <a:ext cx="7267788" cy="21614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717391" y="110836"/>
            <a:ext cx="7284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err="1" smtClean="0"/>
              <a:t>Murtis</a:t>
            </a:r>
            <a:endParaRPr lang="en-US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770708" y="2353013"/>
            <a:ext cx="22494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The Caste System</a:t>
            </a:r>
            <a:endParaRPr lang="en-US" sz="16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6781800" y="2362200"/>
            <a:ext cx="2371725" cy="24092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95002" y="4258372"/>
            <a:ext cx="6395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The Stages of Life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57061" y="4828388"/>
            <a:ext cx="5260768" cy="1869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24691" y="154794"/>
            <a:ext cx="25769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Holi</a:t>
            </a:r>
            <a:endParaRPr lang="en-US" sz="1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90005" y="439387"/>
            <a:ext cx="43463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Holi</a:t>
            </a:r>
            <a:r>
              <a:rPr lang="en-US" sz="1600" dirty="0"/>
              <a:t> Festival is the </a:t>
            </a:r>
            <a:r>
              <a:rPr lang="en-US" sz="1600" b="1" dirty="0"/>
              <a:t>festival of colour</a:t>
            </a:r>
            <a:r>
              <a:rPr lang="en-US" sz="1600" dirty="0"/>
              <a:t>, it begins at the last full </a:t>
            </a:r>
            <a:r>
              <a:rPr lang="en-US" sz="1600" dirty="0" smtClean="0"/>
              <a:t>moon, </a:t>
            </a:r>
            <a:r>
              <a:rPr lang="en-US" sz="1600" b="1" dirty="0" smtClean="0"/>
              <a:t>Phalguna</a:t>
            </a:r>
            <a:r>
              <a:rPr lang="en-US" sz="1600" dirty="0" smtClean="0"/>
              <a:t>, </a:t>
            </a:r>
            <a:r>
              <a:rPr lang="en-US" sz="1600" dirty="0"/>
              <a:t>at the start of spring.  Hindus will  Light bonfires, throw </a:t>
            </a:r>
            <a:r>
              <a:rPr lang="en-US" sz="1600" dirty="0" err="1" smtClean="0"/>
              <a:t>gulal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coloured</a:t>
            </a:r>
            <a:r>
              <a:rPr lang="en-US" sz="1600" b="1" dirty="0" smtClean="0"/>
              <a:t> powder</a:t>
            </a:r>
            <a:r>
              <a:rPr lang="en-US" sz="1600" dirty="0" smtClean="0"/>
              <a:t>), </a:t>
            </a:r>
            <a:r>
              <a:rPr lang="en-US" sz="1600" dirty="0"/>
              <a:t>eat sweets and dance to </a:t>
            </a:r>
            <a:r>
              <a:rPr lang="en-US" sz="1600" b="1" dirty="0"/>
              <a:t>celebrate</a:t>
            </a:r>
            <a:r>
              <a:rPr lang="en-US" sz="1600" dirty="0"/>
              <a:t>.</a:t>
            </a:r>
          </a:p>
          <a:p>
            <a:r>
              <a:rPr lang="en-US" dirty="0"/>
              <a:t> 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6877" y="4571999"/>
            <a:ext cx="66976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According to the </a:t>
            </a:r>
            <a:r>
              <a:rPr lang="en-US" sz="1600" b="1" dirty="0"/>
              <a:t>Hindu Scriptures</a:t>
            </a:r>
            <a:r>
              <a:rPr lang="en-US" sz="1600" dirty="0"/>
              <a:t> a human life can be mapped out into important stages or </a:t>
            </a:r>
            <a:r>
              <a:rPr lang="en-US" sz="1600" b="1" dirty="0" err="1"/>
              <a:t>Ashramas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1600" b="1" u="sng" dirty="0"/>
              <a:t>There are 4 main stages of life:</a:t>
            </a:r>
            <a:endParaRPr lang="en-US" sz="1600" b="1" dirty="0"/>
          </a:p>
          <a:p>
            <a:r>
              <a:rPr lang="en-US" sz="1600" dirty="0"/>
              <a:t>· </a:t>
            </a:r>
            <a:r>
              <a:rPr lang="en-US" sz="1600" b="1" dirty="0"/>
              <a:t>The Student stage</a:t>
            </a:r>
            <a:r>
              <a:rPr lang="en-US" sz="1600" dirty="0"/>
              <a:t>: This is when a person is old enough to take their spiritual education seriously.  </a:t>
            </a:r>
          </a:p>
          <a:p>
            <a:r>
              <a:rPr lang="en-US" sz="1600" dirty="0"/>
              <a:t>· </a:t>
            </a:r>
            <a:r>
              <a:rPr lang="en-US" sz="1600" b="1" dirty="0"/>
              <a:t>The Householder stage</a:t>
            </a:r>
            <a:r>
              <a:rPr lang="en-US" sz="1600" dirty="0"/>
              <a:t>: When a person gets married and is setting up home.  </a:t>
            </a:r>
          </a:p>
          <a:p>
            <a:r>
              <a:rPr lang="en-US" sz="1600" dirty="0"/>
              <a:t>· </a:t>
            </a:r>
            <a:r>
              <a:rPr lang="en-US" sz="1600" b="1" dirty="0"/>
              <a:t>The Recluse stage:  </a:t>
            </a:r>
            <a:r>
              <a:rPr lang="en-US" sz="1600" dirty="0"/>
              <a:t>When a person becomes a grandparent .</a:t>
            </a:r>
          </a:p>
          <a:p>
            <a:r>
              <a:rPr lang="en-US" sz="1600" dirty="0"/>
              <a:t>· </a:t>
            </a:r>
            <a:r>
              <a:rPr lang="en-US" sz="1600" b="1" dirty="0"/>
              <a:t>The Spiritual stage:  </a:t>
            </a:r>
            <a:r>
              <a:rPr lang="en-US" sz="1600" dirty="0"/>
              <a:t>Entered into </a:t>
            </a:r>
            <a:r>
              <a:rPr lang="en-US" sz="1600" dirty="0" smtClean="0"/>
              <a:t>voluntarily to focus on the next life. 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503" y="415637"/>
            <a:ext cx="70183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</a:t>
            </a:r>
            <a:r>
              <a:rPr lang="en-US" sz="1600" b="1" dirty="0" smtClean="0"/>
              <a:t> </a:t>
            </a:r>
            <a:r>
              <a:rPr lang="en-US" sz="1600" dirty="0" smtClean="0"/>
              <a:t>Understand</a:t>
            </a:r>
            <a:r>
              <a:rPr lang="en-US" sz="1600" b="1" dirty="0" smtClean="0"/>
              <a:t> </a:t>
            </a:r>
            <a:r>
              <a:rPr lang="en-US" sz="1600" dirty="0" smtClean="0"/>
              <a:t>God </a:t>
            </a:r>
            <a:r>
              <a:rPr lang="en-US" sz="1600" b="1" dirty="0"/>
              <a:t>(Brahman)</a:t>
            </a:r>
            <a:r>
              <a:rPr lang="en-US" sz="1600" dirty="0" smtClean="0"/>
              <a:t> better</a:t>
            </a:r>
            <a:r>
              <a:rPr lang="en-US" sz="1600" b="1" dirty="0" smtClean="0"/>
              <a:t> </a:t>
            </a:r>
            <a:r>
              <a:rPr lang="en-US" sz="1600" dirty="0" smtClean="0"/>
              <a:t>Hindus split god into </a:t>
            </a:r>
            <a:r>
              <a:rPr lang="en-US" sz="1600" b="1" dirty="0" smtClean="0"/>
              <a:t>demi-gods (</a:t>
            </a:r>
            <a:r>
              <a:rPr lang="en-US" sz="1600" b="1" dirty="0" err="1" smtClean="0"/>
              <a:t>Murtis</a:t>
            </a:r>
            <a:r>
              <a:rPr lang="en-US" sz="1600" b="1" dirty="0" smtClean="0"/>
              <a:t>). </a:t>
            </a:r>
          </a:p>
          <a:p>
            <a:r>
              <a:rPr lang="en-US" sz="1600" b="1" dirty="0" smtClean="0"/>
              <a:t>Lakshmi – </a:t>
            </a:r>
            <a:r>
              <a:rPr lang="en-US" sz="1600" dirty="0" smtClean="0"/>
              <a:t>The goddess of Wealth and Beauty.</a:t>
            </a:r>
          </a:p>
          <a:p>
            <a:r>
              <a:rPr lang="en-US" sz="1600" b="1" dirty="0" smtClean="0"/>
              <a:t>Lord Rama – </a:t>
            </a:r>
            <a:r>
              <a:rPr lang="en-US" sz="1600" dirty="0" smtClean="0"/>
              <a:t>The god of “good over evil” from the Diwali story.</a:t>
            </a:r>
          </a:p>
          <a:p>
            <a:r>
              <a:rPr lang="en-US" sz="1600" b="1" dirty="0" smtClean="0"/>
              <a:t>Hanuman – </a:t>
            </a:r>
            <a:r>
              <a:rPr lang="en-US" sz="1600" dirty="0" smtClean="0"/>
              <a:t>The Monkey god from the </a:t>
            </a:r>
            <a:r>
              <a:rPr lang="en-US" sz="1600" dirty="0" err="1" smtClean="0"/>
              <a:t>Dwiali</a:t>
            </a:r>
            <a:r>
              <a:rPr lang="en-US" sz="1600" dirty="0" smtClean="0"/>
              <a:t> story that helps Lord Rama.</a:t>
            </a:r>
          </a:p>
          <a:p>
            <a:r>
              <a:rPr lang="en-US" sz="1600" b="1" dirty="0" smtClean="0"/>
              <a:t>Kali – </a:t>
            </a:r>
            <a:r>
              <a:rPr lang="en-US" sz="1600" dirty="0" smtClean="0"/>
              <a:t>The Dark Mother.</a:t>
            </a:r>
          </a:p>
          <a:p>
            <a:r>
              <a:rPr lang="en-US" sz="1600" b="1" dirty="0" err="1" smtClean="0"/>
              <a:t>Saraswati</a:t>
            </a:r>
            <a:r>
              <a:rPr lang="en-US" sz="1600" b="1" dirty="0" smtClean="0"/>
              <a:t> </a:t>
            </a:r>
            <a:r>
              <a:rPr lang="en-US" sz="1600" dirty="0" smtClean="0"/>
              <a:t>– The goddess of knowledge and music.</a:t>
            </a:r>
          </a:p>
          <a:p>
            <a:r>
              <a:rPr lang="en-US" sz="1600" b="1" dirty="0" smtClean="0"/>
              <a:t>Ganesh – </a:t>
            </a:r>
            <a:r>
              <a:rPr lang="en-US" sz="1600" dirty="0" smtClean="0"/>
              <a:t>The remover of obstacles and the god of education and good fortune.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68935" y="5094515"/>
            <a:ext cx="51895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</a:t>
            </a:r>
            <a:r>
              <a:rPr lang="en-US" sz="1600" b="1" dirty="0" smtClean="0"/>
              <a:t>festival of light </a:t>
            </a:r>
            <a:r>
              <a:rPr lang="en-US" sz="1600" dirty="0" smtClean="0"/>
              <a:t>and the </a:t>
            </a:r>
            <a:r>
              <a:rPr lang="en-US" sz="1600" b="1" dirty="0" smtClean="0"/>
              <a:t>Hindu New Year</a:t>
            </a:r>
            <a:r>
              <a:rPr lang="en-US" sz="1600" dirty="0" smtClean="0"/>
              <a:t>. The most important day of the year for Hindus. It remembers the story of </a:t>
            </a:r>
            <a:r>
              <a:rPr lang="en-US" sz="1600" b="1" dirty="0" smtClean="0"/>
              <a:t>Lord</a:t>
            </a:r>
            <a:r>
              <a:rPr lang="en-US" sz="1600" dirty="0" smtClean="0"/>
              <a:t> </a:t>
            </a:r>
            <a:r>
              <a:rPr lang="en-US" sz="1600" b="1" dirty="0" smtClean="0"/>
              <a:t>Rama</a:t>
            </a:r>
            <a:r>
              <a:rPr lang="en-US" sz="1600" dirty="0" smtClean="0"/>
              <a:t> defeating the demon </a:t>
            </a:r>
            <a:r>
              <a:rPr lang="en-US" sz="1600" b="1" dirty="0" err="1" smtClean="0"/>
              <a:t>Ravana</a:t>
            </a:r>
            <a:r>
              <a:rPr lang="en-US" sz="1600" dirty="0" smtClean="0"/>
              <a:t> and freeing </a:t>
            </a:r>
            <a:r>
              <a:rPr lang="en-US" sz="1600" b="1" dirty="0" err="1" smtClean="0"/>
              <a:t>Sita</a:t>
            </a:r>
            <a:r>
              <a:rPr lang="en-US" sz="1600" dirty="0" smtClean="0"/>
              <a:t>. Hindus light </a:t>
            </a:r>
            <a:r>
              <a:rPr lang="en-US" sz="1600" b="1" dirty="0" smtClean="0"/>
              <a:t>rows of diva lamps </a:t>
            </a:r>
            <a:r>
              <a:rPr lang="en-US" sz="1600" dirty="0" smtClean="0"/>
              <a:t>to celebrate </a:t>
            </a:r>
            <a:r>
              <a:rPr lang="en-US" sz="1600" b="1" dirty="0"/>
              <a:t>R</a:t>
            </a:r>
            <a:r>
              <a:rPr lang="en-US" sz="1600" b="1" dirty="0" smtClean="0"/>
              <a:t>ama</a:t>
            </a:r>
            <a:r>
              <a:rPr lang="en-US" sz="1600" dirty="0" smtClean="0"/>
              <a:t> and </a:t>
            </a:r>
            <a:r>
              <a:rPr lang="en-US" sz="1600" b="1" dirty="0" err="1" smtClean="0"/>
              <a:t>Sitas</a:t>
            </a:r>
            <a:r>
              <a:rPr lang="en-US" sz="1600" dirty="0" smtClean="0"/>
              <a:t> return home. Hindu </a:t>
            </a:r>
            <a:r>
              <a:rPr lang="en-US" sz="1600" b="1" dirty="0" smtClean="0"/>
              <a:t>decorate their homes</a:t>
            </a:r>
            <a:r>
              <a:rPr lang="en-US" sz="1600" dirty="0" smtClean="0"/>
              <a:t> and </a:t>
            </a:r>
            <a:r>
              <a:rPr lang="en-US" sz="1600" b="1" dirty="0" smtClean="0"/>
              <a:t>set off fireworks </a:t>
            </a:r>
            <a:r>
              <a:rPr lang="en-US" sz="1600" dirty="0" smtClean="0"/>
              <a:t>to celebrate this festival. </a:t>
            </a:r>
            <a:endParaRPr lang="en-GB" sz="1600" dirty="0"/>
          </a:p>
        </p:txBody>
      </p:sp>
      <p:pic>
        <p:nvPicPr>
          <p:cNvPr id="1026" name="Picture 2" descr="Related image | Hindu caste system, Hinduism, Brahm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66"/>
          <a:stretch>
            <a:fillRect/>
          </a:stretch>
        </p:blipFill>
        <p:spPr bwMode="auto">
          <a:xfrm>
            <a:off x="9319563" y="2266438"/>
            <a:ext cx="2670555" cy="2519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810499" y="2612448"/>
            <a:ext cx="2209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This is a </a:t>
            </a:r>
            <a:r>
              <a:rPr lang="en-US" sz="1600" b="1" dirty="0" smtClean="0"/>
              <a:t>social hierarchy </a:t>
            </a:r>
            <a:r>
              <a:rPr lang="en-US" sz="1600" dirty="0" smtClean="0"/>
              <a:t>in </a:t>
            </a:r>
            <a:r>
              <a:rPr lang="en-US" sz="1600" b="1" dirty="0" smtClean="0"/>
              <a:t>India</a:t>
            </a:r>
            <a:r>
              <a:rPr lang="en-US" sz="1600" dirty="0" smtClean="0"/>
              <a:t> that ranks people in society based on the jobs that they do. This is controversial and many in India think it is wrong as it </a:t>
            </a:r>
            <a:r>
              <a:rPr lang="en-US" sz="1600" b="1" dirty="0" smtClean="0"/>
              <a:t>excludes many people. </a:t>
            </a:r>
            <a:endParaRPr lang="en-GB" sz="1600" b="1" dirty="0"/>
          </a:p>
        </p:txBody>
      </p:sp>
      <p:pic>
        <p:nvPicPr>
          <p:cNvPr id="1028" name="Picture 4" descr="DiwaliâFestival of Light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26" y="2590800"/>
            <a:ext cx="1885950" cy="141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/>
          <p:cNvCxnSpPr/>
          <p:nvPr/>
        </p:nvCxnSpPr>
        <p:spPr>
          <a:xfrm>
            <a:off x="9158287" y="3219450"/>
            <a:ext cx="304800" cy="0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809</Words>
  <Application>Microsoft Office PowerPoint</Application>
  <PresentationFormat>Widescreen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Greenhalgh</dc:creator>
  <cp:lastModifiedBy>R. Greenhalgh</cp:lastModifiedBy>
  <cp:revision>23</cp:revision>
  <dcterms:created xsi:type="dcterms:W3CDTF">2022-05-06T13:13:45Z</dcterms:created>
  <dcterms:modified xsi:type="dcterms:W3CDTF">2022-05-09T13:27:07Z</dcterms:modified>
</cp:coreProperties>
</file>