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7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48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5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57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5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70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94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50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3D28-6A94-4343-AE01-44DDF157853B}" type="datetimeFigureOut">
              <a:rPr lang="en-GB" smtClean="0"/>
              <a:t>14/09/2020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1122-C53A-4BD8-931D-855424D58A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0668635" y="0"/>
            <a:ext cx="15397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237510" y="2662924"/>
            <a:ext cx="2486526" cy="783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104178" y="97599"/>
            <a:ext cx="2217392" cy="27238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Materials:</a:t>
            </a:r>
          </a:p>
          <a:p>
            <a:r>
              <a:rPr lang="en-GB" sz="900" dirty="0" smtClean="0"/>
              <a:t>Woods- hardwoods- softwoods- manufactured</a:t>
            </a:r>
          </a:p>
          <a:p>
            <a:r>
              <a:rPr lang="en-GB" sz="900" dirty="0" smtClean="0"/>
              <a:t>Hardwoods- lose their leaves- deciduous</a:t>
            </a:r>
          </a:p>
          <a:p>
            <a:r>
              <a:rPr lang="en-GB" sz="900" dirty="0" smtClean="0"/>
              <a:t>Soft woods- keep their leaves-evergreen</a:t>
            </a:r>
          </a:p>
          <a:p>
            <a:r>
              <a:rPr lang="en-GB" sz="900" dirty="0" smtClean="0"/>
              <a:t>Manufactured- man made wood</a:t>
            </a:r>
          </a:p>
          <a:p>
            <a:r>
              <a:rPr lang="en-GB" sz="900" dirty="0"/>
              <a:t>Advantages of manmade boards: available in large sheets, environmentally friendly/sustainable material, cost effective (cheap), does not have knots/defects.  </a:t>
            </a:r>
            <a:endParaRPr lang="en-GB" sz="900" dirty="0" smtClean="0"/>
          </a:p>
          <a:p>
            <a:r>
              <a:rPr lang="en-GB" sz="900" dirty="0" smtClean="0"/>
              <a:t>Plastics- thermoplastic-thermoset.</a:t>
            </a:r>
          </a:p>
          <a:p>
            <a:r>
              <a:rPr lang="en-GB" sz="900" dirty="0" smtClean="0"/>
              <a:t>Thermoplastic- can be recycled- HIPS and Acrylic. </a:t>
            </a:r>
          </a:p>
          <a:p>
            <a:r>
              <a:rPr lang="en-GB" sz="900" dirty="0" smtClean="0"/>
              <a:t>Thermosetting- can’t be recycled and reshaped.</a:t>
            </a:r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301559" y="2771207"/>
            <a:ext cx="2646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Jigsaw puzzle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20426" y="4624080"/>
            <a:ext cx="3652951" cy="210826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Tools and processes: </a:t>
            </a:r>
          </a:p>
          <a:p>
            <a:r>
              <a:rPr lang="en-GB" sz="900" dirty="0" smtClean="0"/>
              <a:t>Claw hammer- </a:t>
            </a:r>
            <a:r>
              <a:rPr lang="en-US" sz="900" dirty="0"/>
              <a:t>is a tool primarily used for pounding nails into, or extracting nails from, some other </a:t>
            </a:r>
            <a:r>
              <a:rPr lang="en-US" sz="900" dirty="0" smtClean="0"/>
              <a:t>object.</a:t>
            </a:r>
            <a:endParaRPr lang="en-GB" sz="900" dirty="0" smtClean="0"/>
          </a:p>
          <a:p>
            <a:r>
              <a:rPr lang="en-GB" sz="900" dirty="0" smtClean="0"/>
              <a:t>Coping saw- </a:t>
            </a:r>
            <a:r>
              <a:rPr lang="en-US" sz="900" dirty="0"/>
              <a:t>is a type of hand saw used to cut intricate external shapes and interior cut-outs in </a:t>
            </a:r>
            <a:r>
              <a:rPr lang="en-US" sz="900" dirty="0" smtClean="0"/>
              <a:t>woodworking.</a:t>
            </a:r>
          </a:p>
          <a:p>
            <a:r>
              <a:rPr lang="en-GB" sz="900" dirty="0" smtClean="0"/>
              <a:t>Tenon saw- is a type of hand saw used to cut wood straight. </a:t>
            </a:r>
          </a:p>
          <a:p>
            <a:r>
              <a:rPr lang="en-GB" sz="900" dirty="0" smtClean="0"/>
              <a:t>Bench hook- </a:t>
            </a:r>
            <a:r>
              <a:rPr lang="en-US" sz="900" dirty="0"/>
              <a:t>its purpose is to provide a stop against which the piece of wood being worked can be firmly </a:t>
            </a:r>
            <a:r>
              <a:rPr lang="en-US" sz="900" dirty="0" smtClean="0"/>
              <a:t>held.</a:t>
            </a:r>
          </a:p>
          <a:p>
            <a:r>
              <a:rPr lang="en-GB" sz="900" dirty="0" smtClean="0"/>
              <a:t>File- </a:t>
            </a:r>
            <a:r>
              <a:rPr lang="en-US" sz="900" dirty="0"/>
              <a:t>a steel hand tool with small sharp teeth on some or all of its surfaces; used for smoothing wood or metal.</a:t>
            </a:r>
            <a:endParaRPr lang="en-GB" sz="900" dirty="0" smtClean="0"/>
          </a:p>
          <a:p>
            <a:r>
              <a:rPr lang="en-GB" sz="900" dirty="0" smtClean="0"/>
              <a:t>Vacuum </a:t>
            </a:r>
            <a:r>
              <a:rPr lang="en-GB" sz="900" dirty="0"/>
              <a:t>forming- is a simplified version of thermoforming, whereby a sheet of plastic is heated to a forming temperature, stretched onto a single-surface mould, and forced against the mould by a vacuum (suction of </a:t>
            </a:r>
            <a:r>
              <a:rPr lang="en-GB" sz="900" dirty="0" smtClean="0"/>
              <a:t>air</a:t>
            </a:r>
            <a:r>
              <a:rPr lang="en-GB" sz="9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49792" y="46358"/>
            <a:ext cx="1305163" cy="801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/>
              <a:t>Key words:</a:t>
            </a:r>
          </a:p>
          <a:p>
            <a:endParaRPr lang="en-GB" sz="900" b="1" dirty="0" smtClean="0"/>
          </a:p>
          <a:p>
            <a:r>
              <a:rPr lang="en-GB" sz="900" dirty="0" smtClean="0"/>
              <a:t>PPE</a:t>
            </a:r>
          </a:p>
          <a:p>
            <a:r>
              <a:rPr lang="en-GB" sz="900" dirty="0" smtClean="0"/>
              <a:t>Biomimicry</a:t>
            </a:r>
          </a:p>
          <a:p>
            <a:r>
              <a:rPr lang="en-GB" sz="900" dirty="0" smtClean="0"/>
              <a:t>Injection moulding</a:t>
            </a:r>
          </a:p>
          <a:p>
            <a:r>
              <a:rPr lang="en-GB" sz="900" dirty="0"/>
              <a:t>Tessellations</a:t>
            </a:r>
          </a:p>
          <a:p>
            <a:r>
              <a:rPr lang="en-GB" sz="900" dirty="0"/>
              <a:t>Regular</a:t>
            </a:r>
          </a:p>
          <a:p>
            <a:r>
              <a:rPr lang="en-GB" sz="900" dirty="0"/>
              <a:t>Irregular</a:t>
            </a:r>
          </a:p>
          <a:p>
            <a:r>
              <a:rPr lang="en-GB" sz="900" dirty="0"/>
              <a:t>Pentagons</a:t>
            </a:r>
          </a:p>
          <a:p>
            <a:r>
              <a:rPr lang="en-GB" sz="900" dirty="0"/>
              <a:t>Primary</a:t>
            </a:r>
          </a:p>
          <a:p>
            <a:r>
              <a:rPr lang="en-GB" sz="900" dirty="0"/>
              <a:t>Secondary</a:t>
            </a:r>
          </a:p>
          <a:p>
            <a:r>
              <a:rPr lang="en-GB" sz="900" dirty="0" smtClean="0"/>
              <a:t>Tertiary</a:t>
            </a:r>
            <a:endParaRPr lang="en-GB" sz="900" dirty="0"/>
          </a:p>
          <a:p>
            <a:r>
              <a:rPr lang="en-GB" sz="900" dirty="0"/>
              <a:t>Complimentary</a:t>
            </a:r>
          </a:p>
          <a:p>
            <a:r>
              <a:rPr lang="en-US" sz="900" kern="0" dirty="0">
                <a:solidFill>
                  <a:sysClr val="windowText" lastClr="000000"/>
                </a:solidFill>
              </a:rPr>
              <a:t>Equilateral</a:t>
            </a:r>
          </a:p>
          <a:p>
            <a:r>
              <a:rPr lang="en-US" sz="900" kern="0" dirty="0">
                <a:solidFill>
                  <a:sysClr val="windowText" lastClr="000000"/>
                </a:solidFill>
              </a:rPr>
              <a:t>Tessellate</a:t>
            </a:r>
          </a:p>
          <a:p>
            <a:r>
              <a:rPr lang="en-US" sz="900" kern="0" dirty="0">
                <a:solidFill>
                  <a:sysClr val="windowText" lastClr="000000"/>
                </a:solidFill>
              </a:rPr>
              <a:t>Isometric</a:t>
            </a:r>
            <a:endParaRPr lang="en-GB" sz="900" dirty="0"/>
          </a:p>
          <a:p>
            <a:r>
              <a:rPr lang="en-GB" sz="900" dirty="0"/>
              <a:t>Heat press</a:t>
            </a:r>
          </a:p>
          <a:p>
            <a:r>
              <a:rPr lang="en-GB" sz="900" dirty="0"/>
              <a:t>Heat Transfer</a:t>
            </a:r>
          </a:p>
          <a:p>
            <a:r>
              <a:rPr lang="en-GB" sz="900" dirty="0"/>
              <a:t>MDF</a:t>
            </a:r>
          </a:p>
          <a:p>
            <a:r>
              <a:rPr lang="en-GB" sz="900" dirty="0"/>
              <a:t>Manufactured </a:t>
            </a:r>
            <a:r>
              <a:rPr lang="en-GB" sz="900" dirty="0" smtClean="0"/>
              <a:t>Board</a:t>
            </a:r>
          </a:p>
          <a:p>
            <a:r>
              <a:rPr lang="en-GB" sz="900" dirty="0"/>
              <a:t>Fretsaw</a:t>
            </a:r>
          </a:p>
          <a:p>
            <a:r>
              <a:rPr lang="en-GB" sz="900" dirty="0"/>
              <a:t>Try square</a:t>
            </a:r>
          </a:p>
          <a:p>
            <a:r>
              <a:rPr lang="en-GB" sz="900" dirty="0"/>
              <a:t>Goggles</a:t>
            </a:r>
          </a:p>
          <a:p>
            <a:r>
              <a:rPr lang="en-GB" sz="900" dirty="0" smtClean="0"/>
              <a:t>Apron</a:t>
            </a:r>
          </a:p>
          <a:p>
            <a:r>
              <a:rPr lang="en-GB" sz="900" dirty="0"/>
              <a:t>Plywood</a:t>
            </a:r>
          </a:p>
          <a:p>
            <a:r>
              <a:rPr lang="en-GB" sz="900" dirty="0" smtClean="0"/>
              <a:t>Vice </a:t>
            </a:r>
            <a:endParaRPr lang="en-GB" sz="900" dirty="0"/>
          </a:p>
          <a:p>
            <a:r>
              <a:rPr lang="en-GB" sz="900" dirty="0"/>
              <a:t>Bench Hook</a:t>
            </a:r>
          </a:p>
          <a:p>
            <a:r>
              <a:rPr lang="en-GB" sz="900" dirty="0"/>
              <a:t>Lap joints</a:t>
            </a:r>
          </a:p>
          <a:p>
            <a:r>
              <a:rPr lang="en-GB" sz="900" dirty="0"/>
              <a:t>Tenon saws</a:t>
            </a:r>
          </a:p>
          <a:p>
            <a:r>
              <a:rPr lang="en-GB" sz="900" dirty="0"/>
              <a:t>Fabricate</a:t>
            </a:r>
          </a:p>
          <a:p>
            <a:r>
              <a:rPr lang="en-GB" sz="900" dirty="0"/>
              <a:t>Adhesive</a:t>
            </a:r>
          </a:p>
          <a:p>
            <a:r>
              <a:rPr lang="en-GB" sz="900" dirty="0"/>
              <a:t>Hammer </a:t>
            </a:r>
          </a:p>
          <a:p>
            <a:r>
              <a:rPr lang="en-GB" sz="900" dirty="0"/>
              <a:t>Pins</a:t>
            </a:r>
          </a:p>
          <a:p>
            <a:r>
              <a:rPr lang="en-GB" sz="900" dirty="0" smtClean="0"/>
              <a:t>PVA</a:t>
            </a:r>
          </a:p>
          <a:p>
            <a:r>
              <a:rPr lang="en-GB" sz="900" dirty="0"/>
              <a:t>Vacuum former</a:t>
            </a:r>
          </a:p>
          <a:p>
            <a:r>
              <a:rPr lang="en-GB" sz="900" dirty="0"/>
              <a:t>HIPS</a:t>
            </a:r>
          </a:p>
          <a:p>
            <a:r>
              <a:rPr lang="en-GB" sz="900" dirty="0"/>
              <a:t>Thermo plastic</a:t>
            </a:r>
          </a:p>
          <a:p>
            <a:r>
              <a:rPr lang="en-GB" sz="900" dirty="0"/>
              <a:t>Particles</a:t>
            </a:r>
          </a:p>
          <a:p>
            <a:r>
              <a:rPr lang="en-GB" sz="900" dirty="0"/>
              <a:t>Molecular </a:t>
            </a:r>
            <a:endParaRPr lang="en-GB" sz="900" dirty="0" smtClean="0"/>
          </a:p>
          <a:p>
            <a:r>
              <a:rPr lang="en-GB" sz="900" dirty="0"/>
              <a:t>Glass paper</a:t>
            </a:r>
          </a:p>
          <a:p>
            <a:r>
              <a:rPr lang="en-GB" sz="900" dirty="0"/>
              <a:t>Abrasive</a:t>
            </a:r>
          </a:p>
          <a:p>
            <a:r>
              <a:rPr lang="en-GB" sz="900" dirty="0"/>
              <a:t>Sanding block</a:t>
            </a:r>
          </a:p>
          <a:p>
            <a:r>
              <a:rPr lang="en-GB" sz="900" dirty="0"/>
              <a:t>Wax </a:t>
            </a:r>
          </a:p>
          <a:p>
            <a:r>
              <a:rPr lang="en-GB" sz="900" dirty="0"/>
              <a:t>Wet and dry </a:t>
            </a:r>
            <a:r>
              <a:rPr lang="en-GB" sz="900" dirty="0" smtClean="0"/>
              <a:t>paper</a:t>
            </a:r>
          </a:p>
          <a:p>
            <a:r>
              <a:rPr lang="en-GB" sz="900" dirty="0"/>
              <a:t>CAD</a:t>
            </a:r>
          </a:p>
          <a:p>
            <a:r>
              <a:rPr lang="en-GB" sz="900" dirty="0"/>
              <a:t>CAM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b="1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475746" y="52506"/>
            <a:ext cx="18011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/>
              <a:t>Tessellated shapes:</a:t>
            </a:r>
          </a:p>
          <a:p>
            <a:r>
              <a:rPr lang="en-GB" sz="900" dirty="0" smtClean="0"/>
              <a:t>Arrangements of closed shapes that completely cover plane without overlapping and without leaving gaps. </a:t>
            </a:r>
          </a:p>
          <a:p>
            <a:endParaRPr lang="en-GB" sz="900" dirty="0" smtClean="0"/>
          </a:p>
          <a:p>
            <a:r>
              <a:rPr lang="en-GB" sz="900" dirty="0"/>
              <a:t>3</a:t>
            </a:r>
            <a:r>
              <a:rPr lang="en-GB" sz="900" dirty="0" smtClean="0"/>
              <a:t> regular geometric shapes-equilateral triangle, square and hexagon.</a:t>
            </a:r>
          </a:p>
          <a:p>
            <a:endParaRPr lang="en-GB" sz="900" dirty="0" smtClean="0"/>
          </a:p>
          <a:p>
            <a:r>
              <a:rPr lang="en-GB" sz="900" dirty="0" smtClean="0"/>
              <a:t>Regular-all sides and internal angles are equal.</a:t>
            </a:r>
          </a:p>
          <a:p>
            <a:endParaRPr lang="en-GB" sz="900" dirty="0" smtClean="0"/>
          </a:p>
          <a:p>
            <a:r>
              <a:rPr lang="en-GB" sz="900" dirty="0" smtClean="0"/>
              <a:t>Others-parallelograms, rhombus and rectangles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33702" y="3306068"/>
            <a:ext cx="3597001" cy="34163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History of Toys:</a:t>
            </a:r>
          </a:p>
          <a:p>
            <a:r>
              <a:rPr lang="en-GB" sz="900" dirty="0" smtClean="0"/>
              <a:t>Vikings- 400 AD</a:t>
            </a:r>
          </a:p>
          <a:p>
            <a:r>
              <a:rPr lang="en-GB" sz="900" dirty="0" smtClean="0"/>
              <a:t>Queen Victoria reins-1837-1901</a:t>
            </a:r>
          </a:p>
          <a:p>
            <a:r>
              <a:rPr lang="en-GB" sz="900" dirty="0" smtClean="0"/>
              <a:t>Word soviets would be associated with the dates 1945-1991</a:t>
            </a:r>
          </a:p>
          <a:p>
            <a:r>
              <a:rPr lang="en-GB" sz="900" dirty="0" smtClean="0"/>
              <a:t>World war 1- 1914-1918</a:t>
            </a:r>
          </a:p>
          <a:p>
            <a:r>
              <a:rPr lang="en-GB" sz="900" dirty="0" smtClean="0"/>
              <a:t>World war 2-1939-1945 (wider expansion, more materials used across the war, not many materials for toys)</a:t>
            </a:r>
          </a:p>
          <a:p>
            <a:r>
              <a:rPr lang="en-GB" sz="900" dirty="0" smtClean="0"/>
              <a:t>Tudors- 1485-1603</a:t>
            </a:r>
          </a:p>
          <a:p>
            <a:r>
              <a:rPr lang="en-GB" sz="900" dirty="0" smtClean="0"/>
              <a:t>A Bomb invented- 1945</a:t>
            </a:r>
          </a:p>
          <a:p>
            <a:r>
              <a:rPr lang="en-GB" sz="900" dirty="0" smtClean="0"/>
              <a:t>Taefl- played by the Anglo-Saxons</a:t>
            </a:r>
          </a:p>
          <a:p>
            <a:r>
              <a:rPr lang="en-GB" sz="900" dirty="0" smtClean="0"/>
              <a:t>Egyptians- used papyrus</a:t>
            </a:r>
          </a:p>
          <a:p>
            <a:r>
              <a:rPr lang="en-GB" sz="900" dirty="0" smtClean="0"/>
              <a:t>Coronation of Queen Elizabeth 2</a:t>
            </a:r>
            <a:r>
              <a:rPr lang="en-GB" sz="900" baseline="30000" dirty="0" smtClean="0"/>
              <a:t>nd</a:t>
            </a:r>
            <a:r>
              <a:rPr lang="en-GB" sz="900" dirty="0" smtClean="0"/>
              <a:t> -1953</a:t>
            </a:r>
          </a:p>
          <a:p>
            <a:r>
              <a:rPr lang="en-GB" sz="900" dirty="0" smtClean="0"/>
              <a:t>Dreadnoughts- relates to naval power in World War 1</a:t>
            </a:r>
          </a:p>
          <a:p>
            <a:r>
              <a:rPr lang="en-GB" sz="900" dirty="0" smtClean="0"/>
              <a:t>Airpower-World War 2</a:t>
            </a:r>
          </a:p>
          <a:p>
            <a:r>
              <a:rPr lang="en-GB" sz="900" dirty="0" smtClean="0"/>
              <a:t>Hnefatafl- played by the Vikings</a:t>
            </a:r>
          </a:p>
          <a:p>
            <a:r>
              <a:rPr lang="en-GB" sz="900" dirty="0" smtClean="0"/>
              <a:t>Moon landing- 1969</a:t>
            </a:r>
          </a:p>
          <a:p>
            <a:r>
              <a:rPr lang="en-GB" sz="900" dirty="0" smtClean="0"/>
              <a:t>Bluetooth invented- 1990s</a:t>
            </a:r>
          </a:p>
          <a:p>
            <a:r>
              <a:rPr lang="en-GB" sz="900" dirty="0" smtClean="0"/>
              <a:t>Development of injection moulding-1946</a:t>
            </a:r>
          </a:p>
          <a:p>
            <a:endParaRPr lang="en-GB" sz="900" b="1" dirty="0" smtClean="0"/>
          </a:p>
          <a:p>
            <a:endParaRPr lang="en-GB" sz="900" b="1" dirty="0" smtClean="0"/>
          </a:p>
          <a:p>
            <a:endParaRPr lang="en-GB" sz="900" b="1" dirty="0"/>
          </a:p>
          <a:p>
            <a:endParaRPr lang="en-GB" sz="900" b="1" dirty="0" smtClean="0"/>
          </a:p>
          <a:p>
            <a:endParaRPr lang="en-GB" sz="900" b="1" dirty="0" smtClean="0"/>
          </a:p>
          <a:p>
            <a:endParaRPr lang="en-GB" sz="9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20426" y="2922600"/>
            <a:ext cx="3652952" cy="161582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Saws:</a:t>
            </a:r>
          </a:p>
          <a:p>
            <a:r>
              <a:rPr lang="en-GB" sz="900" dirty="0" smtClean="0"/>
              <a:t>Ancient saw- dates back to the later stone age</a:t>
            </a:r>
          </a:p>
          <a:p>
            <a:r>
              <a:rPr lang="en-GB" sz="900" dirty="0" smtClean="0"/>
              <a:t>Biomimicry inspired- nature inspired from the saw fish and wasp </a:t>
            </a:r>
          </a:p>
          <a:p>
            <a:r>
              <a:rPr lang="en-GB" sz="900" dirty="0" smtClean="0"/>
              <a:t>Egyptian-bronze saws with jewelled teeth</a:t>
            </a:r>
          </a:p>
          <a:p>
            <a:r>
              <a:rPr lang="en-GB" sz="900" dirty="0" smtClean="0"/>
              <a:t>Prehistoric saw- made from flint with irregular teeth</a:t>
            </a:r>
          </a:p>
          <a:p>
            <a:r>
              <a:rPr lang="en-GB" sz="900" dirty="0" smtClean="0"/>
              <a:t>Japanese saw- cuts on the pull, butchers cleaver</a:t>
            </a:r>
          </a:p>
          <a:p>
            <a:r>
              <a:rPr lang="en-GB" sz="900" dirty="0" smtClean="0"/>
              <a:t>Mill saw- driven by wind-power  and water power</a:t>
            </a:r>
          </a:p>
          <a:p>
            <a:r>
              <a:rPr lang="en-GB" sz="900" dirty="0" smtClean="0"/>
              <a:t>Band saw- William </a:t>
            </a:r>
            <a:r>
              <a:rPr lang="en-GB" sz="900" dirty="0"/>
              <a:t>N</a:t>
            </a:r>
            <a:r>
              <a:rPr lang="en-GB" sz="900" dirty="0" smtClean="0"/>
              <a:t>ewberry Patented the first</a:t>
            </a:r>
          </a:p>
          <a:p>
            <a:r>
              <a:rPr lang="en-GB" sz="900" dirty="0" smtClean="0"/>
              <a:t>Cross cut saw- Cuts on both strokes</a:t>
            </a:r>
          </a:p>
          <a:p>
            <a:r>
              <a:rPr lang="en-GB" sz="900" dirty="0" smtClean="0"/>
              <a:t>Chain saw- Also used by surgeons for bone cutting</a:t>
            </a:r>
          </a:p>
          <a:p>
            <a:r>
              <a:rPr lang="en-GB" sz="900" dirty="0" smtClean="0"/>
              <a:t>Hack saw-Cuts metal with greater ease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4223" y="3566711"/>
            <a:ext cx="2970593" cy="18928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M C Escher(1898-1972):</a:t>
            </a:r>
          </a:p>
          <a:p>
            <a:r>
              <a:rPr lang="en-GB" sz="900" dirty="0" smtClean="0"/>
              <a:t>He was born in the Netherlands.</a:t>
            </a:r>
          </a:p>
          <a:p>
            <a:r>
              <a:rPr lang="en-GB" sz="900" dirty="0" smtClean="0"/>
              <a:t>Over his life he made over 448 Lithographs, woodcuts, wood engravings. Over 2000 sketches and drawings.</a:t>
            </a:r>
          </a:p>
          <a:p>
            <a:r>
              <a:rPr lang="en-GB" sz="900" dirty="0" smtClean="0"/>
              <a:t>In 1922, on his visit to Spain, he became fascinated with Division Plane, In Switzerland, during WWII, he completed 62 of 137 Regular Division Drawings.</a:t>
            </a:r>
          </a:p>
          <a:p>
            <a:r>
              <a:rPr lang="en-GB" sz="900" dirty="0" smtClean="0"/>
              <a:t>After this adoration, he read more about math, dealing with plane and projective geometry, non-Euclidean geometry. </a:t>
            </a:r>
          </a:p>
          <a:p>
            <a:r>
              <a:rPr lang="en-GB" sz="900" dirty="0" smtClean="0"/>
              <a:t>Tessellations: Escher, took his</a:t>
            </a:r>
          </a:p>
          <a:p>
            <a:r>
              <a:rPr lang="en-GB" sz="900" dirty="0" smtClean="0"/>
              <a:t>basic problems and applied </a:t>
            </a:r>
          </a:p>
          <a:p>
            <a:r>
              <a:rPr lang="en-GB" sz="900" dirty="0" smtClean="0"/>
              <a:t>reflection, glide reflections,</a:t>
            </a:r>
          </a:p>
          <a:p>
            <a:r>
              <a:rPr lang="en-GB" sz="900" dirty="0" smtClean="0"/>
              <a:t>translations and rotations.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2753" y="772905"/>
            <a:ext cx="3578743" cy="24468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Production processes: </a:t>
            </a:r>
          </a:p>
          <a:p>
            <a:r>
              <a:rPr lang="en-GB" sz="900" dirty="0" smtClean="0"/>
              <a:t>One </a:t>
            </a:r>
            <a:r>
              <a:rPr lang="en-GB" sz="900" dirty="0"/>
              <a:t>off production- wedding rings, bespoke </a:t>
            </a:r>
            <a:r>
              <a:rPr lang="en-GB" sz="900" dirty="0" smtClean="0"/>
              <a:t>furniture, one </a:t>
            </a:r>
            <a:r>
              <a:rPr lang="en-GB" sz="900" dirty="0"/>
              <a:t>product being </a:t>
            </a:r>
            <a:r>
              <a:rPr lang="en-GB" sz="900" dirty="0" smtClean="0"/>
              <a:t>made Manufactured </a:t>
            </a:r>
            <a:r>
              <a:rPr lang="en-GB" sz="900" dirty="0"/>
              <a:t>by a skilled </a:t>
            </a:r>
            <a:r>
              <a:rPr lang="en-GB" sz="900" dirty="0" smtClean="0"/>
              <a:t>craftsperson, very expensive.</a:t>
            </a:r>
            <a:endParaRPr lang="en-GB" sz="900" dirty="0"/>
          </a:p>
          <a:p>
            <a:r>
              <a:rPr lang="en-GB" sz="900" dirty="0"/>
              <a:t>Mass production-cars, </a:t>
            </a:r>
            <a:r>
              <a:rPr lang="en-GB" sz="900" dirty="0" smtClean="0"/>
              <a:t>cookers, Many </a:t>
            </a:r>
            <a:r>
              <a:rPr lang="en-GB" sz="900" dirty="0"/>
              <a:t>similar products are </a:t>
            </a:r>
            <a:r>
              <a:rPr lang="en-GB" sz="900" dirty="0" smtClean="0"/>
              <a:t>made, manufactured </a:t>
            </a:r>
            <a:r>
              <a:rPr lang="en-GB" sz="900" dirty="0"/>
              <a:t>by </a:t>
            </a:r>
            <a:r>
              <a:rPr lang="en-GB" sz="900" dirty="0" smtClean="0"/>
              <a:t>machines, Affordable prices.</a:t>
            </a:r>
            <a:endParaRPr lang="en-GB" sz="900" dirty="0"/>
          </a:p>
          <a:p>
            <a:r>
              <a:rPr lang="en-GB" sz="900" dirty="0"/>
              <a:t>Continuous production- plastic bottles, food </a:t>
            </a:r>
            <a:r>
              <a:rPr lang="en-GB" sz="900" dirty="0" smtClean="0"/>
              <a:t>cans, same </a:t>
            </a:r>
            <a:r>
              <a:rPr lang="en-GB" sz="900" dirty="0"/>
              <a:t>product made </a:t>
            </a:r>
            <a:r>
              <a:rPr lang="en-GB" sz="900" dirty="0" smtClean="0"/>
              <a:t>24/7, there </a:t>
            </a:r>
            <a:r>
              <a:rPr lang="en-GB" sz="900" dirty="0"/>
              <a:t>is a constant </a:t>
            </a:r>
            <a:r>
              <a:rPr lang="en-GB" sz="900" dirty="0" smtClean="0"/>
              <a:t>demand, very </a:t>
            </a:r>
            <a:r>
              <a:rPr lang="en-GB" sz="900" dirty="0"/>
              <a:t>high set up costs</a:t>
            </a:r>
          </a:p>
          <a:p>
            <a:r>
              <a:rPr lang="en-GB" sz="900" dirty="0" smtClean="0"/>
              <a:t>CAD-Computer aided design</a:t>
            </a:r>
          </a:p>
          <a:p>
            <a:r>
              <a:rPr lang="en-GB" sz="900" dirty="0" smtClean="0"/>
              <a:t>Programs-2D design- a design program that links to a CAMM</a:t>
            </a:r>
          </a:p>
          <a:p>
            <a:r>
              <a:rPr lang="en-GB" sz="900" dirty="0" smtClean="0"/>
              <a:t>CAM- Computer aided manufacture</a:t>
            </a:r>
          </a:p>
          <a:p>
            <a:r>
              <a:rPr lang="en-GB" sz="900" dirty="0" smtClean="0"/>
              <a:t>Machine-Heat press- a machine that transfers a design onto a surface using high temperatures and pressure. The images gets transferred through die sublimation. </a:t>
            </a:r>
          </a:p>
          <a:p>
            <a:r>
              <a:rPr lang="en-GB" sz="900" dirty="0" smtClean="0"/>
              <a:t>Advantages of CAD/CAM: Accuracy, consistency, speed and safer. </a:t>
            </a:r>
          </a:p>
          <a:p>
            <a:pPr lvl="0"/>
            <a:r>
              <a:rPr lang="en-GB" sz="900" dirty="0" smtClean="0"/>
              <a:t>Disadvantages of CAD/CAM: </a:t>
            </a:r>
            <a:r>
              <a:rPr lang="en-GB" sz="900" dirty="0"/>
              <a:t>High initial set up </a:t>
            </a:r>
            <a:r>
              <a:rPr lang="en-GB" sz="900" dirty="0" smtClean="0"/>
              <a:t>costs, staff </a:t>
            </a:r>
            <a:r>
              <a:rPr lang="en-GB" sz="900" dirty="0"/>
              <a:t>require </a:t>
            </a:r>
            <a:r>
              <a:rPr lang="en-GB" sz="900" dirty="0" smtClean="0"/>
              <a:t>training, higher </a:t>
            </a:r>
            <a:r>
              <a:rPr lang="en-GB" sz="900" dirty="0"/>
              <a:t>energy </a:t>
            </a:r>
            <a:r>
              <a:rPr lang="en-GB" sz="900" dirty="0" smtClean="0"/>
              <a:t>costs, not </a:t>
            </a:r>
            <a:r>
              <a:rPr lang="en-GB" sz="900" dirty="0"/>
              <a:t>cost effective for manufacturing in small quantities</a:t>
            </a:r>
            <a:r>
              <a:rPr lang="en-GB" sz="900" dirty="0" smtClean="0"/>
              <a:t>.</a:t>
            </a:r>
            <a:endParaRPr lang="en-GB" sz="900" dirty="0"/>
          </a:p>
        </p:txBody>
      </p:sp>
      <p:sp>
        <p:nvSpPr>
          <p:cNvPr id="47" name="Rectangle 46"/>
          <p:cNvSpPr/>
          <p:nvPr/>
        </p:nvSpPr>
        <p:spPr>
          <a:xfrm>
            <a:off x="4475746" y="92975"/>
            <a:ext cx="2357109" cy="23243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880202" y="5543624"/>
            <a:ext cx="2310027" cy="120032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Jigsaw puzzle</a:t>
            </a:r>
            <a:r>
              <a:rPr lang="en-GB" sz="900" dirty="0" smtClean="0"/>
              <a:t>:</a:t>
            </a:r>
          </a:p>
          <a:p>
            <a:r>
              <a:rPr lang="en-GB" sz="900" kern="0" dirty="0">
                <a:solidFill>
                  <a:prstClr val="black"/>
                </a:solidFill>
              </a:rPr>
              <a:t>John Spilsbury (1739 – 3 April 1769) was a </a:t>
            </a:r>
            <a:r>
              <a:rPr lang="en-GB" sz="900" kern="0" dirty="0" smtClean="0">
                <a:solidFill>
                  <a:prstClr val="black"/>
                </a:solidFill>
              </a:rPr>
              <a:t>British </a:t>
            </a:r>
            <a:r>
              <a:rPr lang="en-GB" sz="900" kern="0" dirty="0">
                <a:solidFill>
                  <a:prstClr val="black"/>
                </a:solidFill>
              </a:rPr>
              <a:t>cartographer and engraver. He </a:t>
            </a:r>
            <a:r>
              <a:rPr lang="en-GB" sz="900" kern="0" dirty="0" smtClean="0">
                <a:solidFill>
                  <a:prstClr val="black"/>
                </a:solidFill>
              </a:rPr>
              <a:t>is credited </a:t>
            </a:r>
            <a:r>
              <a:rPr lang="en-GB" sz="900" kern="0" dirty="0">
                <a:solidFill>
                  <a:prstClr val="black"/>
                </a:solidFill>
              </a:rPr>
              <a:t>as the inventor of the jigsaw puzzle. Spilsbury created them for educational purposes, and called them “Dissected Maps. </a:t>
            </a:r>
            <a:endParaRPr lang="en-GB" sz="900" kern="0" dirty="0" smtClean="0">
              <a:solidFill>
                <a:prstClr val="black"/>
              </a:solidFill>
            </a:endParaRPr>
          </a:p>
          <a:p>
            <a:r>
              <a:rPr lang="en-GB" sz="900" kern="0" dirty="0">
                <a:solidFill>
                  <a:prstClr val="black"/>
                </a:solidFill>
              </a:rPr>
              <a:t>Spilsbury created the first puzzle in 1766 as an educational tool to teach geography</a:t>
            </a:r>
            <a:r>
              <a:rPr lang="en-GB" sz="900" kern="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27" y="5951695"/>
            <a:ext cx="3587794" cy="7667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29" y="4888849"/>
            <a:ext cx="549067" cy="5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722" y="4910781"/>
            <a:ext cx="650868" cy="470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377" y="5543624"/>
            <a:ext cx="734769" cy="12003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29807" t="12958" r="35967" b="20824"/>
          <a:stretch/>
        </p:blipFill>
        <p:spPr>
          <a:xfrm>
            <a:off x="6350440" y="174802"/>
            <a:ext cx="422218" cy="2710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24620" t="1" r="28057" b="1311"/>
          <a:stretch/>
        </p:blipFill>
        <p:spPr>
          <a:xfrm>
            <a:off x="6305716" y="1996317"/>
            <a:ext cx="466942" cy="3110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81247" y="92975"/>
            <a:ext cx="1941092" cy="147732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Colour Theory: </a:t>
            </a:r>
          </a:p>
          <a:p>
            <a:r>
              <a:rPr lang="en-GB" sz="900" dirty="0" smtClean="0"/>
              <a:t>Primary-red, yellow and blue</a:t>
            </a:r>
          </a:p>
          <a:p>
            <a:r>
              <a:rPr lang="en-GB" sz="900" dirty="0" smtClean="0"/>
              <a:t>Secondary-orange, purple and green. </a:t>
            </a:r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9015" y="914042"/>
            <a:ext cx="649593" cy="5699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3901" y="690551"/>
            <a:ext cx="1084536" cy="8808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/>
          <a:srcRect l="70054" t="-1" b="2330"/>
          <a:stretch/>
        </p:blipFill>
        <p:spPr>
          <a:xfrm>
            <a:off x="6330299" y="1613231"/>
            <a:ext cx="393737" cy="3733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/>
          <a:srcRect t="1" r="76314" b="2407"/>
          <a:stretch/>
        </p:blipFill>
        <p:spPr>
          <a:xfrm>
            <a:off x="6347751" y="1124072"/>
            <a:ext cx="401546" cy="48094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/>
          <a:srcRect l="2565" t="14174" r="73672" b="20424"/>
          <a:stretch/>
        </p:blipFill>
        <p:spPr>
          <a:xfrm>
            <a:off x="6335760" y="420377"/>
            <a:ext cx="416525" cy="379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1"/>
          <a:srcRect l="65388" t="5684" r="4059" b="8397"/>
          <a:stretch/>
        </p:blipFill>
        <p:spPr>
          <a:xfrm>
            <a:off x="6347750" y="791067"/>
            <a:ext cx="389556" cy="3625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481247" y="1655955"/>
            <a:ext cx="19410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Isometric: </a:t>
            </a:r>
            <a:r>
              <a:rPr lang="en-US" sz="900" dirty="0" smtClean="0"/>
              <a:t>a </a:t>
            </a:r>
            <a:r>
              <a:rPr lang="en-US" sz="900" dirty="0"/>
              <a:t>method for visually representing three-dimensional objects in two dimensions in technical and engineering drawings</a:t>
            </a:r>
            <a:r>
              <a:rPr lang="en-US" sz="900" dirty="0" smtClean="0"/>
              <a:t>.</a:t>
            </a:r>
          </a:p>
          <a:p>
            <a:endParaRPr lang="en-US" sz="900" dirty="0" smtClean="0"/>
          </a:p>
          <a:p>
            <a:r>
              <a:rPr lang="en-US" sz="900" dirty="0" smtClean="0"/>
              <a:t>Drawn at an angle </a:t>
            </a:r>
          </a:p>
          <a:p>
            <a:r>
              <a:rPr lang="en-US" sz="900" dirty="0" smtClean="0"/>
              <a:t>of 30 degrees.</a:t>
            </a:r>
            <a:endParaRPr lang="en-US" sz="900" dirty="0"/>
          </a:p>
          <a:p>
            <a:endParaRPr lang="en-US" sz="900" dirty="0" smtClean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9015" y="2286016"/>
            <a:ext cx="675204" cy="524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3816" y="56655"/>
            <a:ext cx="35776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900" b="1" dirty="0" smtClean="0"/>
              <a:t>Wood Joints:</a:t>
            </a:r>
          </a:p>
          <a:p>
            <a:r>
              <a:rPr lang="en-GB" sz="900" dirty="0" smtClean="0"/>
              <a:t>Lap joint: </a:t>
            </a:r>
            <a:r>
              <a:rPr lang="en-US" sz="900" dirty="0"/>
              <a:t>a joint made by halving the thickness </a:t>
            </a:r>
            <a:endParaRPr lang="en-US" sz="900" dirty="0" smtClean="0"/>
          </a:p>
          <a:p>
            <a:r>
              <a:rPr lang="en-US" sz="900" dirty="0" smtClean="0"/>
              <a:t>of </a:t>
            </a:r>
            <a:r>
              <a:rPr lang="en-US" sz="900" dirty="0"/>
              <a:t>each member at the joint and fitting them </a:t>
            </a:r>
            <a:endParaRPr lang="en-US" sz="900" dirty="0" smtClean="0"/>
          </a:p>
          <a:p>
            <a:r>
              <a:rPr lang="en-US" sz="900" dirty="0" smtClean="0"/>
              <a:t>together</a:t>
            </a:r>
            <a:r>
              <a:rPr lang="en-US" sz="900" dirty="0"/>
              <a:t>.</a:t>
            </a:r>
            <a:endParaRPr lang="en-GB" sz="9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/>
          <a:srcRect l="-1" t="27200" r="62633" b="58276"/>
          <a:stretch/>
        </p:blipFill>
        <p:spPr>
          <a:xfrm>
            <a:off x="926166" y="2206184"/>
            <a:ext cx="475673" cy="264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/>
          <a:srcRect r="8155" b="82556"/>
          <a:stretch/>
        </p:blipFill>
        <p:spPr>
          <a:xfrm>
            <a:off x="231208" y="2225063"/>
            <a:ext cx="408758" cy="2424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/>
          <a:srcRect l="1" t="33768" r="7252" b="49101"/>
          <a:stretch/>
        </p:blipFill>
        <p:spPr>
          <a:xfrm>
            <a:off x="1694592" y="2188271"/>
            <a:ext cx="412763" cy="2381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/>
          <a:srcRect t="51002" r="9182" b="34714"/>
          <a:stretch/>
        </p:blipFill>
        <p:spPr>
          <a:xfrm>
            <a:off x="1709331" y="2583719"/>
            <a:ext cx="404175" cy="1985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/>
          <a:srcRect l="-748" t="65967" r="-1" b="15853"/>
          <a:stretch/>
        </p:blipFill>
        <p:spPr>
          <a:xfrm flipH="1">
            <a:off x="231208" y="2568712"/>
            <a:ext cx="428939" cy="2527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/>
          <a:srcRect t="83922" r="11700"/>
          <a:stretch/>
        </p:blipFill>
        <p:spPr>
          <a:xfrm>
            <a:off x="960301" y="2580750"/>
            <a:ext cx="392979" cy="223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1516" y="101199"/>
            <a:ext cx="762178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695</Words>
  <Application>Microsoft Office PowerPoint</Application>
  <PresentationFormat>Widescreen</PresentationFormat>
  <Paragraphs>152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Clare</dc:creator>
  <cp:lastModifiedBy>R. Clare</cp:lastModifiedBy>
  <cp:revision>16</cp:revision>
  <dcterms:created xsi:type="dcterms:W3CDTF">2017-12-18T11:52:16Z</dcterms:created>
  <dcterms:modified xsi:type="dcterms:W3CDTF">2020-09-14T10:36:06Z</dcterms:modified>
</cp:coreProperties>
</file>