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430" autoAdjust="0"/>
    <p:restoredTop sz="94660"/>
  </p:normalViewPr>
  <p:slideViewPr>
    <p:cSldViewPr snapToGrid="0">
      <p:cViewPr varScale="1">
        <p:scale>
          <a:sx n="91" d="100"/>
          <a:sy n="91" d="100"/>
        </p:scale>
        <p:origin x="10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2C9E081-37E4-4B2D-9815-C52A57B05F7C}" type="datetimeFigureOut">
              <a:rPr lang="en-GB" smtClean="0"/>
              <a:t>21/03/2018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0FD032-DEA2-4488-BE7F-66C857ABE777}" type="slidenum">
              <a:rPr lang="en-GB" smtClean="0"/>
              <a:t>‹#›</a:t>
            </a:fld>
            <a:endParaRPr lang="en-GB" dirty="0"/>
          </a:p>
        </p:txBody>
      </p:sp>
    </p:spTree>
    <p:extLst>
      <p:ext uri="{BB962C8B-B14F-4D97-AF65-F5344CB8AC3E}">
        <p14:creationId xmlns:p14="http://schemas.microsoft.com/office/powerpoint/2010/main" val="2922729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C9E081-37E4-4B2D-9815-C52A57B05F7C}" type="datetimeFigureOut">
              <a:rPr lang="en-GB" smtClean="0"/>
              <a:t>21/03/2018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0FD032-DEA2-4488-BE7F-66C857ABE777}" type="slidenum">
              <a:rPr lang="en-GB" smtClean="0"/>
              <a:t>‹#›</a:t>
            </a:fld>
            <a:endParaRPr lang="en-GB" dirty="0"/>
          </a:p>
        </p:txBody>
      </p:sp>
    </p:spTree>
    <p:extLst>
      <p:ext uri="{BB962C8B-B14F-4D97-AF65-F5344CB8AC3E}">
        <p14:creationId xmlns:p14="http://schemas.microsoft.com/office/powerpoint/2010/main" val="38124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C9E081-37E4-4B2D-9815-C52A57B05F7C}" type="datetimeFigureOut">
              <a:rPr lang="en-GB" smtClean="0"/>
              <a:t>21/03/2018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0FD032-DEA2-4488-BE7F-66C857ABE777}" type="slidenum">
              <a:rPr lang="en-GB" smtClean="0"/>
              <a:t>‹#›</a:t>
            </a:fld>
            <a:endParaRPr lang="en-GB" dirty="0"/>
          </a:p>
        </p:txBody>
      </p:sp>
    </p:spTree>
    <p:extLst>
      <p:ext uri="{BB962C8B-B14F-4D97-AF65-F5344CB8AC3E}">
        <p14:creationId xmlns:p14="http://schemas.microsoft.com/office/powerpoint/2010/main" val="321987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C9E081-37E4-4B2D-9815-C52A57B05F7C}" type="datetimeFigureOut">
              <a:rPr lang="en-GB" smtClean="0"/>
              <a:t>21/03/2018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0FD032-DEA2-4488-BE7F-66C857ABE777}" type="slidenum">
              <a:rPr lang="en-GB" smtClean="0"/>
              <a:t>‹#›</a:t>
            </a:fld>
            <a:endParaRPr lang="en-GB" dirty="0"/>
          </a:p>
        </p:txBody>
      </p:sp>
    </p:spTree>
    <p:extLst>
      <p:ext uri="{BB962C8B-B14F-4D97-AF65-F5344CB8AC3E}">
        <p14:creationId xmlns:p14="http://schemas.microsoft.com/office/powerpoint/2010/main" val="110114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C9E081-37E4-4B2D-9815-C52A57B05F7C}" type="datetimeFigureOut">
              <a:rPr lang="en-GB" smtClean="0"/>
              <a:t>21/03/2018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0FD032-DEA2-4488-BE7F-66C857ABE777}" type="slidenum">
              <a:rPr lang="en-GB" smtClean="0"/>
              <a:t>‹#›</a:t>
            </a:fld>
            <a:endParaRPr lang="en-GB" dirty="0"/>
          </a:p>
        </p:txBody>
      </p:sp>
    </p:spTree>
    <p:extLst>
      <p:ext uri="{BB962C8B-B14F-4D97-AF65-F5344CB8AC3E}">
        <p14:creationId xmlns:p14="http://schemas.microsoft.com/office/powerpoint/2010/main" val="337802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2C9E081-37E4-4B2D-9815-C52A57B05F7C}" type="datetimeFigureOut">
              <a:rPr lang="en-GB" smtClean="0"/>
              <a:t>21/03/2018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70FD032-DEA2-4488-BE7F-66C857ABE777}" type="slidenum">
              <a:rPr lang="en-GB" smtClean="0"/>
              <a:t>‹#›</a:t>
            </a:fld>
            <a:endParaRPr lang="en-GB" dirty="0"/>
          </a:p>
        </p:txBody>
      </p:sp>
    </p:spTree>
    <p:extLst>
      <p:ext uri="{BB962C8B-B14F-4D97-AF65-F5344CB8AC3E}">
        <p14:creationId xmlns:p14="http://schemas.microsoft.com/office/powerpoint/2010/main" val="239742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2C9E081-37E4-4B2D-9815-C52A57B05F7C}" type="datetimeFigureOut">
              <a:rPr lang="en-GB" smtClean="0"/>
              <a:t>21/03/2018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70FD032-DEA2-4488-BE7F-66C857ABE777}" type="slidenum">
              <a:rPr lang="en-GB" smtClean="0"/>
              <a:t>‹#›</a:t>
            </a:fld>
            <a:endParaRPr lang="en-GB" dirty="0"/>
          </a:p>
        </p:txBody>
      </p:sp>
    </p:spTree>
    <p:extLst>
      <p:ext uri="{BB962C8B-B14F-4D97-AF65-F5344CB8AC3E}">
        <p14:creationId xmlns:p14="http://schemas.microsoft.com/office/powerpoint/2010/main" val="13950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2C9E081-37E4-4B2D-9815-C52A57B05F7C}" type="datetimeFigureOut">
              <a:rPr lang="en-GB" smtClean="0"/>
              <a:t>21/03/2018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70FD032-DEA2-4488-BE7F-66C857ABE777}" type="slidenum">
              <a:rPr lang="en-GB" smtClean="0"/>
              <a:t>‹#›</a:t>
            </a:fld>
            <a:endParaRPr lang="en-GB" dirty="0"/>
          </a:p>
        </p:txBody>
      </p:sp>
    </p:spTree>
    <p:extLst>
      <p:ext uri="{BB962C8B-B14F-4D97-AF65-F5344CB8AC3E}">
        <p14:creationId xmlns:p14="http://schemas.microsoft.com/office/powerpoint/2010/main" val="148701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9E081-37E4-4B2D-9815-C52A57B05F7C}" type="datetimeFigureOut">
              <a:rPr lang="en-GB" smtClean="0"/>
              <a:t>21/03/2018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70FD032-DEA2-4488-BE7F-66C857ABE777}" type="slidenum">
              <a:rPr lang="en-GB" smtClean="0"/>
              <a:t>‹#›</a:t>
            </a:fld>
            <a:endParaRPr lang="en-GB" dirty="0"/>
          </a:p>
        </p:txBody>
      </p:sp>
    </p:spTree>
    <p:extLst>
      <p:ext uri="{BB962C8B-B14F-4D97-AF65-F5344CB8AC3E}">
        <p14:creationId xmlns:p14="http://schemas.microsoft.com/office/powerpoint/2010/main" val="1472560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C9E081-37E4-4B2D-9815-C52A57B05F7C}" type="datetimeFigureOut">
              <a:rPr lang="en-GB" smtClean="0"/>
              <a:t>21/03/2018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70FD032-DEA2-4488-BE7F-66C857ABE777}" type="slidenum">
              <a:rPr lang="en-GB" smtClean="0"/>
              <a:t>‹#›</a:t>
            </a:fld>
            <a:endParaRPr lang="en-GB" dirty="0"/>
          </a:p>
        </p:txBody>
      </p:sp>
    </p:spTree>
    <p:extLst>
      <p:ext uri="{BB962C8B-B14F-4D97-AF65-F5344CB8AC3E}">
        <p14:creationId xmlns:p14="http://schemas.microsoft.com/office/powerpoint/2010/main" val="65521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C9E081-37E4-4B2D-9815-C52A57B05F7C}" type="datetimeFigureOut">
              <a:rPr lang="en-GB" smtClean="0"/>
              <a:t>21/03/2018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70FD032-DEA2-4488-BE7F-66C857ABE777}" type="slidenum">
              <a:rPr lang="en-GB" smtClean="0"/>
              <a:t>‹#›</a:t>
            </a:fld>
            <a:endParaRPr lang="en-GB" dirty="0"/>
          </a:p>
        </p:txBody>
      </p:sp>
    </p:spTree>
    <p:extLst>
      <p:ext uri="{BB962C8B-B14F-4D97-AF65-F5344CB8AC3E}">
        <p14:creationId xmlns:p14="http://schemas.microsoft.com/office/powerpoint/2010/main" val="2284278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9E081-37E4-4B2D-9815-C52A57B05F7C}" type="datetimeFigureOut">
              <a:rPr lang="en-GB" smtClean="0"/>
              <a:t>21/03/2018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FD032-DEA2-4488-BE7F-66C857ABE777}" type="slidenum">
              <a:rPr lang="en-GB" smtClean="0"/>
              <a:t>‹#›</a:t>
            </a:fld>
            <a:endParaRPr lang="en-GB" dirty="0"/>
          </a:p>
        </p:txBody>
      </p:sp>
    </p:spTree>
    <p:extLst>
      <p:ext uri="{BB962C8B-B14F-4D97-AF65-F5344CB8AC3E}">
        <p14:creationId xmlns:p14="http://schemas.microsoft.com/office/powerpoint/2010/main" val="30377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jpe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2.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1.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jpeg"/><Relationship Id="rId28" Type="http://schemas.openxmlformats.org/officeDocument/2006/relationships/image" Target="../media/image27.png"/><Relationship Id="rId36" Type="http://schemas.openxmlformats.org/officeDocument/2006/relationships/image" Target="../media/image34.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8.png"/><Relationship Id="rId35"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a:extLst>
              <a:ext uri="{FF2B5EF4-FFF2-40B4-BE49-F238E27FC236}">
                <a16:creationId xmlns:a16="http://schemas.microsoft.com/office/drawing/2014/main" id="{2CB86A5C-1A51-49BC-921C-1BC868B538CD}"/>
              </a:ext>
            </a:extLst>
          </p:cNvPr>
          <p:cNvPicPr>
            <a:picLocks noChangeAspect="1"/>
          </p:cNvPicPr>
          <p:nvPr/>
        </p:nvPicPr>
        <p:blipFill>
          <a:blip r:embed="rId2"/>
          <a:stretch>
            <a:fillRect/>
          </a:stretch>
        </p:blipFill>
        <p:spPr>
          <a:xfrm>
            <a:off x="3469595" y="3010359"/>
            <a:ext cx="590985" cy="399412"/>
          </a:xfrm>
          <a:prstGeom prst="rect">
            <a:avLst/>
          </a:prstGeom>
        </p:spPr>
      </p:pic>
      <p:sp>
        <p:nvSpPr>
          <p:cNvPr id="46" name="Rectangle 45"/>
          <p:cNvSpPr/>
          <p:nvPr/>
        </p:nvSpPr>
        <p:spPr>
          <a:xfrm>
            <a:off x="10668635" y="0"/>
            <a:ext cx="153972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4226382" y="2632739"/>
            <a:ext cx="2745762" cy="905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4" name="TextBox 3"/>
          <p:cNvSpPr txBox="1"/>
          <p:nvPr/>
        </p:nvSpPr>
        <p:spPr>
          <a:xfrm>
            <a:off x="120426" y="153935"/>
            <a:ext cx="1690921" cy="3416320"/>
          </a:xfrm>
          <a:prstGeom prst="rect">
            <a:avLst/>
          </a:prstGeom>
          <a:noFill/>
          <a:ln>
            <a:solidFill>
              <a:schemeClr val="bg1"/>
            </a:solidFill>
          </a:ln>
        </p:spPr>
        <p:txBody>
          <a:bodyPr wrap="square" rtlCol="0">
            <a:spAutoFit/>
          </a:bodyPr>
          <a:lstStyle/>
          <a:p>
            <a:r>
              <a:rPr lang="en-GB" sz="900" b="1" dirty="0"/>
              <a:t>Tools:</a:t>
            </a:r>
          </a:p>
          <a:p>
            <a:r>
              <a:rPr lang="en-GB" sz="900" b="1" dirty="0"/>
              <a:t>Wire cutters- </a:t>
            </a:r>
            <a:r>
              <a:rPr lang="en-GB" sz="900" dirty="0"/>
              <a:t>tool used for cutting wire and stripping rubber off wire.</a:t>
            </a:r>
          </a:p>
          <a:p>
            <a:r>
              <a:rPr lang="en-GB" sz="900" b="1" dirty="0"/>
              <a:t>G clamp- </a:t>
            </a:r>
            <a:r>
              <a:rPr lang="en-GB" sz="900" dirty="0"/>
              <a:t>used to clamp material in place, looks like the letter G.</a:t>
            </a:r>
          </a:p>
          <a:p>
            <a:r>
              <a:rPr lang="en-GB" sz="900" dirty="0"/>
              <a:t>Wood vice- a tool with movable jaws to hold work in place.</a:t>
            </a:r>
          </a:p>
          <a:p>
            <a:r>
              <a:rPr lang="en-GB" sz="900" b="1" dirty="0"/>
              <a:t>Machine vice- </a:t>
            </a:r>
            <a:r>
              <a:rPr lang="en-GB" sz="900" dirty="0"/>
              <a:t>a tool with movable jaws to hold work in place when using a machine.</a:t>
            </a:r>
          </a:p>
          <a:p>
            <a:r>
              <a:rPr lang="en-GB" sz="900" b="1" dirty="0"/>
              <a:t>Vacuum former- </a:t>
            </a:r>
            <a:r>
              <a:rPr lang="en-GB" sz="900" dirty="0"/>
              <a:t>a machine that heats the sheet of plastic to a forming temperature, stretch onto a mould with a vacuum.</a:t>
            </a:r>
          </a:p>
          <a:p>
            <a:r>
              <a:rPr lang="en-GB" sz="900" b="1" dirty="0"/>
              <a:t>Strip heater- </a:t>
            </a:r>
            <a:r>
              <a:rPr lang="en-GB" sz="900" dirty="0"/>
              <a:t>heats the plastic in a straight line, so it can be bent by hand.</a:t>
            </a:r>
          </a:p>
          <a:p>
            <a:r>
              <a:rPr lang="en-GB" sz="900" b="1" dirty="0"/>
              <a:t>Hot air gun-  </a:t>
            </a:r>
            <a:r>
              <a:rPr lang="en-GB" sz="900" dirty="0"/>
              <a:t>used to heat up a material by means of a stream of very hot air.</a:t>
            </a:r>
          </a:p>
          <a:p>
            <a:r>
              <a:rPr lang="en-GB" sz="900" b="1" dirty="0"/>
              <a:t>Drill</a:t>
            </a:r>
            <a:r>
              <a:rPr lang="en-GB" sz="900" dirty="0"/>
              <a:t>- a tool with a rotating cutting tip, used to create holes.</a:t>
            </a:r>
          </a:p>
        </p:txBody>
      </p:sp>
      <p:sp>
        <p:nvSpPr>
          <p:cNvPr id="5" name="TextBox 4"/>
          <p:cNvSpPr txBox="1"/>
          <p:nvPr/>
        </p:nvSpPr>
        <p:spPr>
          <a:xfrm flipH="1">
            <a:off x="4060580" y="2566372"/>
            <a:ext cx="3111388" cy="1015663"/>
          </a:xfrm>
          <a:prstGeom prst="rect">
            <a:avLst/>
          </a:prstGeom>
          <a:noFill/>
        </p:spPr>
        <p:txBody>
          <a:bodyPr wrap="square" rtlCol="0">
            <a:spAutoFit/>
          </a:bodyPr>
          <a:lstStyle/>
          <a:p>
            <a:pPr algn="ctr"/>
            <a:r>
              <a:rPr lang="en-GB" sz="2000" b="1" dirty="0">
                <a:solidFill>
                  <a:srgbClr val="FF0000"/>
                </a:solidFill>
              </a:rPr>
              <a:t>Year 9 RM</a:t>
            </a:r>
          </a:p>
          <a:p>
            <a:pPr algn="ctr"/>
            <a:r>
              <a:rPr lang="en-GB" sz="2000" b="1" dirty="0">
                <a:solidFill>
                  <a:srgbClr val="FFFF00"/>
                </a:solidFill>
              </a:rPr>
              <a:t>Knowledge Organiser</a:t>
            </a:r>
          </a:p>
          <a:p>
            <a:pPr algn="ctr"/>
            <a:r>
              <a:rPr lang="en-GB" sz="2000" b="1" dirty="0"/>
              <a:t>Lamps</a:t>
            </a:r>
            <a:endParaRPr lang="en-GB" sz="2000" b="1" dirty="0"/>
          </a:p>
        </p:txBody>
      </p:sp>
      <p:sp>
        <p:nvSpPr>
          <p:cNvPr id="8" name="Rectangle 7"/>
          <p:cNvSpPr/>
          <p:nvPr/>
        </p:nvSpPr>
        <p:spPr>
          <a:xfrm>
            <a:off x="3435270" y="4357038"/>
            <a:ext cx="3484492" cy="2308324"/>
          </a:xfrm>
          <a:prstGeom prst="rect">
            <a:avLst/>
          </a:prstGeom>
          <a:ln>
            <a:solidFill>
              <a:schemeClr val="accent3"/>
            </a:solidFill>
          </a:ln>
        </p:spPr>
        <p:txBody>
          <a:bodyPr wrap="square">
            <a:spAutoFit/>
          </a:bodyPr>
          <a:lstStyle/>
          <a:p>
            <a:r>
              <a:rPr lang="en-GB" sz="900" b="1" dirty="0"/>
              <a:t>Finishes:</a:t>
            </a:r>
          </a:p>
          <a:p>
            <a:r>
              <a:rPr lang="en-GB" sz="900" b="1" dirty="0"/>
              <a:t>Wax </a:t>
            </a:r>
            <a:r>
              <a:rPr lang="en-GB" sz="900" dirty="0"/>
              <a:t> protects like a varnish against knocks, scuffs and scratches. The difference is in the finish - It leaves your wood looking and feeling natural.</a:t>
            </a:r>
            <a:endParaRPr lang="en-GB" sz="900" b="1" dirty="0"/>
          </a:p>
          <a:p>
            <a:r>
              <a:rPr lang="en-GB" sz="900" b="1" dirty="0"/>
              <a:t>Gloss Paint </a:t>
            </a:r>
            <a:r>
              <a:rPr lang="en-GB" sz="900" dirty="0"/>
              <a:t>are generally more resistant to damage than flat paint, more resistant to staining, and easier to clean, adds colour to the material. </a:t>
            </a:r>
          </a:p>
          <a:p>
            <a:r>
              <a:rPr lang="en-GB" sz="900" b="1" dirty="0"/>
              <a:t>Matt Paint </a:t>
            </a:r>
            <a:r>
              <a:rPr lang="en-GB" sz="900" dirty="0"/>
              <a:t>dull rather than shiny, adds some protection, adds colour to the material.</a:t>
            </a:r>
          </a:p>
          <a:p>
            <a:r>
              <a:rPr lang="en-GB" sz="900" b="1" dirty="0"/>
              <a:t>Linseed oil </a:t>
            </a:r>
            <a:r>
              <a:rPr lang="en-GB" sz="900" dirty="0"/>
              <a:t>adds protection, enhances the grain, dries quickly. </a:t>
            </a:r>
            <a:endParaRPr lang="en-GB" sz="900" b="1" dirty="0"/>
          </a:p>
          <a:p>
            <a:r>
              <a:rPr lang="en-GB" sz="900" b="1" dirty="0"/>
              <a:t>Varnish </a:t>
            </a:r>
            <a:r>
              <a:rPr lang="en-GB" sz="900" dirty="0"/>
              <a:t>is a transparent, hard, protective finish or film that is primarily used in wood finishing but also for other materials.</a:t>
            </a:r>
            <a:endParaRPr lang="en-GB" sz="900" b="1" dirty="0"/>
          </a:p>
          <a:p>
            <a:r>
              <a:rPr lang="en-GB" sz="900" b="1" dirty="0"/>
              <a:t>Stain </a:t>
            </a:r>
            <a:r>
              <a:rPr lang="en-GB" sz="900" dirty="0"/>
              <a:t> achieve a great deal of different colours, which can be very helpful when matching your wood to existing or planned decorations. </a:t>
            </a:r>
          </a:p>
          <a:p>
            <a:r>
              <a:rPr lang="en-GB" sz="900" b="1" dirty="0"/>
              <a:t>Decoupage </a:t>
            </a:r>
            <a:r>
              <a:rPr lang="en-GB" sz="900" dirty="0"/>
              <a:t>decorates the exterior of the product with images, these images can be protected by using glue or resin. </a:t>
            </a:r>
          </a:p>
        </p:txBody>
      </p:sp>
      <p:sp>
        <p:nvSpPr>
          <p:cNvPr id="9" name="Rectangle 8"/>
          <p:cNvSpPr/>
          <p:nvPr/>
        </p:nvSpPr>
        <p:spPr>
          <a:xfrm>
            <a:off x="10849792" y="46358"/>
            <a:ext cx="1305163" cy="7155805"/>
          </a:xfrm>
          <a:prstGeom prst="rect">
            <a:avLst/>
          </a:prstGeom>
        </p:spPr>
        <p:txBody>
          <a:bodyPr wrap="square">
            <a:spAutoFit/>
          </a:bodyPr>
          <a:lstStyle/>
          <a:p>
            <a:r>
              <a:rPr lang="en-GB" sz="900" b="1" dirty="0"/>
              <a:t>Key words:</a:t>
            </a:r>
          </a:p>
          <a:p>
            <a:r>
              <a:rPr lang="en-GB" sz="900" dirty="0"/>
              <a:t>Solder</a:t>
            </a:r>
          </a:p>
          <a:p>
            <a:r>
              <a:rPr lang="en-GB" sz="900" dirty="0"/>
              <a:t>Soldering iron</a:t>
            </a:r>
          </a:p>
          <a:p>
            <a:r>
              <a:rPr lang="en-GB" sz="900" dirty="0"/>
              <a:t>Wire cutters </a:t>
            </a:r>
          </a:p>
          <a:p>
            <a:r>
              <a:rPr lang="en-GB" sz="900" dirty="0"/>
              <a:t>Polarised</a:t>
            </a:r>
          </a:p>
          <a:p>
            <a:r>
              <a:rPr lang="en-GB" sz="900" dirty="0"/>
              <a:t>PVA Adhesive</a:t>
            </a:r>
          </a:p>
          <a:p>
            <a:r>
              <a:rPr lang="en-GB" sz="900" dirty="0"/>
              <a:t>G Cramp</a:t>
            </a:r>
          </a:p>
          <a:p>
            <a:r>
              <a:rPr lang="en-GB" sz="900" dirty="0"/>
              <a:t>Vice</a:t>
            </a:r>
          </a:p>
          <a:p>
            <a:r>
              <a:rPr lang="en-GB" sz="900" dirty="0"/>
              <a:t>Fabricate </a:t>
            </a:r>
          </a:p>
          <a:p>
            <a:r>
              <a:rPr lang="en-GB" sz="900" dirty="0"/>
              <a:t>Laser cutter</a:t>
            </a:r>
          </a:p>
          <a:p>
            <a:r>
              <a:rPr lang="en-GB" sz="900" dirty="0"/>
              <a:t>Etch</a:t>
            </a:r>
          </a:p>
          <a:p>
            <a:r>
              <a:rPr lang="en-GB" sz="900" dirty="0"/>
              <a:t>Kiss cut</a:t>
            </a:r>
          </a:p>
          <a:p>
            <a:r>
              <a:rPr lang="en-GB" sz="900" dirty="0"/>
              <a:t>Resistor</a:t>
            </a:r>
          </a:p>
          <a:p>
            <a:r>
              <a:rPr lang="en-GB" sz="900" dirty="0"/>
              <a:t>Capacitor</a:t>
            </a:r>
          </a:p>
          <a:p>
            <a:r>
              <a:rPr lang="en-GB" sz="900" dirty="0"/>
              <a:t>Battery snap</a:t>
            </a:r>
          </a:p>
          <a:p>
            <a:r>
              <a:rPr lang="en-GB" sz="900" dirty="0"/>
              <a:t>Slide switch</a:t>
            </a:r>
          </a:p>
          <a:p>
            <a:r>
              <a:rPr lang="en-GB" sz="900" dirty="0"/>
              <a:t>LED</a:t>
            </a:r>
          </a:p>
          <a:p>
            <a:r>
              <a:rPr lang="en-GB" sz="900" dirty="0"/>
              <a:t>Buzzer</a:t>
            </a:r>
          </a:p>
          <a:p>
            <a:r>
              <a:rPr lang="en-GB" sz="900" dirty="0"/>
              <a:t>Lamp</a:t>
            </a:r>
          </a:p>
          <a:p>
            <a:r>
              <a:rPr lang="en-GB" sz="900" dirty="0"/>
              <a:t>Motor</a:t>
            </a:r>
          </a:p>
          <a:p>
            <a:r>
              <a:rPr lang="en-GB" sz="900" dirty="0"/>
              <a:t>Rubber</a:t>
            </a:r>
          </a:p>
          <a:p>
            <a:r>
              <a:rPr lang="en-GB" sz="900" dirty="0"/>
              <a:t>Copper</a:t>
            </a:r>
          </a:p>
          <a:p>
            <a:r>
              <a:rPr lang="en-GB" sz="900" dirty="0"/>
              <a:t>Conductor </a:t>
            </a:r>
          </a:p>
          <a:p>
            <a:r>
              <a:rPr lang="en-GB" sz="900" dirty="0"/>
              <a:t>Insulator</a:t>
            </a:r>
          </a:p>
          <a:p>
            <a:r>
              <a:rPr lang="en-GB" sz="900" dirty="0"/>
              <a:t>Hot air gun</a:t>
            </a:r>
          </a:p>
          <a:p>
            <a:r>
              <a:rPr lang="en-GB" sz="900" dirty="0"/>
              <a:t>Machine vice</a:t>
            </a:r>
          </a:p>
          <a:p>
            <a:r>
              <a:rPr lang="en-GB" sz="900" dirty="0"/>
              <a:t>Circuit diagram</a:t>
            </a:r>
          </a:p>
          <a:p>
            <a:r>
              <a:rPr lang="en-GB" sz="900" dirty="0"/>
              <a:t>Specification</a:t>
            </a:r>
          </a:p>
          <a:p>
            <a:r>
              <a:rPr lang="en-GB" sz="900" dirty="0"/>
              <a:t>Wax</a:t>
            </a:r>
          </a:p>
          <a:p>
            <a:r>
              <a:rPr lang="en-GB" sz="900" dirty="0"/>
              <a:t>Gloss paint</a:t>
            </a:r>
          </a:p>
          <a:p>
            <a:r>
              <a:rPr lang="en-GB" sz="900" dirty="0"/>
              <a:t>Matt paint</a:t>
            </a:r>
          </a:p>
          <a:p>
            <a:r>
              <a:rPr lang="en-GB" sz="900" dirty="0"/>
              <a:t>Linseed oil</a:t>
            </a:r>
          </a:p>
          <a:p>
            <a:r>
              <a:rPr lang="en-GB" sz="900" dirty="0"/>
              <a:t>Varnish</a:t>
            </a:r>
          </a:p>
          <a:p>
            <a:r>
              <a:rPr lang="en-GB" sz="900" dirty="0"/>
              <a:t>Stain</a:t>
            </a:r>
          </a:p>
          <a:p>
            <a:r>
              <a:rPr lang="en-GB" sz="900" dirty="0"/>
              <a:t>Decoupage</a:t>
            </a:r>
          </a:p>
          <a:p>
            <a:r>
              <a:rPr lang="en-GB" sz="900" dirty="0"/>
              <a:t>Shellac</a:t>
            </a:r>
          </a:p>
          <a:p>
            <a:r>
              <a:rPr lang="en-GB" sz="900" dirty="0"/>
              <a:t>Safety glasses</a:t>
            </a:r>
          </a:p>
          <a:p>
            <a:r>
              <a:rPr lang="en-GB" sz="900" dirty="0"/>
              <a:t>Ear defenders</a:t>
            </a:r>
          </a:p>
          <a:p>
            <a:r>
              <a:rPr lang="en-GB" sz="900" dirty="0"/>
              <a:t>Dust mask</a:t>
            </a:r>
          </a:p>
          <a:p>
            <a:r>
              <a:rPr lang="en-GB" sz="900" dirty="0"/>
              <a:t>Safety gloves</a:t>
            </a:r>
          </a:p>
          <a:p>
            <a:r>
              <a:rPr lang="en-GB" sz="900" dirty="0"/>
              <a:t>Evaluation </a:t>
            </a:r>
          </a:p>
          <a:p>
            <a:r>
              <a:rPr lang="en-GB" sz="900" dirty="0"/>
              <a:t>Surrealist </a:t>
            </a:r>
          </a:p>
          <a:p>
            <a:r>
              <a:rPr lang="en-GB" sz="900" dirty="0"/>
              <a:t>Abstract</a:t>
            </a:r>
          </a:p>
          <a:p>
            <a:r>
              <a:rPr lang="en-GB" sz="900" dirty="0"/>
              <a:t>Pop art</a:t>
            </a:r>
          </a:p>
          <a:p>
            <a:r>
              <a:rPr lang="en-GB" sz="900" dirty="0"/>
              <a:t>Abstract modern movement </a:t>
            </a:r>
          </a:p>
          <a:p>
            <a:endParaRPr lang="en-GB" sz="900" b="1" dirty="0"/>
          </a:p>
          <a:p>
            <a:endParaRPr lang="en-GB" sz="900" b="1" dirty="0"/>
          </a:p>
          <a:p>
            <a:endParaRPr lang="en-GB" sz="900" dirty="0"/>
          </a:p>
          <a:p>
            <a:endParaRPr lang="en-GB" sz="900" dirty="0"/>
          </a:p>
          <a:p>
            <a:endParaRPr lang="en-GB" sz="900" b="1" dirty="0"/>
          </a:p>
        </p:txBody>
      </p:sp>
      <p:sp>
        <p:nvSpPr>
          <p:cNvPr id="10" name="Rectangle 9"/>
          <p:cNvSpPr/>
          <p:nvPr/>
        </p:nvSpPr>
        <p:spPr>
          <a:xfrm>
            <a:off x="2885430" y="2612480"/>
            <a:ext cx="1259940" cy="784830"/>
          </a:xfrm>
          <a:prstGeom prst="rect">
            <a:avLst/>
          </a:prstGeom>
        </p:spPr>
        <p:txBody>
          <a:bodyPr wrap="square">
            <a:spAutoFit/>
          </a:bodyPr>
          <a:lstStyle/>
          <a:p>
            <a:r>
              <a:rPr lang="en-GB" sz="900" b="1" dirty="0"/>
              <a:t>Circuit diagrams:</a:t>
            </a:r>
          </a:p>
          <a:p>
            <a:r>
              <a:rPr lang="en-GB" sz="900" dirty="0"/>
              <a:t>Circuit symbols are used to create a circuit diagram.</a:t>
            </a:r>
          </a:p>
          <a:p>
            <a:endParaRPr lang="en-GB" sz="900" b="1" dirty="0"/>
          </a:p>
        </p:txBody>
      </p:sp>
      <p:sp>
        <p:nvSpPr>
          <p:cNvPr id="11" name="Rectangle 10"/>
          <p:cNvSpPr/>
          <p:nvPr/>
        </p:nvSpPr>
        <p:spPr>
          <a:xfrm>
            <a:off x="3433978" y="3495702"/>
            <a:ext cx="3546537" cy="784830"/>
          </a:xfrm>
          <a:prstGeom prst="rect">
            <a:avLst/>
          </a:prstGeom>
          <a:ln>
            <a:solidFill>
              <a:srgbClr val="FF0000"/>
            </a:solidFill>
          </a:ln>
        </p:spPr>
        <p:txBody>
          <a:bodyPr wrap="square">
            <a:spAutoFit/>
          </a:bodyPr>
          <a:lstStyle/>
          <a:p>
            <a:pPr>
              <a:defRPr/>
            </a:pPr>
            <a:r>
              <a:rPr lang="en-GB" sz="900" b="1" dirty="0"/>
              <a:t>Specification: </a:t>
            </a:r>
            <a:r>
              <a:rPr lang="en-GB" sz="900" dirty="0"/>
              <a:t>a detailed description of the design and materials used to make something, this is based on the research conducted. </a:t>
            </a:r>
          </a:p>
          <a:p>
            <a:pPr>
              <a:defRPr/>
            </a:pPr>
            <a:r>
              <a:rPr lang="en-GB" sz="900" b="1" dirty="0"/>
              <a:t>Evaluation: </a:t>
            </a:r>
            <a:r>
              <a:rPr lang="en-GB" sz="900" dirty="0"/>
              <a:t>Designers evaluate their finished products or prototypes in order to test whether they work well and if the design can be corrected or improved. </a:t>
            </a:r>
          </a:p>
        </p:txBody>
      </p:sp>
      <p:sp>
        <p:nvSpPr>
          <p:cNvPr id="12" name="Rectangle 11"/>
          <p:cNvSpPr/>
          <p:nvPr/>
        </p:nvSpPr>
        <p:spPr>
          <a:xfrm>
            <a:off x="150138" y="3891826"/>
            <a:ext cx="2435614" cy="2723823"/>
          </a:xfrm>
          <a:prstGeom prst="rect">
            <a:avLst/>
          </a:prstGeom>
          <a:ln>
            <a:solidFill>
              <a:schemeClr val="bg1"/>
            </a:solidFill>
          </a:ln>
        </p:spPr>
        <p:txBody>
          <a:bodyPr wrap="square">
            <a:spAutoFit/>
          </a:bodyPr>
          <a:lstStyle/>
          <a:p>
            <a:r>
              <a:rPr lang="en-GB" sz="900" b="1" dirty="0"/>
              <a:t>Artists and designers:</a:t>
            </a:r>
          </a:p>
          <a:p>
            <a:r>
              <a:rPr lang="en-GB" sz="900" b="1" dirty="0"/>
              <a:t>Salvador Dali </a:t>
            </a:r>
            <a:r>
              <a:rPr lang="en-GB" sz="900" dirty="0"/>
              <a:t>bizarre surrealist style he was also a skilled classical painter and illustrator.</a:t>
            </a:r>
            <a:endParaRPr lang="en-GB" sz="900" b="1" dirty="0"/>
          </a:p>
          <a:p>
            <a:r>
              <a:rPr lang="en-GB" sz="900" b="1" dirty="0"/>
              <a:t>Mondrian </a:t>
            </a:r>
            <a:r>
              <a:rPr lang="en-GB" sz="900" dirty="0"/>
              <a:t>painter who was an important leader in the development of modern abstract art. </a:t>
            </a:r>
            <a:endParaRPr lang="en-GB" sz="900" b="1" dirty="0"/>
          </a:p>
          <a:p>
            <a:r>
              <a:rPr lang="en-GB" sz="900" b="1" dirty="0"/>
              <a:t>Andy Warhol </a:t>
            </a:r>
            <a:r>
              <a:rPr lang="en-GB" sz="900" dirty="0"/>
              <a:t>illustrator in New York, famous for his screen-printed images of Marilyn Monroe, soup cans, quickly became synonymous with Pop art.</a:t>
            </a:r>
          </a:p>
          <a:p>
            <a:r>
              <a:rPr lang="en-GB" sz="900" b="1" dirty="0"/>
              <a:t>Philppe stark </a:t>
            </a:r>
            <a:r>
              <a:rPr lang="en-GB" sz="900" dirty="0"/>
              <a:t>French designer, wide range of designs, including everything from interior design to household objects to boats to watches. He has also worked as an architect.</a:t>
            </a:r>
            <a:endParaRPr lang="en-GB" sz="900" b="1" dirty="0"/>
          </a:p>
          <a:p>
            <a:r>
              <a:rPr lang="en-GB" sz="900" b="1" dirty="0"/>
              <a:t>Wassily Kadinsky  </a:t>
            </a:r>
            <a:r>
              <a:rPr lang="en-GB" sz="900" dirty="0"/>
              <a:t>One of the pioneers of abstract modern art, exploited the evocative interrelation between colour and form to create an aesthetic experience that engaged the sight, sound, and emotions of the public.</a:t>
            </a:r>
            <a:endParaRPr lang="en-GB" sz="900" b="1" dirty="0"/>
          </a:p>
          <a:p>
            <a:endParaRPr lang="en-GB" sz="900" b="1" dirty="0"/>
          </a:p>
        </p:txBody>
      </p:sp>
      <p:sp>
        <p:nvSpPr>
          <p:cNvPr id="13" name="Rectangle 12"/>
          <p:cNvSpPr/>
          <p:nvPr/>
        </p:nvSpPr>
        <p:spPr>
          <a:xfrm>
            <a:off x="7076950" y="3311454"/>
            <a:ext cx="3499949" cy="646331"/>
          </a:xfrm>
          <a:prstGeom prst="rect">
            <a:avLst/>
          </a:prstGeom>
          <a:ln>
            <a:solidFill>
              <a:schemeClr val="bg1"/>
            </a:solidFill>
          </a:ln>
        </p:spPr>
        <p:txBody>
          <a:bodyPr wrap="square">
            <a:spAutoFit/>
          </a:bodyPr>
          <a:lstStyle/>
          <a:p>
            <a:r>
              <a:rPr lang="en-GB" sz="900" b="1" dirty="0"/>
              <a:t>Electronics:</a:t>
            </a:r>
          </a:p>
          <a:p>
            <a:r>
              <a:rPr lang="en-GB" sz="900" b="1" dirty="0"/>
              <a:t>Polarised</a:t>
            </a:r>
            <a:r>
              <a:rPr lang="en-GB" sz="900" dirty="0"/>
              <a:t> indicates whether a circuit component is </a:t>
            </a:r>
            <a:r>
              <a:rPr lang="en-GB" sz="900" b="1" dirty="0"/>
              <a:t>symmetric</a:t>
            </a:r>
            <a:r>
              <a:rPr lang="en-GB" sz="900" dirty="0"/>
              <a:t> or not. </a:t>
            </a:r>
          </a:p>
          <a:p>
            <a:r>
              <a:rPr lang="en-GB" sz="900" b="1" dirty="0"/>
              <a:t>Non-polarised</a:t>
            </a:r>
            <a:r>
              <a:rPr lang="en-GB" sz="900" dirty="0"/>
              <a:t> a part without polarity, can be connected in any direction and still function the way it’s supposed to function.</a:t>
            </a:r>
            <a:endParaRPr lang="en-GB" sz="900" b="1" dirty="0"/>
          </a:p>
        </p:txBody>
      </p:sp>
      <p:sp>
        <p:nvSpPr>
          <p:cNvPr id="14" name="Rectangle 13"/>
          <p:cNvSpPr/>
          <p:nvPr/>
        </p:nvSpPr>
        <p:spPr>
          <a:xfrm>
            <a:off x="8536675" y="137479"/>
            <a:ext cx="2016597" cy="1754326"/>
          </a:xfrm>
          <a:prstGeom prst="rect">
            <a:avLst/>
          </a:prstGeom>
          <a:ln>
            <a:noFill/>
          </a:ln>
        </p:spPr>
        <p:txBody>
          <a:bodyPr wrap="square">
            <a:spAutoFit/>
          </a:bodyPr>
          <a:lstStyle/>
          <a:p>
            <a:r>
              <a:rPr lang="en-GB" sz="900" b="1" dirty="0"/>
              <a:t>Soldering</a:t>
            </a:r>
          </a:p>
          <a:p>
            <a:r>
              <a:rPr lang="en-GB" sz="900" b="1" dirty="0"/>
              <a:t>Soldering iron- </a:t>
            </a:r>
            <a:r>
              <a:rPr lang="en-GB" sz="900" dirty="0"/>
              <a:t>tip gets hot, used to heat up the legs of components, to join the solder. </a:t>
            </a:r>
            <a:endParaRPr lang="en-GB" sz="900" b="1" dirty="0"/>
          </a:p>
          <a:p>
            <a:r>
              <a:rPr lang="en-GB" sz="900" b="1" dirty="0"/>
              <a:t>Wires-</a:t>
            </a:r>
          </a:p>
          <a:p>
            <a:r>
              <a:rPr lang="en-GB" sz="900" dirty="0"/>
              <a:t>Rubber outside- doesn’t conduct heat or electricity</a:t>
            </a:r>
          </a:p>
          <a:p>
            <a:r>
              <a:rPr lang="en-GB" sz="900" dirty="0"/>
              <a:t>Copper wire- good conductor or electricity, flexible</a:t>
            </a:r>
          </a:p>
          <a:p>
            <a:r>
              <a:rPr lang="en-GB" sz="900" dirty="0"/>
              <a:t>Red wire- positive</a:t>
            </a:r>
          </a:p>
          <a:p>
            <a:r>
              <a:rPr lang="en-GB" sz="900" dirty="0"/>
              <a:t>Black wire- negative</a:t>
            </a:r>
          </a:p>
          <a:p>
            <a:endParaRPr lang="en-GB" sz="900" dirty="0"/>
          </a:p>
        </p:txBody>
      </p:sp>
      <p:sp>
        <p:nvSpPr>
          <p:cNvPr id="15" name="Rectangle 14"/>
          <p:cNvSpPr/>
          <p:nvPr/>
        </p:nvSpPr>
        <p:spPr>
          <a:xfrm>
            <a:off x="2898239" y="155978"/>
            <a:ext cx="1771969" cy="2308324"/>
          </a:xfrm>
          <a:prstGeom prst="rect">
            <a:avLst/>
          </a:prstGeom>
          <a:ln>
            <a:noFill/>
          </a:ln>
        </p:spPr>
        <p:txBody>
          <a:bodyPr wrap="square">
            <a:spAutoFit/>
          </a:bodyPr>
          <a:lstStyle/>
          <a:p>
            <a:r>
              <a:rPr lang="en-GB" sz="900" b="1" dirty="0"/>
              <a:t>PPE:</a:t>
            </a:r>
          </a:p>
          <a:p>
            <a:r>
              <a:rPr lang="en-GB" sz="900" b="1" dirty="0"/>
              <a:t>Safety glasses </a:t>
            </a:r>
            <a:r>
              <a:rPr lang="en-GB" sz="900" dirty="0"/>
              <a:t>must be worn,</a:t>
            </a:r>
          </a:p>
          <a:p>
            <a:r>
              <a:rPr lang="en-GB" sz="900" dirty="0"/>
              <a:t>to prevent damage to your eyes, when using tools and equipment.</a:t>
            </a:r>
          </a:p>
          <a:p>
            <a:r>
              <a:rPr lang="en-GB" sz="900" b="1" dirty="0"/>
              <a:t>Safety gloves </a:t>
            </a:r>
            <a:r>
              <a:rPr lang="en-GB" sz="900" dirty="0"/>
              <a:t>must be worn, </a:t>
            </a:r>
          </a:p>
          <a:p>
            <a:r>
              <a:rPr lang="en-GB" sz="900" dirty="0"/>
              <a:t>to prevent burning your hands, when handing hot objects.</a:t>
            </a:r>
          </a:p>
          <a:p>
            <a:r>
              <a:rPr lang="en-GB" sz="900" b="1" dirty="0"/>
              <a:t>Ear defenders </a:t>
            </a:r>
            <a:r>
              <a:rPr lang="en-GB" sz="900" dirty="0"/>
              <a:t>must be worn,</a:t>
            </a:r>
          </a:p>
          <a:p>
            <a:r>
              <a:rPr lang="en-GB" sz="900" dirty="0"/>
              <a:t>to prevent damage to your hearing, when using loud equipment. </a:t>
            </a:r>
          </a:p>
          <a:p>
            <a:r>
              <a:rPr lang="en-GB" sz="900" b="1" dirty="0"/>
              <a:t>Dust mask </a:t>
            </a:r>
            <a:r>
              <a:rPr lang="en-GB" sz="900" dirty="0"/>
              <a:t>must be worn, </a:t>
            </a:r>
          </a:p>
          <a:p>
            <a:r>
              <a:rPr lang="en-GB" sz="900" dirty="0"/>
              <a:t>to prevent your respiratory system getting damaged, when using equipment, adhesives and paints. </a:t>
            </a:r>
          </a:p>
        </p:txBody>
      </p:sp>
      <p:sp>
        <p:nvSpPr>
          <p:cNvPr id="47" name="Rectangle 46"/>
          <p:cNvSpPr/>
          <p:nvPr/>
        </p:nvSpPr>
        <p:spPr>
          <a:xfrm>
            <a:off x="2900991" y="2602057"/>
            <a:ext cx="1259939" cy="84091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9EB2D1D7-6D7F-433D-B021-AFBDBE79F3D6}"/>
              </a:ext>
            </a:extLst>
          </p:cNvPr>
          <p:cNvSpPr/>
          <p:nvPr/>
        </p:nvSpPr>
        <p:spPr>
          <a:xfrm>
            <a:off x="8567579" y="153934"/>
            <a:ext cx="1996250" cy="15603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43DB8DBC-FF2F-45F7-97E9-FD80D39FB8CF}"/>
              </a:ext>
            </a:extLst>
          </p:cNvPr>
          <p:cNvSpPr/>
          <p:nvPr/>
        </p:nvSpPr>
        <p:spPr>
          <a:xfrm>
            <a:off x="7063880" y="3263703"/>
            <a:ext cx="3499949" cy="34138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3F251CFA-ECB7-47B4-93DA-ABB95243289A}"/>
              </a:ext>
            </a:extLst>
          </p:cNvPr>
          <p:cNvSpPr/>
          <p:nvPr/>
        </p:nvSpPr>
        <p:spPr>
          <a:xfrm>
            <a:off x="118440" y="3846332"/>
            <a:ext cx="2499011" cy="2778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9" name="Picture 12">
            <a:extLst>
              <a:ext uri="{FF2B5EF4-FFF2-40B4-BE49-F238E27FC236}">
                <a16:creationId xmlns:a16="http://schemas.microsoft.com/office/drawing/2014/main" id="{EF47AFF4-40D5-4A95-B965-C2D93737F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156" t="80705" r="10303" b="15367"/>
          <a:stretch>
            <a:fillRect/>
          </a:stretch>
        </p:blipFill>
        <p:spPr bwMode="auto">
          <a:xfrm rot="10800000" flipH="1" flipV="1">
            <a:off x="7237555" y="4000323"/>
            <a:ext cx="560598" cy="17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4">
            <a:extLst>
              <a:ext uri="{FF2B5EF4-FFF2-40B4-BE49-F238E27FC236}">
                <a16:creationId xmlns:a16="http://schemas.microsoft.com/office/drawing/2014/main" id="{0F76542C-A00B-4931-A439-686F2D00C8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59798" t="52170" r="2930" b="38976"/>
          <a:stretch>
            <a:fillRect/>
          </a:stretch>
        </p:blipFill>
        <p:spPr bwMode="auto">
          <a:xfrm>
            <a:off x="7158994" y="4217258"/>
            <a:ext cx="746438" cy="18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7" descr="snap9v">
            <a:extLst>
              <a:ext uri="{FF2B5EF4-FFF2-40B4-BE49-F238E27FC236}">
                <a16:creationId xmlns:a16="http://schemas.microsoft.com/office/drawing/2014/main" id="{AFF7DCE2-21A5-449A-BD35-725792DB9C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31438" r="31555"/>
          <a:stretch>
            <a:fillRect/>
          </a:stretch>
        </p:blipFill>
        <p:spPr bwMode="auto">
          <a:xfrm rot="16461042">
            <a:off x="7411577" y="4641710"/>
            <a:ext cx="251704" cy="68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3" descr="88853">
            <a:extLst>
              <a:ext uri="{FF2B5EF4-FFF2-40B4-BE49-F238E27FC236}">
                <a16:creationId xmlns:a16="http://schemas.microsoft.com/office/drawing/2014/main" id="{1E033152-313B-4937-B17D-44F33134C33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8924" y="4500773"/>
            <a:ext cx="347590" cy="3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2">
            <a:extLst>
              <a:ext uri="{FF2B5EF4-FFF2-40B4-BE49-F238E27FC236}">
                <a16:creationId xmlns:a16="http://schemas.microsoft.com/office/drawing/2014/main" id="{82F4B934-83C2-42A2-AC59-24FF0D096A1A}"/>
              </a:ext>
            </a:extLst>
          </p:cNvPr>
          <p:cNvPicPr>
            <a:picLocks noChangeAspect="1"/>
          </p:cNvPicPr>
          <p:nvPr/>
        </p:nvPicPr>
        <p:blipFill rotWithShape="1">
          <a:blip r:embed="rId7"/>
          <a:srcRect l="70308" t="50758" r="11534" b="6375"/>
          <a:stretch/>
        </p:blipFill>
        <p:spPr>
          <a:xfrm rot="16200000">
            <a:off x="10081928" y="4491715"/>
            <a:ext cx="358833" cy="467427"/>
          </a:xfrm>
          <a:prstGeom prst="rect">
            <a:avLst/>
          </a:prstGeom>
        </p:spPr>
      </p:pic>
      <p:pic>
        <p:nvPicPr>
          <p:cNvPr id="64" name="Picture 63">
            <a:extLst>
              <a:ext uri="{FF2B5EF4-FFF2-40B4-BE49-F238E27FC236}">
                <a16:creationId xmlns:a16="http://schemas.microsoft.com/office/drawing/2014/main" id="{4D9EF3B5-DCAD-4574-8719-E787CFFE4D6A}"/>
              </a:ext>
            </a:extLst>
          </p:cNvPr>
          <p:cNvPicPr>
            <a:picLocks noChangeAspect="1"/>
          </p:cNvPicPr>
          <p:nvPr/>
        </p:nvPicPr>
        <p:blipFill rotWithShape="1">
          <a:blip r:embed="rId8"/>
          <a:srcRect l="71295" r="21072"/>
          <a:stretch/>
        </p:blipFill>
        <p:spPr>
          <a:xfrm rot="16200000">
            <a:off x="10133714" y="3818620"/>
            <a:ext cx="239590" cy="602996"/>
          </a:xfrm>
          <a:prstGeom prst="rect">
            <a:avLst/>
          </a:prstGeom>
        </p:spPr>
      </p:pic>
      <p:pic>
        <p:nvPicPr>
          <p:cNvPr id="65" name="Picture 64">
            <a:extLst>
              <a:ext uri="{FF2B5EF4-FFF2-40B4-BE49-F238E27FC236}">
                <a16:creationId xmlns:a16="http://schemas.microsoft.com/office/drawing/2014/main" id="{35551CB6-35F1-41B8-A499-D041BFEE1C92}"/>
              </a:ext>
            </a:extLst>
          </p:cNvPr>
          <p:cNvPicPr>
            <a:picLocks noChangeAspect="1"/>
          </p:cNvPicPr>
          <p:nvPr/>
        </p:nvPicPr>
        <p:blipFill rotWithShape="1">
          <a:blip r:embed="rId9"/>
          <a:srcRect l="68615" t="11851" r="3939" b="15336"/>
          <a:stretch/>
        </p:blipFill>
        <p:spPr>
          <a:xfrm>
            <a:off x="10032818" y="4231475"/>
            <a:ext cx="477982" cy="390698"/>
          </a:xfrm>
          <a:prstGeom prst="rect">
            <a:avLst/>
          </a:prstGeom>
        </p:spPr>
      </p:pic>
      <p:pic>
        <p:nvPicPr>
          <p:cNvPr id="66" name="Picture 65">
            <a:extLst>
              <a:ext uri="{FF2B5EF4-FFF2-40B4-BE49-F238E27FC236}">
                <a16:creationId xmlns:a16="http://schemas.microsoft.com/office/drawing/2014/main" id="{7F730E72-BE04-4A6E-AA79-193EB58FF5DC}"/>
              </a:ext>
            </a:extLst>
          </p:cNvPr>
          <p:cNvPicPr>
            <a:picLocks noChangeAspect="1"/>
          </p:cNvPicPr>
          <p:nvPr/>
        </p:nvPicPr>
        <p:blipFill rotWithShape="1">
          <a:blip r:embed="rId10"/>
          <a:srcRect l="1" t="11599" r="31999" b="37401"/>
          <a:stretch/>
        </p:blipFill>
        <p:spPr>
          <a:xfrm>
            <a:off x="10076629" y="4953011"/>
            <a:ext cx="377153" cy="282865"/>
          </a:xfrm>
          <a:prstGeom prst="rect">
            <a:avLst/>
          </a:prstGeom>
        </p:spPr>
      </p:pic>
      <p:pic>
        <p:nvPicPr>
          <p:cNvPr id="67" name="Picture 4" descr="N:\My Pictures\battery.gif">
            <a:extLst>
              <a:ext uri="{FF2B5EF4-FFF2-40B4-BE49-F238E27FC236}">
                <a16:creationId xmlns:a16="http://schemas.microsoft.com/office/drawing/2014/main" id="{C32369DE-263C-4DBC-B175-A9AFAB996EA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t="10954" r="84714" b="71335"/>
          <a:stretch>
            <a:fillRect/>
          </a:stretch>
        </p:blipFill>
        <p:spPr bwMode="auto">
          <a:xfrm>
            <a:off x="7325890" y="5462800"/>
            <a:ext cx="471605" cy="29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9" descr="Slide_Switch">
            <a:extLst>
              <a:ext uri="{FF2B5EF4-FFF2-40B4-BE49-F238E27FC236}">
                <a16:creationId xmlns:a16="http://schemas.microsoft.com/office/drawing/2014/main" id="{09C6AC89-5040-4949-98F8-DFEBB4AF394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t="12535" b="12535"/>
          <a:stretch>
            <a:fillRect/>
          </a:stretch>
        </p:blipFill>
        <p:spPr bwMode="auto">
          <a:xfrm>
            <a:off x="7364446" y="5149386"/>
            <a:ext cx="443573" cy="33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1">
            <a:extLst>
              <a:ext uri="{FF2B5EF4-FFF2-40B4-BE49-F238E27FC236}">
                <a16:creationId xmlns:a16="http://schemas.microsoft.com/office/drawing/2014/main" id="{678AC1AE-2294-4453-9570-0AD2FDBE5808}"/>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52117" y="5737561"/>
            <a:ext cx="364204" cy="27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12">
            <a:extLst>
              <a:ext uri="{FF2B5EF4-FFF2-40B4-BE49-F238E27FC236}">
                <a16:creationId xmlns:a16="http://schemas.microsoft.com/office/drawing/2014/main" id="{417E9374-02FC-4922-866B-422F4A10F6DE}"/>
              </a:ext>
            </a:extLst>
          </p:cNvPr>
          <p:cNvPicPr>
            <a:picLocks noChangeAspect="1"/>
          </p:cNvPicPr>
          <p:nvPr/>
        </p:nvPicPr>
        <p:blipFill>
          <a:blip r:embed="rId14" cstate="print">
            <a:extLst>
              <a:ext uri="{28A0092B-C50C-407E-A947-70E740481C1C}">
                <a14:useLocalDpi xmlns:a14="http://schemas.microsoft.com/office/drawing/2010/main" val="0"/>
              </a:ext>
            </a:extLst>
          </a:blip>
          <a:srcRect l="25258" t="64503" r="47252"/>
          <a:stretch>
            <a:fillRect/>
          </a:stretch>
        </p:blipFill>
        <p:spPr bwMode="auto">
          <a:xfrm>
            <a:off x="7436430" y="6031979"/>
            <a:ext cx="299604" cy="29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a:extLst>
              <a:ext uri="{FF2B5EF4-FFF2-40B4-BE49-F238E27FC236}">
                <a16:creationId xmlns:a16="http://schemas.microsoft.com/office/drawing/2014/main" id="{422D0513-5B50-41C1-8476-F0F6965FECB1}"/>
              </a:ext>
            </a:extLst>
          </p:cNvPr>
          <p:cNvPicPr>
            <a:picLocks noChangeAspect="1"/>
          </p:cNvPicPr>
          <p:nvPr/>
        </p:nvPicPr>
        <p:blipFill>
          <a:blip r:embed="rId15"/>
          <a:stretch>
            <a:fillRect/>
          </a:stretch>
        </p:blipFill>
        <p:spPr>
          <a:xfrm>
            <a:off x="7380612" y="6365198"/>
            <a:ext cx="400734" cy="300164"/>
          </a:xfrm>
          <a:prstGeom prst="rect">
            <a:avLst/>
          </a:prstGeom>
        </p:spPr>
      </p:pic>
      <p:pic>
        <p:nvPicPr>
          <p:cNvPr id="78" name="Picture 77">
            <a:extLst>
              <a:ext uri="{FF2B5EF4-FFF2-40B4-BE49-F238E27FC236}">
                <a16:creationId xmlns:a16="http://schemas.microsoft.com/office/drawing/2014/main" id="{049D4674-78DE-4140-ADB3-6105E481C4D3}"/>
              </a:ext>
            </a:extLst>
          </p:cNvPr>
          <p:cNvPicPr>
            <a:picLocks noChangeAspect="1"/>
          </p:cNvPicPr>
          <p:nvPr/>
        </p:nvPicPr>
        <p:blipFill rotWithShape="1">
          <a:blip r:embed="rId16"/>
          <a:srcRect l="54296" t="6601" r="29236" b="48977"/>
          <a:stretch/>
        </p:blipFill>
        <p:spPr>
          <a:xfrm>
            <a:off x="10110985" y="6031940"/>
            <a:ext cx="300721" cy="331229"/>
          </a:xfrm>
          <a:prstGeom prst="rect">
            <a:avLst/>
          </a:prstGeom>
        </p:spPr>
      </p:pic>
      <p:pic>
        <p:nvPicPr>
          <p:cNvPr id="79" name="Picture 78">
            <a:extLst>
              <a:ext uri="{FF2B5EF4-FFF2-40B4-BE49-F238E27FC236}">
                <a16:creationId xmlns:a16="http://schemas.microsoft.com/office/drawing/2014/main" id="{250290F9-C651-4A9D-92CE-883C40E7EF13}"/>
              </a:ext>
            </a:extLst>
          </p:cNvPr>
          <p:cNvPicPr>
            <a:picLocks noChangeAspect="1"/>
          </p:cNvPicPr>
          <p:nvPr/>
        </p:nvPicPr>
        <p:blipFill rotWithShape="1">
          <a:blip r:embed="rId7"/>
          <a:srcRect l="71980" r="17269" b="65263"/>
          <a:stretch/>
        </p:blipFill>
        <p:spPr>
          <a:xfrm rot="5400000">
            <a:off x="10129377" y="5705398"/>
            <a:ext cx="237714" cy="423782"/>
          </a:xfrm>
          <a:prstGeom prst="rect">
            <a:avLst/>
          </a:prstGeom>
        </p:spPr>
      </p:pic>
      <p:pic>
        <p:nvPicPr>
          <p:cNvPr id="80" name="Picture 79">
            <a:extLst>
              <a:ext uri="{FF2B5EF4-FFF2-40B4-BE49-F238E27FC236}">
                <a16:creationId xmlns:a16="http://schemas.microsoft.com/office/drawing/2014/main" id="{5BEE50D7-7AA0-45E1-9F9E-1147C84D818A}"/>
              </a:ext>
            </a:extLst>
          </p:cNvPr>
          <p:cNvPicPr>
            <a:picLocks noChangeAspect="1"/>
          </p:cNvPicPr>
          <p:nvPr/>
        </p:nvPicPr>
        <p:blipFill rotWithShape="1">
          <a:blip r:embed="rId16"/>
          <a:srcRect l="62649" t="59206" r="17781"/>
          <a:stretch/>
        </p:blipFill>
        <p:spPr>
          <a:xfrm>
            <a:off x="10079482" y="6318274"/>
            <a:ext cx="370815" cy="315618"/>
          </a:xfrm>
          <a:prstGeom prst="rect">
            <a:avLst/>
          </a:prstGeom>
        </p:spPr>
      </p:pic>
      <p:pic>
        <p:nvPicPr>
          <p:cNvPr id="81" name="Picture 80">
            <a:extLst>
              <a:ext uri="{FF2B5EF4-FFF2-40B4-BE49-F238E27FC236}">
                <a16:creationId xmlns:a16="http://schemas.microsoft.com/office/drawing/2014/main" id="{FA6DCB47-A741-48E4-A32B-5D27420FD73C}"/>
              </a:ext>
            </a:extLst>
          </p:cNvPr>
          <p:cNvPicPr>
            <a:picLocks noChangeAspect="1"/>
          </p:cNvPicPr>
          <p:nvPr/>
        </p:nvPicPr>
        <p:blipFill rotWithShape="1">
          <a:blip r:embed="rId17"/>
          <a:srcRect t="36063" r="64716" b="29791"/>
          <a:stretch/>
        </p:blipFill>
        <p:spPr>
          <a:xfrm>
            <a:off x="10068705" y="5471541"/>
            <a:ext cx="355908" cy="330606"/>
          </a:xfrm>
          <a:prstGeom prst="rect">
            <a:avLst/>
          </a:prstGeom>
        </p:spPr>
      </p:pic>
      <p:pic>
        <p:nvPicPr>
          <p:cNvPr id="82" name="Picture 81">
            <a:extLst>
              <a:ext uri="{FF2B5EF4-FFF2-40B4-BE49-F238E27FC236}">
                <a16:creationId xmlns:a16="http://schemas.microsoft.com/office/drawing/2014/main" id="{3FC5A1D2-DA11-4E53-9902-238245B2913B}"/>
              </a:ext>
            </a:extLst>
          </p:cNvPr>
          <p:cNvPicPr>
            <a:picLocks noChangeAspect="1"/>
          </p:cNvPicPr>
          <p:nvPr/>
        </p:nvPicPr>
        <p:blipFill>
          <a:blip r:embed="rId18"/>
          <a:stretch>
            <a:fillRect/>
          </a:stretch>
        </p:blipFill>
        <p:spPr>
          <a:xfrm>
            <a:off x="9913775" y="5241156"/>
            <a:ext cx="650316" cy="239590"/>
          </a:xfrm>
          <a:prstGeom prst="rect">
            <a:avLst/>
          </a:prstGeom>
        </p:spPr>
      </p:pic>
      <p:sp>
        <p:nvSpPr>
          <p:cNvPr id="24" name="Rectangle 23">
            <a:extLst>
              <a:ext uri="{FF2B5EF4-FFF2-40B4-BE49-F238E27FC236}">
                <a16:creationId xmlns:a16="http://schemas.microsoft.com/office/drawing/2014/main" id="{59EA2138-93D9-48B8-A9E5-484DCD6ADC80}"/>
              </a:ext>
            </a:extLst>
          </p:cNvPr>
          <p:cNvSpPr/>
          <p:nvPr/>
        </p:nvSpPr>
        <p:spPr>
          <a:xfrm>
            <a:off x="7903517" y="3943214"/>
            <a:ext cx="2087723" cy="2585323"/>
          </a:xfrm>
          <a:prstGeom prst="rect">
            <a:avLst/>
          </a:prstGeom>
        </p:spPr>
        <p:txBody>
          <a:bodyPr wrap="square">
            <a:spAutoFit/>
          </a:bodyPr>
          <a:lstStyle/>
          <a:p>
            <a:r>
              <a:rPr lang="en-GB" sz="900" b="1" dirty="0"/>
              <a:t>Resistor </a:t>
            </a:r>
            <a:r>
              <a:rPr lang="en-GB" sz="900" dirty="0"/>
              <a:t>non polarised, </a:t>
            </a:r>
            <a:r>
              <a:rPr lang="en-US" sz="900" dirty="0">
                <a:latin typeface="Calibri" pitchFamily="34" charset="0"/>
              </a:rPr>
              <a:t>determines the flow of current through a circuit.</a:t>
            </a:r>
          </a:p>
          <a:p>
            <a:r>
              <a:rPr lang="en-US" sz="900" b="1" dirty="0">
                <a:latin typeface="Calibri" pitchFamily="34" charset="0"/>
              </a:rPr>
              <a:t>Electrolytic Capacitor </a:t>
            </a:r>
            <a:r>
              <a:rPr lang="en-US" sz="900" dirty="0">
                <a:latin typeface="Calibri" pitchFamily="34" charset="0"/>
              </a:rPr>
              <a:t>polarised, stores energy and releases it when needed. </a:t>
            </a:r>
          </a:p>
          <a:p>
            <a:r>
              <a:rPr lang="en-US" sz="900" b="1" dirty="0">
                <a:latin typeface="Calibri" pitchFamily="34" charset="0"/>
              </a:rPr>
              <a:t>Speaker </a:t>
            </a:r>
            <a:r>
              <a:rPr lang="en-US" sz="900" dirty="0">
                <a:latin typeface="Calibri" pitchFamily="34" charset="0"/>
              </a:rPr>
              <a:t>polarised, converts electrical energy into sound</a:t>
            </a:r>
          </a:p>
          <a:p>
            <a:r>
              <a:rPr lang="en-US" sz="900" b="1" dirty="0">
                <a:latin typeface="Calibri" pitchFamily="34" charset="0"/>
              </a:rPr>
              <a:t>Battery snap </a:t>
            </a:r>
            <a:r>
              <a:rPr lang="en-US" sz="900" dirty="0">
                <a:latin typeface="Calibri" pitchFamily="34" charset="0"/>
              </a:rPr>
              <a:t>polarised, a connection from the circuit to the power supply.</a:t>
            </a:r>
          </a:p>
          <a:p>
            <a:r>
              <a:rPr lang="en-US" sz="900" b="1" dirty="0">
                <a:latin typeface="Calibri" pitchFamily="34" charset="0"/>
              </a:rPr>
              <a:t>Slide switch </a:t>
            </a:r>
            <a:r>
              <a:rPr lang="en-US" sz="900" dirty="0">
                <a:latin typeface="Calibri" pitchFamily="34" charset="0"/>
              </a:rPr>
              <a:t>polarised, when switched this allows the circuit to work.</a:t>
            </a:r>
          </a:p>
          <a:p>
            <a:r>
              <a:rPr lang="en-US" sz="900" b="1" dirty="0">
                <a:latin typeface="Calibri" pitchFamily="34" charset="0"/>
              </a:rPr>
              <a:t>LED (light emitting diode) </a:t>
            </a:r>
            <a:r>
              <a:rPr lang="en-US" sz="900" dirty="0">
                <a:latin typeface="Calibri" pitchFamily="34" charset="0"/>
              </a:rPr>
              <a:t>polarised, converts electrical energy into light.</a:t>
            </a:r>
          </a:p>
          <a:p>
            <a:r>
              <a:rPr lang="en-US" sz="900" b="1" dirty="0">
                <a:latin typeface="Calibri" pitchFamily="34" charset="0"/>
              </a:rPr>
              <a:t>Buzzer </a:t>
            </a:r>
            <a:r>
              <a:rPr lang="en-US" sz="900" dirty="0">
                <a:latin typeface="Calibri" pitchFamily="34" charset="0"/>
              </a:rPr>
              <a:t>polarised, converts electrical energy into sound.</a:t>
            </a:r>
          </a:p>
          <a:p>
            <a:r>
              <a:rPr lang="en-US" sz="900" b="1" dirty="0">
                <a:latin typeface="Calibri" pitchFamily="34" charset="0"/>
              </a:rPr>
              <a:t>Lamp </a:t>
            </a:r>
            <a:r>
              <a:rPr lang="en-US" sz="900" dirty="0">
                <a:latin typeface="Calibri" pitchFamily="34" charset="0"/>
              </a:rPr>
              <a:t>polarised, converts electrical energy into light.</a:t>
            </a:r>
          </a:p>
          <a:p>
            <a:r>
              <a:rPr lang="en-US" sz="900" b="1" dirty="0">
                <a:latin typeface="Calibri" pitchFamily="34" charset="0"/>
              </a:rPr>
              <a:t>Motor </a:t>
            </a:r>
            <a:r>
              <a:rPr lang="en-US" sz="900" dirty="0">
                <a:latin typeface="Calibri" pitchFamily="34" charset="0"/>
              </a:rPr>
              <a:t>polarised, converts electrical energy into rotary motion.</a:t>
            </a:r>
            <a:endParaRPr lang="en-US" sz="900" b="1" dirty="0">
              <a:latin typeface="Calibri" pitchFamily="34" charset="0"/>
            </a:endParaRPr>
          </a:p>
        </p:txBody>
      </p:sp>
      <p:sp>
        <p:nvSpPr>
          <p:cNvPr id="83" name="Rectangle 82">
            <a:extLst>
              <a:ext uri="{FF2B5EF4-FFF2-40B4-BE49-F238E27FC236}">
                <a16:creationId xmlns:a16="http://schemas.microsoft.com/office/drawing/2014/main" id="{B2A1069A-9A79-40F1-80DB-74538EF56EBB}"/>
              </a:ext>
            </a:extLst>
          </p:cNvPr>
          <p:cNvSpPr/>
          <p:nvPr/>
        </p:nvSpPr>
        <p:spPr>
          <a:xfrm>
            <a:off x="8565758" y="1771828"/>
            <a:ext cx="1987514" cy="1338828"/>
          </a:xfrm>
          <a:prstGeom prst="rect">
            <a:avLst/>
          </a:prstGeom>
          <a:ln>
            <a:solidFill>
              <a:schemeClr val="accent3"/>
            </a:solidFill>
          </a:ln>
        </p:spPr>
        <p:txBody>
          <a:bodyPr wrap="square">
            <a:spAutoFit/>
          </a:bodyPr>
          <a:lstStyle/>
          <a:p>
            <a:r>
              <a:rPr lang="en-GB" sz="900" b="1" dirty="0"/>
              <a:t>Laser cutter</a:t>
            </a:r>
          </a:p>
          <a:p>
            <a:r>
              <a:rPr lang="en-GB" sz="900" dirty="0"/>
              <a:t>Technology that uses a laser to cut materials. Speed and power settings can be changed for different materials and thicknesses.</a:t>
            </a:r>
          </a:p>
          <a:p>
            <a:r>
              <a:rPr lang="en-GB" sz="900" dirty="0"/>
              <a:t>Links to CAD program- 2D design.</a:t>
            </a:r>
          </a:p>
          <a:p>
            <a:r>
              <a:rPr lang="en-GB" sz="900" dirty="0"/>
              <a:t>Red line- etch</a:t>
            </a:r>
          </a:p>
          <a:p>
            <a:r>
              <a:rPr lang="en-GB" sz="900" dirty="0"/>
              <a:t>Blue lines- kiss cut</a:t>
            </a:r>
          </a:p>
          <a:p>
            <a:r>
              <a:rPr lang="en-GB" sz="900" dirty="0"/>
              <a:t>Black lines-cut</a:t>
            </a:r>
          </a:p>
        </p:txBody>
      </p:sp>
      <p:pic>
        <p:nvPicPr>
          <p:cNvPr id="85" name="Picture 2">
            <a:extLst>
              <a:ext uri="{FF2B5EF4-FFF2-40B4-BE49-F238E27FC236}">
                <a16:creationId xmlns:a16="http://schemas.microsoft.com/office/drawing/2014/main" id="{5C850EA9-1337-47F3-9C01-85DF107D733C}"/>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2059" t="78144" r="79932" b="10641"/>
          <a:stretch/>
        </p:blipFill>
        <p:spPr bwMode="auto">
          <a:xfrm>
            <a:off x="4651249" y="1933313"/>
            <a:ext cx="573441" cy="50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2">
            <a:extLst>
              <a:ext uri="{FF2B5EF4-FFF2-40B4-BE49-F238E27FC236}">
                <a16:creationId xmlns:a16="http://schemas.microsoft.com/office/drawing/2014/main" id="{EBF754F0-9233-4B8B-BAAE-0C16DC288289}"/>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2059" t="56668" r="79932" b="29911"/>
          <a:stretch/>
        </p:blipFill>
        <p:spPr bwMode="auto">
          <a:xfrm>
            <a:off x="4651249" y="1379390"/>
            <a:ext cx="573441" cy="55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2">
            <a:extLst>
              <a:ext uri="{FF2B5EF4-FFF2-40B4-BE49-F238E27FC236}">
                <a16:creationId xmlns:a16="http://schemas.microsoft.com/office/drawing/2014/main" id="{03D182EF-CF0D-4916-91FD-F6D364DC72AA}"/>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2059" t="41064" r="79932" b="45583"/>
          <a:stretch/>
        </p:blipFill>
        <p:spPr bwMode="auto">
          <a:xfrm>
            <a:off x="4683538" y="822763"/>
            <a:ext cx="541152" cy="5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2">
            <a:extLst>
              <a:ext uri="{FF2B5EF4-FFF2-40B4-BE49-F238E27FC236}">
                <a16:creationId xmlns:a16="http://schemas.microsoft.com/office/drawing/2014/main" id="{422FC9EA-480E-4F60-9760-C69F4596AA45}"/>
              </a:ext>
            </a:extLst>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2059" t="18597" r="79932" b="68050"/>
          <a:stretch/>
        </p:blipFill>
        <p:spPr bwMode="auto">
          <a:xfrm>
            <a:off x="4724400" y="333005"/>
            <a:ext cx="500290" cy="48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a:extLst>
              <a:ext uri="{FF2B5EF4-FFF2-40B4-BE49-F238E27FC236}">
                <a16:creationId xmlns:a16="http://schemas.microsoft.com/office/drawing/2014/main" id="{59C43912-2F3D-4D82-8D97-84523ABA3C7E}"/>
              </a:ext>
            </a:extLst>
          </p:cNvPr>
          <p:cNvSpPr/>
          <p:nvPr/>
        </p:nvSpPr>
        <p:spPr>
          <a:xfrm>
            <a:off x="2898239" y="120946"/>
            <a:ext cx="2441814" cy="239396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Picture 26">
            <a:extLst>
              <a:ext uri="{FF2B5EF4-FFF2-40B4-BE49-F238E27FC236}">
                <a16:creationId xmlns:a16="http://schemas.microsoft.com/office/drawing/2014/main" id="{B5EFDEAB-2D74-43B4-9599-946FA4D56EC9}"/>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954010" y="340483"/>
            <a:ext cx="471040" cy="365749"/>
          </a:xfrm>
          <a:prstGeom prst="rect">
            <a:avLst/>
          </a:prstGeom>
        </p:spPr>
      </p:pic>
      <p:pic>
        <p:nvPicPr>
          <p:cNvPr id="28" name="Picture 27">
            <a:extLst>
              <a:ext uri="{FF2B5EF4-FFF2-40B4-BE49-F238E27FC236}">
                <a16:creationId xmlns:a16="http://schemas.microsoft.com/office/drawing/2014/main" id="{1761C83C-DE6F-43F8-937B-95477807FE1B}"/>
              </a:ext>
            </a:extLst>
          </p:cNvPr>
          <p:cNvPicPr>
            <a:picLocks noChangeAspect="1"/>
          </p:cNvPicPr>
          <p:nvPr/>
        </p:nvPicPr>
        <p:blipFill>
          <a:blip r:embed="rId24"/>
          <a:stretch>
            <a:fillRect/>
          </a:stretch>
        </p:blipFill>
        <p:spPr>
          <a:xfrm>
            <a:off x="1940873" y="757875"/>
            <a:ext cx="497313" cy="298388"/>
          </a:xfrm>
          <a:prstGeom prst="rect">
            <a:avLst/>
          </a:prstGeom>
        </p:spPr>
      </p:pic>
      <p:pic>
        <p:nvPicPr>
          <p:cNvPr id="31" name="Picture 30">
            <a:extLst>
              <a:ext uri="{FF2B5EF4-FFF2-40B4-BE49-F238E27FC236}">
                <a16:creationId xmlns:a16="http://schemas.microsoft.com/office/drawing/2014/main" id="{8556F4A2-F066-444A-96B4-7E5B3639896D}"/>
              </a:ext>
            </a:extLst>
          </p:cNvPr>
          <p:cNvPicPr>
            <a:picLocks noChangeAspect="1"/>
          </p:cNvPicPr>
          <p:nvPr/>
        </p:nvPicPr>
        <p:blipFill>
          <a:blip r:embed="rId25"/>
          <a:stretch>
            <a:fillRect/>
          </a:stretch>
        </p:blipFill>
        <p:spPr>
          <a:xfrm>
            <a:off x="1949430" y="1142818"/>
            <a:ext cx="536828" cy="480060"/>
          </a:xfrm>
          <a:prstGeom prst="rect">
            <a:avLst/>
          </a:prstGeom>
        </p:spPr>
      </p:pic>
      <p:pic>
        <p:nvPicPr>
          <p:cNvPr id="34" name="Picture 33">
            <a:extLst>
              <a:ext uri="{FF2B5EF4-FFF2-40B4-BE49-F238E27FC236}">
                <a16:creationId xmlns:a16="http://schemas.microsoft.com/office/drawing/2014/main" id="{AA7F360A-8503-4A27-8791-9053A7D58E95}"/>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971127" y="1632953"/>
            <a:ext cx="536828" cy="290177"/>
          </a:xfrm>
          <a:prstGeom prst="rect">
            <a:avLst/>
          </a:prstGeom>
        </p:spPr>
      </p:pic>
      <p:pic>
        <p:nvPicPr>
          <p:cNvPr id="90" name="Picture 89">
            <a:extLst>
              <a:ext uri="{FF2B5EF4-FFF2-40B4-BE49-F238E27FC236}">
                <a16:creationId xmlns:a16="http://schemas.microsoft.com/office/drawing/2014/main" id="{4BF4A8C8-1B7B-42DD-81E9-61E6422A935C}"/>
              </a:ext>
            </a:extLst>
          </p:cNvPr>
          <p:cNvPicPr>
            <a:picLocks noChangeAspect="1"/>
          </p:cNvPicPr>
          <p:nvPr/>
        </p:nvPicPr>
        <p:blipFill>
          <a:blip r:embed="rId27"/>
          <a:stretch>
            <a:fillRect/>
          </a:stretch>
        </p:blipFill>
        <p:spPr>
          <a:xfrm>
            <a:off x="1933096" y="1902329"/>
            <a:ext cx="471762" cy="435160"/>
          </a:xfrm>
          <a:prstGeom prst="rect">
            <a:avLst/>
          </a:prstGeom>
        </p:spPr>
      </p:pic>
      <p:pic>
        <p:nvPicPr>
          <p:cNvPr id="91" name="Picture 90">
            <a:extLst>
              <a:ext uri="{FF2B5EF4-FFF2-40B4-BE49-F238E27FC236}">
                <a16:creationId xmlns:a16="http://schemas.microsoft.com/office/drawing/2014/main" id="{FF3FE8A4-6AF5-4952-8E2F-D98B3CC9AF72}"/>
              </a:ext>
            </a:extLst>
          </p:cNvPr>
          <p:cNvPicPr>
            <a:picLocks noChangeAspect="1"/>
          </p:cNvPicPr>
          <p:nvPr/>
        </p:nvPicPr>
        <p:blipFill>
          <a:blip r:embed="rId28">
            <a:extLst>
              <a:ext uri="{BEBA8EAE-BF5A-486C-A8C5-ECC9F3942E4B}">
                <a14:imgProps xmlns:a14="http://schemas.microsoft.com/office/drawing/2010/main">
                  <a14:imgLayer r:embed="rId29">
                    <a14:imgEffect>
                      <a14:backgroundRemoval t="0" b="98286" l="1899" r="99051"/>
                    </a14:imgEffect>
                  </a14:imgLayer>
                </a14:imgProps>
              </a:ext>
            </a:extLst>
          </a:blip>
          <a:stretch>
            <a:fillRect/>
          </a:stretch>
        </p:blipFill>
        <p:spPr>
          <a:xfrm>
            <a:off x="1936038" y="2367613"/>
            <a:ext cx="505945" cy="280191"/>
          </a:xfrm>
          <a:prstGeom prst="rect">
            <a:avLst/>
          </a:prstGeom>
        </p:spPr>
      </p:pic>
      <p:pic>
        <p:nvPicPr>
          <p:cNvPr id="92" name="Picture 91">
            <a:extLst>
              <a:ext uri="{FF2B5EF4-FFF2-40B4-BE49-F238E27FC236}">
                <a16:creationId xmlns:a16="http://schemas.microsoft.com/office/drawing/2014/main" id="{41147C6E-2490-4C59-9D56-7740C7D75C88}"/>
              </a:ext>
            </a:extLst>
          </p:cNvPr>
          <p:cNvPicPr>
            <a:picLocks noChangeAspect="1"/>
          </p:cNvPicPr>
          <p:nvPr/>
        </p:nvPicPr>
        <p:blipFill>
          <a:blip r:embed="rId30"/>
          <a:stretch>
            <a:fillRect/>
          </a:stretch>
        </p:blipFill>
        <p:spPr>
          <a:xfrm>
            <a:off x="1932714" y="2686148"/>
            <a:ext cx="496283" cy="499063"/>
          </a:xfrm>
          <a:prstGeom prst="rect">
            <a:avLst/>
          </a:prstGeom>
        </p:spPr>
      </p:pic>
      <p:pic>
        <p:nvPicPr>
          <p:cNvPr id="93" name="Picture 92">
            <a:extLst>
              <a:ext uri="{FF2B5EF4-FFF2-40B4-BE49-F238E27FC236}">
                <a16:creationId xmlns:a16="http://schemas.microsoft.com/office/drawing/2014/main" id="{28FAE87F-1FC1-4CCC-BEA1-E03DF57B86AF}"/>
              </a:ext>
            </a:extLst>
          </p:cNvPr>
          <p:cNvPicPr>
            <a:picLocks noChangeAspect="1"/>
          </p:cNvPicPr>
          <p:nvPr/>
        </p:nvPicPr>
        <p:blipFill rotWithShape="1">
          <a:blip r:embed="rId31"/>
          <a:srcRect l="5774"/>
          <a:stretch/>
        </p:blipFill>
        <p:spPr>
          <a:xfrm>
            <a:off x="1973725" y="3187886"/>
            <a:ext cx="430570" cy="446912"/>
          </a:xfrm>
          <a:prstGeom prst="rect">
            <a:avLst/>
          </a:prstGeom>
        </p:spPr>
      </p:pic>
      <p:sp>
        <p:nvSpPr>
          <p:cNvPr id="94" name="Rectangle 93">
            <a:extLst>
              <a:ext uri="{FF2B5EF4-FFF2-40B4-BE49-F238E27FC236}">
                <a16:creationId xmlns:a16="http://schemas.microsoft.com/office/drawing/2014/main" id="{CFF1248A-C43A-4911-925B-E2A64F1AB6B7}"/>
              </a:ext>
            </a:extLst>
          </p:cNvPr>
          <p:cNvSpPr/>
          <p:nvPr/>
        </p:nvSpPr>
        <p:spPr>
          <a:xfrm>
            <a:off x="99499" y="120946"/>
            <a:ext cx="2694194" cy="358585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5" name="Picture 94">
            <a:extLst>
              <a:ext uri="{FF2B5EF4-FFF2-40B4-BE49-F238E27FC236}">
                <a16:creationId xmlns:a16="http://schemas.microsoft.com/office/drawing/2014/main" id="{0B746919-0070-4557-ACC2-0B21E4C54F74}"/>
              </a:ext>
            </a:extLst>
          </p:cNvPr>
          <p:cNvPicPr>
            <a:picLocks noChangeAspect="1"/>
          </p:cNvPicPr>
          <p:nvPr/>
        </p:nvPicPr>
        <p:blipFill>
          <a:blip r:embed="rId32"/>
          <a:stretch>
            <a:fillRect/>
          </a:stretch>
        </p:blipFill>
        <p:spPr>
          <a:xfrm>
            <a:off x="2617450" y="3845413"/>
            <a:ext cx="698083" cy="502547"/>
          </a:xfrm>
          <a:prstGeom prst="rect">
            <a:avLst/>
          </a:prstGeom>
        </p:spPr>
      </p:pic>
      <p:pic>
        <p:nvPicPr>
          <p:cNvPr id="96" name="Picture 95">
            <a:extLst>
              <a:ext uri="{FF2B5EF4-FFF2-40B4-BE49-F238E27FC236}">
                <a16:creationId xmlns:a16="http://schemas.microsoft.com/office/drawing/2014/main" id="{E4B5CB89-C249-4CCA-B1E0-498B52FD527F}"/>
              </a:ext>
            </a:extLst>
          </p:cNvPr>
          <p:cNvPicPr>
            <a:picLocks noChangeAspect="1"/>
          </p:cNvPicPr>
          <p:nvPr/>
        </p:nvPicPr>
        <p:blipFill>
          <a:blip r:embed="rId33"/>
          <a:stretch>
            <a:fillRect/>
          </a:stretch>
        </p:blipFill>
        <p:spPr>
          <a:xfrm>
            <a:off x="2585752" y="4342674"/>
            <a:ext cx="785066" cy="580734"/>
          </a:xfrm>
          <a:prstGeom prst="rect">
            <a:avLst/>
          </a:prstGeom>
        </p:spPr>
      </p:pic>
      <p:pic>
        <p:nvPicPr>
          <p:cNvPr id="97" name="Picture 96">
            <a:extLst>
              <a:ext uri="{FF2B5EF4-FFF2-40B4-BE49-F238E27FC236}">
                <a16:creationId xmlns:a16="http://schemas.microsoft.com/office/drawing/2014/main" id="{A83E85B7-5375-4EB5-B11E-635A26CDC8A6}"/>
              </a:ext>
            </a:extLst>
          </p:cNvPr>
          <p:cNvPicPr>
            <a:picLocks noChangeAspect="1"/>
          </p:cNvPicPr>
          <p:nvPr/>
        </p:nvPicPr>
        <p:blipFill>
          <a:blip r:embed="rId34"/>
          <a:stretch>
            <a:fillRect/>
          </a:stretch>
        </p:blipFill>
        <p:spPr>
          <a:xfrm>
            <a:off x="2576909" y="4819894"/>
            <a:ext cx="785065" cy="788389"/>
          </a:xfrm>
          <a:prstGeom prst="rect">
            <a:avLst/>
          </a:prstGeom>
        </p:spPr>
      </p:pic>
      <p:pic>
        <p:nvPicPr>
          <p:cNvPr id="100" name="Picture 99">
            <a:extLst>
              <a:ext uri="{FF2B5EF4-FFF2-40B4-BE49-F238E27FC236}">
                <a16:creationId xmlns:a16="http://schemas.microsoft.com/office/drawing/2014/main" id="{66258314-CEDC-42CA-A445-CF1D08173682}"/>
              </a:ext>
            </a:extLst>
          </p:cNvPr>
          <p:cNvPicPr>
            <a:picLocks noChangeAspect="1"/>
          </p:cNvPicPr>
          <p:nvPr/>
        </p:nvPicPr>
        <p:blipFill>
          <a:blip r:embed="rId35"/>
          <a:stretch>
            <a:fillRect/>
          </a:stretch>
        </p:blipFill>
        <p:spPr>
          <a:xfrm>
            <a:off x="2617950" y="6122538"/>
            <a:ext cx="712325" cy="502547"/>
          </a:xfrm>
          <a:prstGeom prst="rect">
            <a:avLst/>
          </a:prstGeom>
        </p:spPr>
      </p:pic>
      <p:pic>
        <p:nvPicPr>
          <p:cNvPr id="102" name="Picture 101">
            <a:extLst>
              <a:ext uri="{FF2B5EF4-FFF2-40B4-BE49-F238E27FC236}">
                <a16:creationId xmlns:a16="http://schemas.microsoft.com/office/drawing/2014/main" id="{E9A20AD9-9446-4139-8A39-C56286D0E701}"/>
              </a:ext>
            </a:extLst>
          </p:cNvPr>
          <p:cNvPicPr>
            <a:picLocks noChangeAspect="1"/>
          </p:cNvPicPr>
          <p:nvPr/>
        </p:nvPicPr>
        <p:blipFill>
          <a:blip r:embed="rId36"/>
          <a:stretch>
            <a:fillRect/>
          </a:stretch>
        </p:blipFill>
        <p:spPr>
          <a:xfrm>
            <a:off x="2598755" y="5601422"/>
            <a:ext cx="741345" cy="517890"/>
          </a:xfrm>
          <a:prstGeom prst="rect">
            <a:avLst/>
          </a:prstGeom>
        </p:spPr>
      </p:pic>
      <p:sp>
        <p:nvSpPr>
          <p:cNvPr id="103" name="Rectangle 102">
            <a:extLst>
              <a:ext uri="{FF2B5EF4-FFF2-40B4-BE49-F238E27FC236}">
                <a16:creationId xmlns:a16="http://schemas.microsoft.com/office/drawing/2014/main" id="{6CEC84F2-2A0A-4BAC-8631-76A604B5EB35}"/>
              </a:ext>
            </a:extLst>
          </p:cNvPr>
          <p:cNvSpPr/>
          <p:nvPr/>
        </p:nvSpPr>
        <p:spPr>
          <a:xfrm>
            <a:off x="99499" y="3845413"/>
            <a:ext cx="3271319" cy="28566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D9AB8BB7-F385-4424-87D2-83ABB6BA39AE}"/>
              </a:ext>
            </a:extLst>
          </p:cNvPr>
          <p:cNvSpPr/>
          <p:nvPr/>
        </p:nvSpPr>
        <p:spPr>
          <a:xfrm>
            <a:off x="5404813" y="130691"/>
            <a:ext cx="3071290" cy="2585323"/>
          </a:xfrm>
          <a:prstGeom prst="rect">
            <a:avLst/>
          </a:prstGeom>
          <a:ln>
            <a:solidFill>
              <a:srgbClr val="FF0000"/>
            </a:solidFill>
          </a:ln>
        </p:spPr>
        <p:txBody>
          <a:bodyPr wrap="square">
            <a:spAutoFit/>
          </a:bodyPr>
          <a:lstStyle/>
          <a:p>
            <a:pPr>
              <a:tabLst>
                <a:tab pos="1775460" algn="l"/>
              </a:tabLst>
            </a:pPr>
            <a:r>
              <a:rPr lang="en-GB" sz="900" b="1" dirty="0">
                <a:latin typeface="Calibri" panose="020F0502020204030204" pitchFamily="34" charset="0"/>
                <a:ea typeface="Calibri" panose="020F0502020204030204" pitchFamily="34" charset="0"/>
                <a:cs typeface="Times New Roman" panose="02020603050405020304" pitchFamily="18" charset="0"/>
              </a:rPr>
              <a:t>USING CAD Advantages</a:t>
            </a:r>
          </a:p>
          <a:p>
            <a:pPr>
              <a:tabLst>
                <a:tab pos="1775460" algn="l"/>
              </a:tabLst>
            </a:pPr>
            <a:r>
              <a:rPr lang="en-GB" sz="900" dirty="0">
                <a:latin typeface="Calibri" panose="020F0502020204030204" pitchFamily="34" charset="0"/>
                <a:ea typeface="Calibri" panose="020F0502020204030204" pitchFamily="34" charset="0"/>
                <a:cs typeface="Times New Roman" panose="02020603050405020304" pitchFamily="18" charset="0"/>
              </a:rPr>
              <a:t>It is quick to produce/ saving money</a:t>
            </a:r>
          </a:p>
          <a:p>
            <a:pPr>
              <a:tabLst>
                <a:tab pos="1775460" algn="l"/>
              </a:tabLst>
            </a:pPr>
            <a:r>
              <a:rPr lang="en-GB" sz="900" dirty="0">
                <a:latin typeface="Calibri" panose="020F0502020204030204" pitchFamily="34" charset="0"/>
                <a:ea typeface="Calibri" panose="020F0502020204030204" pitchFamily="34" charset="0"/>
                <a:cs typeface="Times New Roman" panose="02020603050405020304" pitchFamily="18" charset="0"/>
              </a:rPr>
              <a:t>It can be easily modified/do not need to redraw the design</a:t>
            </a:r>
          </a:p>
          <a:p>
            <a:pPr>
              <a:tabLst>
                <a:tab pos="1775460" algn="l"/>
              </a:tabLst>
            </a:pPr>
            <a:r>
              <a:rPr lang="en-GB" sz="900" dirty="0">
                <a:latin typeface="Calibri" panose="020F0502020204030204" pitchFamily="34" charset="0"/>
                <a:ea typeface="Calibri" panose="020F0502020204030204" pitchFamily="34" charset="0"/>
                <a:cs typeface="Times New Roman" panose="02020603050405020304" pitchFamily="18" charset="0"/>
              </a:rPr>
              <a:t>It can be rendered to look like it is made in any material/ so you can visualise how it will look.</a:t>
            </a:r>
          </a:p>
          <a:p>
            <a:pPr>
              <a:tabLst>
                <a:tab pos="1775460" algn="l"/>
              </a:tabLst>
            </a:pPr>
            <a:r>
              <a:rPr lang="en-GB" sz="900" dirty="0">
                <a:latin typeface="Calibri" panose="020F0502020204030204" pitchFamily="34" charset="0"/>
                <a:ea typeface="Calibri" panose="020F0502020204030204" pitchFamily="34" charset="0"/>
                <a:cs typeface="Times New Roman" panose="02020603050405020304" pitchFamily="18" charset="0"/>
              </a:rPr>
              <a:t>It can be emailed anywhere in the world/saving the time and expense of postage</a:t>
            </a:r>
          </a:p>
          <a:p>
            <a:pPr lvl="0">
              <a:spcAft>
                <a:spcPts val="0"/>
              </a:spcAft>
              <a:tabLst>
                <a:tab pos="1775460" algn="l"/>
              </a:tabLst>
            </a:pPr>
            <a:r>
              <a:rPr lang="en-GB" sz="900" dirty="0">
                <a:latin typeface="Calibri" panose="020F0502020204030204" pitchFamily="34" charset="0"/>
                <a:ea typeface="Calibri" panose="020F0502020204030204" pitchFamily="34" charset="0"/>
                <a:cs typeface="Times New Roman" panose="02020603050405020304" pitchFamily="18" charset="0"/>
              </a:rPr>
              <a:t>It can be transferred to manufacture/saving time and money</a:t>
            </a:r>
          </a:p>
          <a:p>
            <a:pPr>
              <a:tabLst>
                <a:tab pos="1775460" algn="l"/>
              </a:tabLst>
            </a:pPr>
            <a:r>
              <a:rPr lang="en-GB" sz="900" dirty="0">
                <a:latin typeface="Calibri" panose="020F0502020204030204" pitchFamily="34" charset="0"/>
                <a:ea typeface="Calibri" panose="020F0502020204030204" pitchFamily="34" charset="0"/>
                <a:cs typeface="Times New Roman" panose="02020603050405020304" pitchFamily="18" charset="0"/>
              </a:rPr>
              <a:t>It can be shared instantly with the client/reducing the time it takes to get a successful design                              </a:t>
            </a:r>
            <a:r>
              <a:rPr lang="en-GB" sz="900" b="1" dirty="0">
                <a:latin typeface="Calibri" panose="020F0502020204030204" pitchFamily="34" charset="0"/>
                <a:ea typeface="Calibri" panose="020F0502020204030204" pitchFamily="34" charset="0"/>
                <a:cs typeface="Times New Roman" panose="02020603050405020304" pitchFamily="18" charset="0"/>
              </a:rPr>
              <a:t>Disadvantages</a:t>
            </a:r>
          </a:p>
          <a:p>
            <a:pPr>
              <a:tabLst>
                <a:tab pos="1775460" algn="l"/>
              </a:tabLst>
            </a:pPr>
            <a:r>
              <a:rPr lang="en-GB" sz="900" dirty="0">
                <a:latin typeface="Calibri" panose="020F0502020204030204" pitchFamily="34" charset="0"/>
                <a:ea typeface="Calibri" panose="020F0502020204030204" pitchFamily="34" charset="0"/>
                <a:cs typeface="Times New Roman" panose="02020603050405020304" pitchFamily="18" charset="0"/>
              </a:rPr>
              <a:t>Initial set up costs is expensive/hardware and the design software are expensive</a:t>
            </a:r>
          </a:p>
          <a:p>
            <a:pPr lvl="0">
              <a:spcAft>
                <a:spcPts val="0"/>
              </a:spcAft>
              <a:tabLst>
                <a:tab pos="1775460" algn="l"/>
              </a:tabLst>
            </a:pPr>
            <a:r>
              <a:rPr lang="en-GB" sz="900" dirty="0">
                <a:latin typeface="Calibri" panose="020F0502020204030204" pitchFamily="34" charset="0"/>
                <a:ea typeface="Calibri" panose="020F0502020204030204" pitchFamily="34" charset="0"/>
                <a:cs typeface="Times New Roman" panose="02020603050405020304" pitchFamily="18" charset="0"/>
              </a:rPr>
              <a:t>If there is a fault all your work can be lost/costly in terms of time and money</a:t>
            </a:r>
          </a:p>
          <a:p>
            <a:pPr lvl="0">
              <a:spcAft>
                <a:spcPts val="0"/>
              </a:spcAft>
              <a:tabLst>
                <a:tab pos="1775460" algn="l"/>
              </a:tabLst>
            </a:pPr>
            <a:r>
              <a:rPr lang="en-GB" sz="900" dirty="0">
                <a:latin typeface="Calibri" panose="020F0502020204030204" pitchFamily="34" charset="0"/>
                <a:ea typeface="Calibri" panose="020F0502020204030204" pitchFamily="34" charset="0"/>
                <a:cs typeface="Times New Roman" panose="02020603050405020304" pitchFamily="18" charset="0"/>
              </a:rPr>
              <a:t>Your idea can be hacked/ideas stolen</a:t>
            </a:r>
          </a:p>
          <a:p>
            <a:pPr lvl="0">
              <a:spcAft>
                <a:spcPts val="800"/>
              </a:spcAft>
              <a:tabLst>
                <a:tab pos="1775460" algn="l"/>
              </a:tabLst>
            </a:pPr>
            <a:r>
              <a:rPr lang="en-GB" sz="900" dirty="0">
                <a:latin typeface="Calibri" panose="020F0502020204030204" pitchFamily="34" charset="0"/>
                <a:ea typeface="Calibri" panose="020F0502020204030204" pitchFamily="34" charset="0"/>
                <a:cs typeface="Times New Roman" panose="02020603050405020304" pitchFamily="18" charset="0"/>
              </a:rPr>
              <a:t>You need good IT skills to design in 3D/employing a different workforce or retrain the existing workforce</a:t>
            </a:r>
          </a:p>
        </p:txBody>
      </p:sp>
    </p:spTree>
    <p:extLst>
      <p:ext uri="{BB962C8B-B14F-4D97-AF65-F5344CB8AC3E}">
        <p14:creationId xmlns:p14="http://schemas.microsoft.com/office/powerpoint/2010/main" val="4024285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TotalTime>
  <Words>992</Words>
  <Application>Microsoft Office PowerPoint</Application>
  <PresentationFormat>Widescreen</PresentationFormat>
  <Paragraphs>123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Turton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Clare</dc:creator>
  <cp:lastModifiedBy>K. Thomas</cp:lastModifiedBy>
  <cp:revision>83</cp:revision>
  <cp:lastPrinted>2017-12-15T11:46:46Z</cp:lastPrinted>
  <dcterms:created xsi:type="dcterms:W3CDTF">2017-11-06T15:48:10Z</dcterms:created>
  <dcterms:modified xsi:type="dcterms:W3CDTF">2018-03-21T16:59:59Z</dcterms:modified>
</cp:coreProperties>
</file>