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430" autoAdjust="0"/>
    <p:restoredTop sz="94660"/>
  </p:normalViewPr>
  <p:slideViewPr>
    <p:cSldViewPr snapToGrid="0">
      <p:cViewPr varScale="1">
        <p:scale>
          <a:sx n="91" d="100"/>
          <a:sy n="91"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29227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38124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321987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110114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337802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C9E081-37E4-4B2D-9815-C52A57B05F7C}"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239742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C9E081-37E4-4B2D-9815-C52A57B05F7C}" type="datetimeFigureOut">
              <a:rPr lang="en-GB" smtClean="0"/>
              <a:t>21/03/2018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13950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C9E081-37E4-4B2D-9815-C52A57B05F7C}" type="datetimeFigureOut">
              <a:rPr lang="en-GB" smtClean="0"/>
              <a:t>21/03/2018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14870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9E081-37E4-4B2D-9815-C52A57B05F7C}" type="datetimeFigureOut">
              <a:rPr lang="en-GB" smtClean="0"/>
              <a:t>21/03/2018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147256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9E081-37E4-4B2D-9815-C52A57B05F7C}"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65521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9E081-37E4-4B2D-9815-C52A57B05F7C}"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FD032-DEA2-4488-BE7F-66C857ABE777}" type="slidenum">
              <a:rPr lang="en-GB" smtClean="0"/>
              <a:t>‹#›</a:t>
            </a:fld>
            <a:endParaRPr lang="en-GB"/>
          </a:p>
        </p:txBody>
      </p:sp>
    </p:spTree>
    <p:extLst>
      <p:ext uri="{BB962C8B-B14F-4D97-AF65-F5344CB8AC3E}">
        <p14:creationId xmlns:p14="http://schemas.microsoft.com/office/powerpoint/2010/main" val="228427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E081-37E4-4B2D-9815-C52A57B05F7C}" type="datetimeFigureOut">
              <a:rPr lang="en-GB" smtClean="0"/>
              <a:t>21/03/2018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FD032-DEA2-4488-BE7F-66C857ABE777}" type="slidenum">
              <a:rPr lang="en-GB" smtClean="0"/>
              <a:t>‹#›</a:t>
            </a:fld>
            <a:endParaRPr lang="en-GB"/>
          </a:p>
        </p:txBody>
      </p:sp>
    </p:spTree>
    <p:extLst>
      <p:ext uri="{BB962C8B-B14F-4D97-AF65-F5344CB8AC3E}">
        <p14:creationId xmlns:p14="http://schemas.microsoft.com/office/powerpoint/2010/main" val="30377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emf"/><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087229" y="93555"/>
            <a:ext cx="3132596" cy="2862322"/>
          </a:xfrm>
          <a:prstGeom prst="rect">
            <a:avLst/>
          </a:prstGeom>
          <a:ln>
            <a:solidFill>
              <a:schemeClr val="tx2">
                <a:lumMod val="75000"/>
              </a:schemeClr>
            </a:solidFill>
          </a:ln>
        </p:spPr>
        <p:txBody>
          <a:bodyPr wrap="square">
            <a:spAutoFit/>
          </a:bodyPr>
          <a:lstStyle/>
          <a:p>
            <a:r>
              <a:rPr lang="en-GB" sz="900" b="1" dirty="0"/>
              <a:t>Materials: </a:t>
            </a:r>
          </a:p>
          <a:p>
            <a:r>
              <a:rPr lang="en-GB" sz="900" b="1" dirty="0"/>
              <a:t>Wood-hard-soft-manufactured</a:t>
            </a:r>
          </a:p>
          <a:p>
            <a:r>
              <a:rPr lang="en-GB" sz="900" b="1" dirty="0"/>
              <a:t>Hard-deciduous trees-grow slower-grain closer-expensive</a:t>
            </a:r>
          </a:p>
          <a:p>
            <a:r>
              <a:rPr lang="en-GB" sz="900" dirty="0"/>
              <a:t>Oak attractive grain, light brown in colour, furniture</a:t>
            </a:r>
          </a:p>
          <a:p>
            <a:r>
              <a:rPr lang="en-GB" sz="900" b="1" dirty="0"/>
              <a:t>Soft-coniferous tress-grow fast-cheaper-grain far apart</a:t>
            </a:r>
          </a:p>
          <a:p>
            <a:r>
              <a:rPr lang="en-GB" sz="900" dirty="0"/>
              <a:t>Pine easy to work with, knotty, light in colour, simple joinery</a:t>
            </a:r>
          </a:p>
          <a:p>
            <a:r>
              <a:rPr lang="en-GB" sz="900" b="1" dirty="0"/>
              <a:t>Manufactured-fibres and resin-large sheets-don’t warp, cheaper, environmentally friendly</a:t>
            </a:r>
          </a:p>
          <a:p>
            <a:r>
              <a:rPr lang="en-GB" sz="900" dirty="0"/>
              <a:t>Plywood strong, layers, with the grain opposite, inner panelling</a:t>
            </a:r>
          </a:p>
          <a:p>
            <a:r>
              <a:rPr lang="en-GB" sz="900" b="1" dirty="0"/>
              <a:t>Metal-ferrous-non ferrous-alloy</a:t>
            </a:r>
          </a:p>
          <a:p>
            <a:r>
              <a:rPr lang="en-GB" sz="900" b="1" dirty="0"/>
              <a:t>Ferrous-</a:t>
            </a:r>
            <a:r>
              <a:rPr lang="en-GB" sz="900" dirty="0"/>
              <a:t>contain iron, prone to rust are magnetic</a:t>
            </a:r>
          </a:p>
          <a:p>
            <a:r>
              <a:rPr lang="en-GB" sz="900" dirty="0"/>
              <a:t>Mild steel tough, high tensile strength, railway tracks</a:t>
            </a:r>
          </a:p>
          <a:p>
            <a:r>
              <a:rPr lang="en-GB" sz="900" b="1" dirty="0"/>
              <a:t>Non ferrous-</a:t>
            </a:r>
            <a:r>
              <a:rPr lang="en-GB" sz="900" dirty="0"/>
              <a:t> no iron, isn’t magnetic and doesn’t rust</a:t>
            </a:r>
          </a:p>
          <a:p>
            <a:r>
              <a:rPr lang="en-GB" sz="900" dirty="0"/>
              <a:t>Aluminium ductile, soft, malleable and lightweight, ladders</a:t>
            </a:r>
          </a:p>
          <a:p>
            <a:r>
              <a:rPr lang="en-GB" sz="900" b="1" dirty="0"/>
              <a:t>Alloy-</a:t>
            </a:r>
            <a:r>
              <a:rPr lang="en-GB" sz="900" dirty="0"/>
              <a:t>mixture of two or more different metals, to enhance</a:t>
            </a:r>
          </a:p>
          <a:p>
            <a:r>
              <a:rPr lang="en-GB" sz="900" b="1" dirty="0"/>
              <a:t>Plastics-thermoplastic-thermoset</a:t>
            </a:r>
          </a:p>
          <a:p>
            <a:r>
              <a:rPr lang="en-GB" sz="900" b="1" dirty="0"/>
              <a:t>Thermoplastic-</a:t>
            </a:r>
            <a:r>
              <a:rPr lang="en-GB" sz="900" dirty="0"/>
              <a:t> can be reheated and reshaped.</a:t>
            </a:r>
          </a:p>
          <a:p>
            <a:r>
              <a:rPr lang="en-GB" sz="900" dirty="0"/>
              <a:t>ABS-tough material, lightweight, toys</a:t>
            </a:r>
          </a:p>
          <a:p>
            <a:r>
              <a:rPr lang="en-GB" sz="900" b="1" dirty="0"/>
              <a:t>Thermoset-</a:t>
            </a:r>
            <a:r>
              <a:rPr lang="en-GB" sz="900" dirty="0"/>
              <a:t>cannot be reheated and reshaped</a:t>
            </a:r>
          </a:p>
          <a:p>
            <a:r>
              <a:rPr lang="en-GB" sz="900" dirty="0"/>
              <a:t>UF-tough, durable, plug sockets</a:t>
            </a:r>
          </a:p>
        </p:txBody>
      </p:sp>
      <p:sp>
        <p:nvSpPr>
          <p:cNvPr id="46" name="Rectangle 45"/>
          <p:cNvSpPr/>
          <p:nvPr/>
        </p:nvSpPr>
        <p:spPr>
          <a:xfrm>
            <a:off x="10668635" y="0"/>
            <a:ext cx="15397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107460" y="2412359"/>
            <a:ext cx="2942357" cy="107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4" name="TextBox 3"/>
          <p:cNvSpPr txBox="1"/>
          <p:nvPr/>
        </p:nvSpPr>
        <p:spPr>
          <a:xfrm>
            <a:off x="120425" y="153935"/>
            <a:ext cx="2251409" cy="3000821"/>
          </a:xfrm>
          <a:prstGeom prst="rect">
            <a:avLst/>
          </a:prstGeom>
          <a:noFill/>
          <a:ln>
            <a:solidFill>
              <a:schemeClr val="accent2"/>
            </a:solidFill>
          </a:ln>
        </p:spPr>
        <p:txBody>
          <a:bodyPr wrap="square" rtlCol="0">
            <a:spAutoFit/>
          </a:bodyPr>
          <a:lstStyle/>
          <a:p>
            <a:r>
              <a:rPr lang="en-GB" sz="900" b="1" dirty="0"/>
              <a:t>Design movements:</a:t>
            </a:r>
          </a:p>
          <a:p>
            <a:r>
              <a:rPr lang="en-GB" sz="900" b="1" dirty="0"/>
              <a:t>Product age </a:t>
            </a:r>
            <a:r>
              <a:rPr lang="en-US" sz="900" dirty="0">
                <a:latin typeface="Arial"/>
              </a:rPr>
              <a:t>as a result from the exhibition, manufacturers </a:t>
            </a:r>
            <a:r>
              <a:rPr lang="en-US" sz="900" dirty="0" err="1">
                <a:latin typeface="Arial"/>
              </a:rPr>
              <a:t>realised</a:t>
            </a:r>
            <a:r>
              <a:rPr lang="en-US" sz="900" dirty="0">
                <a:latin typeface="Arial"/>
              </a:rPr>
              <a:t> that product designers were needed. </a:t>
            </a:r>
          </a:p>
          <a:p>
            <a:r>
              <a:rPr lang="en-GB" sz="900" b="1" dirty="0"/>
              <a:t>Arts and craft 1890-1910 </a:t>
            </a:r>
            <a:r>
              <a:rPr lang="en-GB" sz="900" dirty="0"/>
              <a:t>products are functional, natural materials, organic form, nature and expensive. William Morris.</a:t>
            </a:r>
          </a:p>
          <a:p>
            <a:r>
              <a:rPr lang="en-GB" sz="900" b="1" dirty="0"/>
              <a:t>Art Nouveau 1880-1914 </a:t>
            </a:r>
            <a:r>
              <a:rPr lang="en-GB" sz="900" dirty="0"/>
              <a:t>designs are intricate linear, flowing curves, elongate, natural  floral forms. Mackintosh</a:t>
            </a:r>
          </a:p>
          <a:p>
            <a:r>
              <a:rPr lang="en-GB" sz="900" b="1" dirty="0"/>
              <a:t>Bauhaus 1920- </a:t>
            </a:r>
            <a:r>
              <a:rPr lang="en-GB" sz="900" dirty="0"/>
              <a:t>innovative, contemporary, functional, steel, wood, glass, black, white, brown and grey. Walter Gropius.</a:t>
            </a:r>
          </a:p>
          <a:p>
            <a:r>
              <a:rPr lang="en-GB" sz="900" b="1" dirty="0"/>
              <a:t>Art Deco 1920-1939 </a:t>
            </a:r>
            <a:r>
              <a:rPr lang="en-GB" sz="900" dirty="0"/>
              <a:t>brought together several movement, geometric shapes, chevron patterns, sunburst motifs. Clarice Cliff.</a:t>
            </a:r>
          </a:p>
          <a:p>
            <a:r>
              <a:rPr lang="en-GB" sz="900" b="1" dirty="0"/>
              <a:t>Memphis 1981-1988 </a:t>
            </a:r>
            <a:r>
              <a:rPr lang="en-GB" sz="900" dirty="0"/>
              <a:t>aesthetics rather than function, bright colourful shocking pieces, Ettore </a:t>
            </a:r>
            <a:r>
              <a:rPr lang="en-GB" sz="900" dirty="0" err="1"/>
              <a:t>Sottsass</a:t>
            </a:r>
            <a:r>
              <a:rPr lang="en-GB" sz="900" dirty="0"/>
              <a:t>.</a:t>
            </a:r>
            <a:endParaRPr lang="en-GB" sz="900" b="1" dirty="0"/>
          </a:p>
          <a:p>
            <a:endParaRPr lang="en-GB" sz="900" b="1" dirty="0"/>
          </a:p>
        </p:txBody>
      </p:sp>
      <p:sp>
        <p:nvSpPr>
          <p:cNvPr id="5" name="TextBox 4"/>
          <p:cNvSpPr txBox="1"/>
          <p:nvPr/>
        </p:nvSpPr>
        <p:spPr>
          <a:xfrm flipH="1">
            <a:off x="5081301" y="2446406"/>
            <a:ext cx="3062342" cy="1107996"/>
          </a:xfrm>
          <a:prstGeom prst="rect">
            <a:avLst/>
          </a:prstGeom>
          <a:noFill/>
        </p:spPr>
        <p:txBody>
          <a:bodyPr wrap="square" rtlCol="0">
            <a:spAutoFit/>
          </a:bodyPr>
          <a:lstStyle/>
          <a:p>
            <a:pPr algn="ctr"/>
            <a:r>
              <a:rPr lang="en-GB" sz="2200" b="1" dirty="0" smtClean="0">
                <a:solidFill>
                  <a:srgbClr val="FF0000"/>
                </a:solidFill>
              </a:rPr>
              <a:t>Year 9 RM</a:t>
            </a:r>
          </a:p>
          <a:p>
            <a:pPr algn="ctr"/>
            <a:r>
              <a:rPr lang="en-GB" sz="2200" b="1" dirty="0" smtClean="0">
                <a:solidFill>
                  <a:srgbClr val="FFFF00"/>
                </a:solidFill>
              </a:rPr>
              <a:t>Knowledge Organiser</a:t>
            </a:r>
          </a:p>
          <a:p>
            <a:pPr algn="ctr"/>
            <a:r>
              <a:rPr lang="en-GB" sz="2200" b="1" dirty="0" smtClean="0"/>
              <a:t>Lamps</a:t>
            </a:r>
            <a:endParaRPr lang="en-GB" sz="2200" b="1" dirty="0"/>
          </a:p>
        </p:txBody>
      </p:sp>
      <p:sp>
        <p:nvSpPr>
          <p:cNvPr id="9" name="Rectangle 8"/>
          <p:cNvSpPr/>
          <p:nvPr/>
        </p:nvSpPr>
        <p:spPr>
          <a:xfrm>
            <a:off x="10849792" y="46358"/>
            <a:ext cx="1305163" cy="6601807"/>
          </a:xfrm>
          <a:prstGeom prst="rect">
            <a:avLst/>
          </a:prstGeom>
        </p:spPr>
        <p:txBody>
          <a:bodyPr wrap="square">
            <a:spAutoFit/>
          </a:bodyPr>
          <a:lstStyle/>
          <a:p>
            <a:r>
              <a:rPr lang="en-GB" sz="900" b="1" dirty="0"/>
              <a:t>Key words:</a:t>
            </a:r>
          </a:p>
          <a:p>
            <a:endParaRPr lang="en-GB" sz="900" b="1" dirty="0"/>
          </a:p>
          <a:p>
            <a:r>
              <a:rPr lang="en-GB" sz="900" dirty="0"/>
              <a:t>Design movements</a:t>
            </a:r>
          </a:p>
          <a:p>
            <a:r>
              <a:rPr lang="en-GB" sz="900" dirty="0"/>
              <a:t>Post Modernism</a:t>
            </a:r>
          </a:p>
          <a:p>
            <a:r>
              <a:rPr lang="en-GB" sz="900" dirty="0"/>
              <a:t>Art Nouveau</a:t>
            </a:r>
          </a:p>
          <a:p>
            <a:r>
              <a:rPr lang="en-GB" sz="900" dirty="0"/>
              <a:t>Art Deco</a:t>
            </a:r>
          </a:p>
          <a:p>
            <a:r>
              <a:rPr lang="en-GB" sz="900" dirty="0"/>
              <a:t>Arts and craft</a:t>
            </a:r>
          </a:p>
          <a:p>
            <a:r>
              <a:rPr lang="en-GB" sz="900" dirty="0"/>
              <a:t>Modernism</a:t>
            </a:r>
          </a:p>
          <a:p>
            <a:r>
              <a:rPr lang="en-GB" sz="900" dirty="0"/>
              <a:t>Product age</a:t>
            </a:r>
          </a:p>
          <a:p>
            <a:r>
              <a:rPr lang="en-GB" sz="900" dirty="0"/>
              <a:t>Hardwood</a:t>
            </a:r>
          </a:p>
          <a:p>
            <a:r>
              <a:rPr lang="en-GB" sz="900" dirty="0"/>
              <a:t>Softwood</a:t>
            </a:r>
          </a:p>
          <a:p>
            <a:r>
              <a:rPr lang="en-GB" sz="900" dirty="0"/>
              <a:t>Manufactured</a:t>
            </a:r>
          </a:p>
          <a:p>
            <a:r>
              <a:rPr lang="en-GB" sz="900" dirty="0"/>
              <a:t>Thermoplastic</a:t>
            </a:r>
          </a:p>
          <a:p>
            <a:r>
              <a:rPr lang="en-GB" sz="900" dirty="0"/>
              <a:t>Thermoset</a:t>
            </a:r>
          </a:p>
          <a:p>
            <a:r>
              <a:rPr lang="en-GB" sz="900" dirty="0"/>
              <a:t>Ferrous</a:t>
            </a:r>
          </a:p>
          <a:p>
            <a:r>
              <a:rPr lang="en-GB" sz="900" dirty="0"/>
              <a:t>Non-Ferrous</a:t>
            </a:r>
          </a:p>
          <a:p>
            <a:r>
              <a:rPr lang="en-GB" sz="900" dirty="0"/>
              <a:t>Alloy</a:t>
            </a:r>
          </a:p>
          <a:p>
            <a:r>
              <a:rPr lang="en-GB" sz="900" dirty="0"/>
              <a:t>Vacuum forming</a:t>
            </a:r>
          </a:p>
          <a:p>
            <a:r>
              <a:rPr lang="en-GB" sz="900" dirty="0"/>
              <a:t>Line bending</a:t>
            </a:r>
          </a:p>
          <a:p>
            <a:r>
              <a:rPr lang="en-GB" sz="900" dirty="0"/>
              <a:t>Injection moulding</a:t>
            </a:r>
          </a:p>
          <a:p>
            <a:r>
              <a:rPr lang="en-GB" sz="900" dirty="0"/>
              <a:t>Blow moulding</a:t>
            </a:r>
          </a:p>
          <a:p>
            <a:r>
              <a:rPr lang="en-GB" sz="900" dirty="0"/>
              <a:t>Pewter casting</a:t>
            </a:r>
          </a:p>
          <a:p>
            <a:r>
              <a:rPr lang="en-GB" sz="900" dirty="0"/>
              <a:t>Jig</a:t>
            </a:r>
          </a:p>
          <a:p>
            <a:r>
              <a:rPr lang="en-GB" sz="900" dirty="0"/>
              <a:t>Pop rivets</a:t>
            </a:r>
          </a:p>
          <a:p>
            <a:r>
              <a:rPr lang="en-GB" sz="900" dirty="0"/>
              <a:t>Transistor</a:t>
            </a:r>
          </a:p>
          <a:p>
            <a:r>
              <a:rPr lang="en-GB" sz="900" dirty="0"/>
              <a:t>Bakelite</a:t>
            </a:r>
          </a:p>
          <a:p>
            <a:r>
              <a:rPr lang="en-GB" sz="900" dirty="0"/>
              <a:t>Semi-conductive</a:t>
            </a:r>
          </a:p>
          <a:p>
            <a:r>
              <a:rPr lang="en-GB" sz="900" dirty="0"/>
              <a:t>Electromagnet</a:t>
            </a:r>
          </a:p>
          <a:p>
            <a:r>
              <a:rPr lang="en-GB" sz="900" dirty="0"/>
              <a:t>Liquid crystal display</a:t>
            </a:r>
          </a:p>
          <a:p>
            <a:r>
              <a:rPr lang="en-GB" sz="900" dirty="0"/>
              <a:t>Patent</a:t>
            </a:r>
          </a:p>
          <a:p>
            <a:r>
              <a:rPr lang="en-GB" sz="900" dirty="0"/>
              <a:t>Microchips</a:t>
            </a:r>
          </a:p>
          <a:p>
            <a:r>
              <a:rPr lang="en-GB" sz="900" dirty="0"/>
              <a:t>PCB</a:t>
            </a:r>
          </a:p>
          <a:p>
            <a:r>
              <a:rPr lang="en-GB" sz="900" dirty="0"/>
              <a:t>Lap joint</a:t>
            </a:r>
          </a:p>
          <a:p>
            <a:r>
              <a:rPr lang="en-GB" sz="900" dirty="0"/>
              <a:t>Butt joint</a:t>
            </a:r>
          </a:p>
          <a:p>
            <a:r>
              <a:rPr lang="en-GB" sz="900" dirty="0"/>
              <a:t>Dowel joint</a:t>
            </a:r>
          </a:p>
          <a:p>
            <a:r>
              <a:rPr lang="en-GB" sz="900" dirty="0"/>
              <a:t>Finger Joint </a:t>
            </a:r>
          </a:p>
          <a:p>
            <a:r>
              <a:rPr lang="en-GB" sz="900" dirty="0"/>
              <a:t>Render</a:t>
            </a:r>
          </a:p>
          <a:p>
            <a:r>
              <a:rPr lang="en-GB" sz="900" dirty="0"/>
              <a:t>Isometric</a:t>
            </a:r>
          </a:p>
          <a:p>
            <a:r>
              <a:rPr lang="en-GB" sz="900" dirty="0"/>
              <a:t>Thick and thin lines</a:t>
            </a:r>
          </a:p>
          <a:p>
            <a:r>
              <a:rPr lang="en-GB" sz="900" dirty="0"/>
              <a:t>Laser cutter</a:t>
            </a:r>
          </a:p>
          <a:p>
            <a:r>
              <a:rPr lang="en-GB" sz="900" dirty="0"/>
              <a:t>CAM</a:t>
            </a:r>
          </a:p>
          <a:p>
            <a:r>
              <a:rPr lang="en-GB" sz="900" dirty="0"/>
              <a:t>Technology push</a:t>
            </a:r>
          </a:p>
          <a:p>
            <a:r>
              <a:rPr lang="en-GB" sz="900" dirty="0"/>
              <a:t>Market pull</a:t>
            </a:r>
          </a:p>
          <a:p>
            <a:r>
              <a:rPr lang="en-GB" sz="900" dirty="0"/>
              <a:t>Invention</a:t>
            </a:r>
          </a:p>
          <a:p>
            <a:endParaRPr lang="en-GB" sz="900" dirty="0"/>
          </a:p>
          <a:p>
            <a:endParaRPr lang="en-GB" sz="900" dirty="0"/>
          </a:p>
          <a:p>
            <a:endParaRPr lang="en-GB" sz="900" b="1" dirty="0"/>
          </a:p>
        </p:txBody>
      </p:sp>
      <p:sp>
        <p:nvSpPr>
          <p:cNvPr id="10" name="Rectangle 9"/>
          <p:cNvSpPr/>
          <p:nvPr/>
        </p:nvSpPr>
        <p:spPr>
          <a:xfrm>
            <a:off x="2661509" y="4727870"/>
            <a:ext cx="1420327" cy="2169825"/>
          </a:xfrm>
          <a:prstGeom prst="rect">
            <a:avLst/>
          </a:prstGeom>
        </p:spPr>
        <p:txBody>
          <a:bodyPr wrap="square">
            <a:spAutoFit/>
          </a:bodyPr>
          <a:lstStyle/>
          <a:p>
            <a:r>
              <a:rPr lang="en-GB" sz="900" b="1" dirty="0"/>
              <a:t>Box wood joints:</a:t>
            </a:r>
          </a:p>
          <a:p>
            <a:pPr>
              <a:spcBef>
                <a:spcPct val="0"/>
              </a:spcBef>
              <a:buFontTx/>
              <a:buNone/>
              <a:defRPr/>
            </a:pPr>
            <a:r>
              <a:rPr lang="en-GB" altLang="en-US" sz="900" b="1" dirty="0"/>
              <a:t>Butt joint </a:t>
            </a:r>
            <a:r>
              <a:rPr lang="en-GB" altLang="en-US" sz="900" dirty="0"/>
              <a:t>a weak joint, held together with glue and pins.</a:t>
            </a:r>
            <a:endParaRPr lang="en-GB" altLang="en-US" sz="900" b="1" dirty="0"/>
          </a:p>
          <a:p>
            <a:pPr>
              <a:spcBef>
                <a:spcPct val="0"/>
              </a:spcBef>
              <a:buFontTx/>
              <a:buNone/>
              <a:defRPr/>
            </a:pPr>
            <a:r>
              <a:rPr lang="en-GB" altLang="en-US" sz="900" b="1" dirty="0"/>
              <a:t>Finger joint </a:t>
            </a:r>
            <a:r>
              <a:rPr lang="en-GB" altLang="en-US" sz="900" dirty="0"/>
              <a:t>interlocking joint, with a larger surface for gluing, strong.</a:t>
            </a:r>
            <a:endParaRPr lang="en-GB" altLang="en-US" sz="900" b="1" dirty="0"/>
          </a:p>
          <a:p>
            <a:pPr>
              <a:spcBef>
                <a:spcPct val="0"/>
              </a:spcBef>
              <a:buFontTx/>
              <a:buNone/>
              <a:defRPr/>
            </a:pPr>
            <a:r>
              <a:rPr lang="en-GB" altLang="en-US" sz="900" b="1" dirty="0"/>
              <a:t>Dowel joint </a:t>
            </a:r>
            <a:r>
              <a:rPr lang="en-GB" altLang="en-US" sz="900" dirty="0"/>
              <a:t>easy to produce, uses aligned holes and pegs</a:t>
            </a:r>
            <a:r>
              <a:rPr lang="en-GB" altLang="en-US" sz="900" b="1" dirty="0"/>
              <a:t>. </a:t>
            </a:r>
          </a:p>
          <a:p>
            <a:pPr>
              <a:spcBef>
                <a:spcPct val="0"/>
              </a:spcBef>
              <a:buFontTx/>
              <a:buNone/>
              <a:defRPr/>
            </a:pPr>
            <a:r>
              <a:rPr lang="en-GB" altLang="en-US" sz="900" b="1" dirty="0"/>
              <a:t>Lap joint </a:t>
            </a:r>
            <a:r>
              <a:rPr lang="en-GB" altLang="en-US" sz="900" dirty="0"/>
              <a:t>stronger than a butt due to larger surface to glue, pins added for strength.</a:t>
            </a:r>
          </a:p>
          <a:p>
            <a:endParaRPr lang="en-GB" sz="900" b="1" dirty="0"/>
          </a:p>
        </p:txBody>
      </p:sp>
      <p:sp>
        <p:nvSpPr>
          <p:cNvPr id="11" name="Rectangle 10"/>
          <p:cNvSpPr/>
          <p:nvPr/>
        </p:nvSpPr>
        <p:spPr>
          <a:xfrm>
            <a:off x="131397" y="5266261"/>
            <a:ext cx="2476706" cy="784830"/>
          </a:xfrm>
          <a:prstGeom prst="rect">
            <a:avLst/>
          </a:prstGeom>
          <a:ln>
            <a:solidFill>
              <a:srgbClr val="FF0000"/>
            </a:solidFill>
          </a:ln>
        </p:spPr>
        <p:txBody>
          <a:bodyPr wrap="square">
            <a:spAutoFit/>
          </a:bodyPr>
          <a:lstStyle/>
          <a:p>
            <a:pPr lvl="0">
              <a:defRPr/>
            </a:pPr>
            <a:r>
              <a:rPr lang="en-GB" sz="900" b="1" dirty="0"/>
              <a:t>Technology push: </a:t>
            </a:r>
            <a:r>
              <a:rPr lang="en-GB" sz="900" b="1" kern="0" dirty="0">
                <a:solidFill>
                  <a:sysClr val="windowText" lastClr="000000"/>
                </a:solidFill>
              </a:rPr>
              <a:t> </a:t>
            </a:r>
            <a:r>
              <a:rPr lang="en-GB" sz="900" kern="0" dirty="0">
                <a:solidFill>
                  <a:sysClr val="windowText" lastClr="000000"/>
                </a:solidFill>
              </a:rPr>
              <a:t>basic science and technology drives invention.</a:t>
            </a:r>
            <a:endParaRPr lang="en-GB" sz="900" b="1" dirty="0"/>
          </a:p>
          <a:p>
            <a:r>
              <a:rPr lang="en-GB" sz="900" b="1" dirty="0"/>
              <a:t>Market pull: </a:t>
            </a:r>
            <a:r>
              <a:rPr lang="en-GB" sz="900" dirty="0"/>
              <a:t>market research drives invention to meet the needs of the user.</a:t>
            </a:r>
            <a:endParaRPr lang="en-GB" sz="900" b="1" dirty="0"/>
          </a:p>
          <a:p>
            <a:endParaRPr lang="en-GB" sz="900" b="1" dirty="0"/>
          </a:p>
        </p:txBody>
      </p:sp>
      <p:sp>
        <p:nvSpPr>
          <p:cNvPr id="12" name="Rectangle 11"/>
          <p:cNvSpPr/>
          <p:nvPr/>
        </p:nvSpPr>
        <p:spPr>
          <a:xfrm>
            <a:off x="116319" y="3239417"/>
            <a:ext cx="2435614" cy="1200329"/>
          </a:xfrm>
          <a:prstGeom prst="rect">
            <a:avLst/>
          </a:prstGeom>
          <a:ln>
            <a:solidFill>
              <a:schemeClr val="bg1"/>
            </a:solidFill>
          </a:ln>
        </p:spPr>
        <p:txBody>
          <a:bodyPr wrap="square">
            <a:spAutoFit/>
          </a:bodyPr>
          <a:lstStyle/>
          <a:p>
            <a:r>
              <a:rPr lang="en-GB" sz="900" b="1" dirty="0" err="1"/>
              <a:t>Anglepoise</a:t>
            </a:r>
            <a:r>
              <a:rPr lang="en-GB" sz="900" b="1" dirty="0"/>
              <a:t> lamp:</a:t>
            </a:r>
          </a:p>
          <a:p>
            <a:r>
              <a:rPr lang="en-GB" sz="900" b="1" dirty="0"/>
              <a:t>George </a:t>
            </a:r>
            <a:r>
              <a:rPr lang="en-GB" sz="900" b="1" dirty="0" err="1"/>
              <a:t>Carwardine</a:t>
            </a:r>
            <a:r>
              <a:rPr lang="en-GB" sz="900" b="1" dirty="0"/>
              <a:t>-biomimicry inspired- muscles</a:t>
            </a:r>
          </a:p>
          <a:p>
            <a:r>
              <a:rPr lang="en-GB" sz="900" dirty="0"/>
              <a:t>Lamp to stretch and bend like an elbow, tension springs work the same as the biceps and triceps, when the lamp is lowered, one spring is relaxed, while the other is in tension. </a:t>
            </a:r>
          </a:p>
          <a:p>
            <a:endParaRPr lang="en-GB" sz="900" b="1" dirty="0"/>
          </a:p>
        </p:txBody>
      </p:sp>
      <p:sp>
        <p:nvSpPr>
          <p:cNvPr id="13" name="Rectangle 12"/>
          <p:cNvSpPr/>
          <p:nvPr/>
        </p:nvSpPr>
        <p:spPr>
          <a:xfrm>
            <a:off x="4776990" y="3574743"/>
            <a:ext cx="3844022" cy="3277820"/>
          </a:xfrm>
          <a:prstGeom prst="rect">
            <a:avLst/>
          </a:prstGeom>
          <a:ln>
            <a:solidFill>
              <a:schemeClr val="bg1"/>
            </a:solidFill>
          </a:ln>
        </p:spPr>
        <p:txBody>
          <a:bodyPr wrap="square">
            <a:spAutoFit/>
          </a:bodyPr>
          <a:lstStyle/>
          <a:p>
            <a:r>
              <a:rPr lang="en-GB" sz="900" b="1" dirty="0"/>
              <a:t>Technological advancement:</a:t>
            </a:r>
          </a:p>
          <a:p>
            <a:r>
              <a:rPr lang="en-GB" sz="900" b="1" dirty="0"/>
              <a:t>Radio </a:t>
            </a:r>
          </a:p>
          <a:p>
            <a:r>
              <a:rPr lang="en-GB" sz="900" dirty="0"/>
              <a:t>1930-handcrafted casing, fore runner of the transistor, large space for components.</a:t>
            </a:r>
          </a:p>
          <a:p>
            <a:r>
              <a:rPr lang="en-GB" sz="900" dirty="0"/>
              <a:t>1940s-plastics introduced (</a:t>
            </a:r>
            <a:r>
              <a:rPr lang="en-GB" sz="900" dirty="0" err="1"/>
              <a:t>bakelite</a:t>
            </a:r>
            <a:r>
              <a:rPr lang="en-GB" sz="900" dirty="0"/>
              <a:t>), transistor (two kind of semi conductive materials, only conduct electrons when voltage is applied)</a:t>
            </a:r>
          </a:p>
          <a:p>
            <a:r>
              <a:rPr lang="en-GB" sz="900" dirty="0"/>
              <a:t>1960s- wood bent veneers, sound improved.</a:t>
            </a:r>
          </a:p>
          <a:p>
            <a:r>
              <a:rPr lang="en-GB" sz="900" dirty="0"/>
              <a:t>1970s- thermoplastics introduced, injection moulding, smaller components, range of colours and shapes.</a:t>
            </a:r>
          </a:p>
          <a:p>
            <a:r>
              <a:rPr lang="en-GB" sz="900" dirty="0"/>
              <a:t>1970s onwards-microchips, products became smaller.  </a:t>
            </a:r>
            <a:endParaRPr lang="en-GB" sz="900" b="1" dirty="0"/>
          </a:p>
          <a:p>
            <a:r>
              <a:rPr lang="en-GB" sz="900" b="1" dirty="0"/>
              <a:t>Telephone</a:t>
            </a:r>
          </a:p>
          <a:p>
            <a:r>
              <a:rPr lang="en-GB" sz="900" dirty="0"/>
              <a:t>Morse code-Samuel Morse-electric pulses through a wire to an electromagnet.</a:t>
            </a:r>
          </a:p>
          <a:p>
            <a:r>
              <a:rPr lang="en-GB" sz="900" dirty="0"/>
              <a:t>Graham Bell-developed a devise to turn sound into visible patterns, realised wave current could be used instead of pulses. </a:t>
            </a:r>
          </a:p>
          <a:p>
            <a:r>
              <a:rPr lang="en-GB" sz="900" dirty="0"/>
              <a:t>Thomas Edison 1900-candle stick telephone, </a:t>
            </a:r>
            <a:r>
              <a:rPr lang="en-GB" sz="900" dirty="0" err="1"/>
              <a:t>bakelite</a:t>
            </a:r>
            <a:r>
              <a:rPr lang="en-GB" sz="900" dirty="0"/>
              <a:t> was used for casing.</a:t>
            </a:r>
          </a:p>
          <a:p>
            <a:r>
              <a:rPr lang="en-GB" sz="900" dirty="0"/>
              <a:t>1959- acrylic was used for the casing, dial at the front of phone, electromagnet still used, heavy.</a:t>
            </a:r>
          </a:p>
          <a:p>
            <a:r>
              <a:rPr lang="en-GB" sz="900" dirty="0"/>
              <a:t>1970- micro electronics, bell was changed to a buzzer, advancements in transmitter made product thinner and lighter. </a:t>
            </a:r>
          </a:p>
          <a:p>
            <a:r>
              <a:rPr lang="en-GB" sz="900" dirty="0"/>
              <a:t>1980 surface mounted components, PCB boards reduced size and weight.</a:t>
            </a:r>
          </a:p>
          <a:p>
            <a:r>
              <a:rPr lang="en-GB" sz="900" dirty="0"/>
              <a:t>Late 1980 cordless phone, analogue radio transmitter linked to aerial.</a:t>
            </a:r>
          </a:p>
          <a:p>
            <a:r>
              <a:rPr lang="en-GB" sz="900" dirty="0"/>
              <a:t>1990 digital technology, micro chips, smaller phones, less interference, can now text and email. </a:t>
            </a:r>
            <a:endParaRPr lang="en-GB" sz="800" dirty="0"/>
          </a:p>
        </p:txBody>
      </p:sp>
      <p:sp>
        <p:nvSpPr>
          <p:cNvPr id="14" name="Rectangle 13"/>
          <p:cNvSpPr/>
          <p:nvPr/>
        </p:nvSpPr>
        <p:spPr>
          <a:xfrm>
            <a:off x="8007780" y="120946"/>
            <a:ext cx="1720523" cy="3139321"/>
          </a:xfrm>
          <a:prstGeom prst="rect">
            <a:avLst/>
          </a:prstGeom>
          <a:ln>
            <a:noFill/>
          </a:ln>
        </p:spPr>
        <p:txBody>
          <a:bodyPr wrap="square">
            <a:spAutoFit/>
          </a:bodyPr>
          <a:lstStyle/>
          <a:p>
            <a:r>
              <a:rPr lang="en-GB" sz="900" b="1" dirty="0"/>
              <a:t>Manufacturing processes</a:t>
            </a:r>
          </a:p>
          <a:p>
            <a:r>
              <a:rPr lang="en-GB" sz="900" b="1" dirty="0"/>
              <a:t>Plastic</a:t>
            </a:r>
          </a:p>
          <a:p>
            <a:r>
              <a:rPr lang="en-GB" sz="900" b="1" dirty="0"/>
              <a:t>Injection moulding-  </a:t>
            </a:r>
            <a:r>
              <a:rPr lang="en-GB" sz="900" dirty="0"/>
              <a:t>plastics are heated and injected into a mould, it can create 3d complex shapes.</a:t>
            </a:r>
          </a:p>
          <a:p>
            <a:r>
              <a:rPr lang="en-GB" sz="900" b="1" dirty="0"/>
              <a:t>Blow moulding- </a:t>
            </a:r>
            <a:r>
              <a:rPr lang="en-GB" sz="900" dirty="0"/>
              <a:t>blows air into a mould, creates plastic bottles. </a:t>
            </a:r>
          </a:p>
          <a:p>
            <a:r>
              <a:rPr lang="en-GB" sz="900" b="1" dirty="0"/>
              <a:t>Vacuum forming-  </a:t>
            </a:r>
            <a:r>
              <a:rPr lang="en-GB" sz="900" dirty="0"/>
              <a:t>sheet of plastic is heated and then stretched over a mould forced by a vacuum. </a:t>
            </a:r>
          </a:p>
          <a:p>
            <a:r>
              <a:rPr lang="en-GB" sz="900" b="1" dirty="0"/>
              <a:t>Line bending- </a:t>
            </a:r>
            <a:r>
              <a:rPr lang="en-GB" sz="900" dirty="0"/>
              <a:t>bends plastic in a straight line using strip heater.</a:t>
            </a:r>
            <a:endParaRPr lang="en-GB" sz="900" b="1" dirty="0"/>
          </a:p>
          <a:p>
            <a:r>
              <a:rPr lang="en-GB" sz="900" b="1" dirty="0"/>
              <a:t>Metal</a:t>
            </a:r>
          </a:p>
          <a:p>
            <a:r>
              <a:rPr lang="en-GB" sz="900" b="1" dirty="0"/>
              <a:t>Pewter casting-</a:t>
            </a:r>
            <a:r>
              <a:rPr lang="en-GB" sz="900" dirty="0"/>
              <a:t> pouring metal into a mould and wait for the metal to harden. </a:t>
            </a:r>
            <a:endParaRPr lang="en-GB" sz="900" b="1" dirty="0"/>
          </a:p>
          <a:p>
            <a:r>
              <a:rPr lang="en-GB" sz="900" b="1" dirty="0"/>
              <a:t>Pop rivets </a:t>
            </a:r>
            <a:r>
              <a:rPr lang="en-GB" sz="900" dirty="0"/>
              <a:t>used to join thin sheets of metal together, it has two parts the pin and the rivet, rivet is deformed to hold sheets. </a:t>
            </a:r>
          </a:p>
        </p:txBody>
      </p:sp>
      <p:sp>
        <p:nvSpPr>
          <p:cNvPr id="15" name="Rectangle 14"/>
          <p:cNvSpPr/>
          <p:nvPr/>
        </p:nvSpPr>
        <p:spPr>
          <a:xfrm>
            <a:off x="2692867" y="3450079"/>
            <a:ext cx="2015426" cy="1200329"/>
          </a:xfrm>
          <a:prstGeom prst="rect">
            <a:avLst/>
          </a:prstGeom>
          <a:ln>
            <a:solidFill>
              <a:schemeClr val="accent1"/>
            </a:solidFill>
          </a:ln>
        </p:spPr>
        <p:txBody>
          <a:bodyPr wrap="square">
            <a:spAutoFit/>
          </a:bodyPr>
          <a:lstStyle/>
          <a:p>
            <a:r>
              <a:rPr lang="en-GB" sz="900" b="1" dirty="0"/>
              <a:t>Research:</a:t>
            </a:r>
          </a:p>
          <a:p>
            <a:r>
              <a:rPr lang="en-GB" sz="900" b="1" dirty="0"/>
              <a:t>Primary- </a:t>
            </a:r>
            <a:r>
              <a:rPr lang="en-GB" sz="900" dirty="0"/>
              <a:t>you have completed yourself.</a:t>
            </a:r>
          </a:p>
          <a:p>
            <a:r>
              <a:rPr lang="en-GB" sz="900" b="1" dirty="0"/>
              <a:t>Secondary- </a:t>
            </a:r>
            <a:r>
              <a:rPr lang="en-GB" sz="900" dirty="0"/>
              <a:t>using someone  research they have conducted.</a:t>
            </a:r>
            <a:endParaRPr lang="en-GB" sz="900" b="1" dirty="0"/>
          </a:p>
          <a:p>
            <a:r>
              <a:rPr lang="en-GB" sz="900" b="1" dirty="0"/>
              <a:t>Product analysis</a:t>
            </a:r>
            <a:r>
              <a:rPr lang="en-GB" sz="900" dirty="0"/>
              <a:t>: ACCESSFM</a:t>
            </a:r>
          </a:p>
          <a:p>
            <a:r>
              <a:rPr lang="en-GB" sz="900" b="1" dirty="0"/>
              <a:t>A</a:t>
            </a:r>
            <a:r>
              <a:rPr lang="en-GB" sz="900" dirty="0"/>
              <a:t>esthetics, </a:t>
            </a:r>
            <a:r>
              <a:rPr lang="en-GB" sz="900" b="1" dirty="0"/>
              <a:t>C</a:t>
            </a:r>
            <a:r>
              <a:rPr lang="en-GB" sz="900" dirty="0"/>
              <a:t>ost, </a:t>
            </a:r>
            <a:r>
              <a:rPr lang="en-GB" sz="900" b="1" dirty="0"/>
              <a:t>C</a:t>
            </a:r>
            <a:r>
              <a:rPr lang="en-GB" sz="900" dirty="0"/>
              <a:t>ustomer, </a:t>
            </a:r>
            <a:r>
              <a:rPr lang="en-GB" sz="900" b="1" dirty="0"/>
              <a:t>E</a:t>
            </a:r>
            <a:r>
              <a:rPr lang="en-GB" sz="900" dirty="0"/>
              <a:t>rgonomics, </a:t>
            </a:r>
            <a:r>
              <a:rPr lang="en-GB" sz="900" b="1" dirty="0"/>
              <a:t>S</a:t>
            </a:r>
            <a:r>
              <a:rPr lang="en-GB" sz="900" dirty="0"/>
              <a:t>afety, </a:t>
            </a:r>
            <a:r>
              <a:rPr lang="en-GB" sz="900" b="1" dirty="0"/>
              <a:t>S</a:t>
            </a:r>
            <a:r>
              <a:rPr lang="en-GB" sz="900" dirty="0"/>
              <a:t>ustainability, </a:t>
            </a:r>
            <a:r>
              <a:rPr lang="en-GB" sz="900" b="1" dirty="0"/>
              <a:t>F</a:t>
            </a:r>
            <a:r>
              <a:rPr lang="en-GB" sz="900" dirty="0"/>
              <a:t>unction, </a:t>
            </a:r>
            <a:r>
              <a:rPr lang="en-GB" sz="900" b="1" dirty="0"/>
              <a:t>M</a:t>
            </a:r>
            <a:r>
              <a:rPr lang="en-GB" sz="900" dirty="0"/>
              <a:t>aterial.  </a:t>
            </a:r>
          </a:p>
        </p:txBody>
      </p:sp>
      <p:sp>
        <p:nvSpPr>
          <p:cNvPr id="47" name="Rectangle 46"/>
          <p:cNvSpPr/>
          <p:nvPr/>
        </p:nvSpPr>
        <p:spPr>
          <a:xfrm>
            <a:off x="2705793" y="4727870"/>
            <a:ext cx="1978676" cy="202259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EB2D1D7-6D7F-433D-B021-AFBDBE79F3D6}"/>
              </a:ext>
            </a:extLst>
          </p:cNvPr>
          <p:cNvSpPr/>
          <p:nvPr/>
        </p:nvSpPr>
        <p:spPr>
          <a:xfrm>
            <a:off x="8007779" y="113034"/>
            <a:ext cx="2556311" cy="3306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64E435C-A199-4D2C-9C53-1A8E87D82F55}"/>
              </a:ext>
            </a:extLst>
          </p:cNvPr>
          <p:cNvPicPr>
            <a:picLocks noChangeAspect="1"/>
          </p:cNvPicPr>
          <p:nvPr/>
        </p:nvPicPr>
        <p:blipFill>
          <a:blip r:embed="rId2"/>
          <a:stretch>
            <a:fillRect/>
          </a:stretch>
        </p:blipFill>
        <p:spPr>
          <a:xfrm>
            <a:off x="2371834" y="547171"/>
            <a:ext cx="622827" cy="404991"/>
          </a:xfrm>
          <a:prstGeom prst="rect">
            <a:avLst/>
          </a:prstGeom>
        </p:spPr>
      </p:pic>
      <p:pic>
        <p:nvPicPr>
          <p:cNvPr id="42" name="Picture 2">
            <a:extLst>
              <a:ext uri="{FF2B5EF4-FFF2-40B4-BE49-F238E27FC236}">
                <a16:creationId xmlns:a16="http://schemas.microsoft.com/office/drawing/2014/main" id="{B5EF86FA-8174-4A9C-8412-9CAC9D19DD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771" y="167125"/>
            <a:ext cx="640479" cy="38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9A36F201-7249-4C90-A71E-7878F6F47752}"/>
              </a:ext>
            </a:extLst>
          </p:cNvPr>
          <p:cNvPicPr>
            <a:picLocks noChangeAspect="1"/>
          </p:cNvPicPr>
          <p:nvPr/>
        </p:nvPicPr>
        <p:blipFill rotWithShape="1">
          <a:blip r:embed="rId4"/>
          <a:srcRect l="63832" t="61767" r="2118"/>
          <a:stretch/>
        </p:blipFill>
        <p:spPr>
          <a:xfrm>
            <a:off x="2364772" y="919871"/>
            <a:ext cx="629889" cy="565833"/>
          </a:xfrm>
          <a:prstGeom prst="rect">
            <a:avLst/>
          </a:prstGeom>
        </p:spPr>
      </p:pic>
      <p:pic>
        <p:nvPicPr>
          <p:cNvPr id="18" name="Picture 17">
            <a:extLst>
              <a:ext uri="{FF2B5EF4-FFF2-40B4-BE49-F238E27FC236}">
                <a16:creationId xmlns:a16="http://schemas.microsoft.com/office/drawing/2014/main" id="{65903033-49DB-405E-B1B5-BC3AAD681C96}"/>
              </a:ext>
            </a:extLst>
          </p:cNvPr>
          <p:cNvPicPr>
            <a:picLocks noChangeAspect="1"/>
          </p:cNvPicPr>
          <p:nvPr/>
        </p:nvPicPr>
        <p:blipFill rotWithShape="1">
          <a:blip r:embed="rId5"/>
          <a:srcRect l="44509" t="1269" r="3168" b="65733"/>
          <a:stretch/>
        </p:blipFill>
        <p:spPr>
          <a:xfrm>
            <a:off x="2351413" y="1455467"/>
            <a:ext cx="653362" cy="491660"/>
          </a:xfrm>
          <a:prstGeom prst="rect">
            <a:avLst/>
          </a:prstGeom>
        </p:spPr>
      </p:pic>
      <p:pic>
        <p:nvPicPr>
          <p:cNvPr id="48" name="Picture 2">
            <a:extLst>
              <a:ext uri="{FF2B5EF4-FFF2-40B4-BE49-F238E27FC236}">
                <a16:creationId xmlns:a16="http://schemas.microsoft.com/office/drawing/2014/main" id="{A446565F-3627-4B9E-9CAD-2352B52C258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675" t="39302" r="3035" b="25162"/>
          <a:stretch/>
        </p:blipFill>
        <p:spPr bwMode="auto">
          <a:xfrm>
            <a:off x="2360980" y="1937182"/>
            <a:ext cx="621705" cy="45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a:extLst>
              <a:ext uri="{FF2B5EF4-FFF2-40B4-BE49-F238E27FC236}">
                <a16:creationId xmlns:a16="http://schemas.microsoft.com/office/drawing/2014/main" id="{97B7E46E-5E40-487B-A626-B48B61C092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808" b="62578"/>
          <a:stretch/>
        </p:blipFill>
        <p:spPr bwMode="auto">
          <a:xfrm>
            <a:off x="2366528" y="2397423"/>
            <a:ext cx="607007" cy="65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a:extLst>
              <a:ext uri="{FF2B5EF4-FFF2-40B4-BE49-F238E27FC236}">
                <a16:creationId xmlns:a16="http://schemas.microsoft.com/office/drawing/2014/main" id="{38D56C27-77E5-43BA-88DF-3388E270A28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889" t="80307" r="19203" b="2369"/>
          <a:stretch/>
        </p:blipFill>
        <p:spPr bwMode="auto">
          <a:xfrm>
            <a:off x="9893062" y="817329"/>
            <a:ext cx="623648" cy="60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a:extLst>
              <a:ext uri="{FF2B5EF4-FFF2-40B4-BE49-F238E27FC236}">
                <a16:creationId xmlns:a16="http://schemas.microsoft.com/office/drawing/2014/main" id="{BDF5E388-E799-4F46-8A57-B47C7A89AD3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52" t="54464" r="56617" b="11653"/>
          <a:stretch/>
        </p:blipFill>
        <p:spPr bwMode="auto">
          <a:xfrm>
            <a:off x="9711244" y="2728521"/>
            <a:ext cx="914400" cy="7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a:extLst>
              <a:ext uri="{FF2B5EF4-FFF2-40B4-BE49-F238E27FC236}">
                <a16:creationId xmlns:a16="http://schemas.microsoft.com/office/drawing/2014/main" id="{A1DECC02-7709-4F99-9BC9-020EF7DE456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8578" t="54889" b="29007"/>
          <a:stretch/>
        </p:blipFill>
        <p:spPr bwMode="auto">
          <a:xfrm>
            <a:off x="9649691" y="441976"/>
            <a:ext cx="914400" cy="43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a:extLst>
              <a:ext uri="{FF2B5EF4-FFF2-40B4-BE49-F238E27FC236}">
                <a16:creationId xmlns:a16="http://schemas.microsoft.com/office/drawing/2014/main" id="{8613B731-9666-4E9B-9781-2502C44373B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3992" t="34146" b="50429"/>
          <a:stretch/>
        </p:blipFill>
        <p:spPr bwMode="auto">
          <a:xfrm>
            <a:off x="9676017" y="1882736"/>
            <a:ext cx="862250" cy="39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a:extLst>
              <a:ext uri="{FF2B5EF4-FFF2-40B4-BE49-F238E27FC236}">
                <a16:creationId xmlns:a16="http://schemas.microsoft.com/office/drawing/2014/main" id="{E073D7AA-E1AC-4DEA-AE78-2BE32A26FF16}"/>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8002" t="13565" b="70800"/>
          <a:stretch/>
        </p:blipFill>
        <p:spPr bwMode="auto">
          <a:xfrm>
            <a:off x="9568240" y="1417153"/>
            <a:ext cx="959108" cy="43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
            <a:extLst>
              <a:ext uri="{FF2B5EF4-FFF2-40B4-BE49-F238E27FC236}">
                <a16:creationId xmlns:a16="http://schemas.microsoft.com/office/drawing/2014/main" id="{9D686AB2-D5B1-4B33-BACE-E0F23CBB926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1040" r="54599" b="54158"/>
          <a:stretch/>
        </p:blipFill>
        <p:spPr bwMode="auto">
          <a:xfrm>
            <a:off x="9667705" y="2275002"/>
            <a:ext cx="870562" cy="43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05164428-CDB6-4414-B92D-1BFDBFF7DEDD}"/>
              </a:ext>
            </a:extLst>
          </p:cNvPr>
          <p:cNvPicPr>
            <a:picLocks noChangeAspect="1"/>
          </p:cNvPicPr>
          <p:nvPr/>
        </p:nvPicPr>
        <p:blipFill>
          <a:blip r:embed="rId14"/>
          <a:stretch>
            <a:fillRect/>
          </a:stretch>
        </p:blipFill>
        <p:spPr>
          <a:xfrm>
            <a:off x="8714282" y="3652533"/>
            <a:ext cx="1825856" cy="1213449"/>
          </a:xfrm>
          <a:prstGeom prst="rect">
            <a:avLst/>
          </a:prstGeom>
        </p:spPr>
      </p:pic>
      <p:pic>
        <p:nvPicPr>
          <p:cNvPr id="20" name="Picture 19">
            <a:extLst>
              <a:ext uri="{FF2B5EF4-FFF2-40B4-BE49-F238E27FC236}">
                <a16:creationId xmlns:a16="http://schemas.microsoft.com/office/drawing/2014/main" id="{8239F5F8-4488-4914-99FE-E5D302021A50}"/>
              </a:ext>
            </a:extLst>
          </p:cNvPr>
          <p:cNvPicPr>
            <a:picLocks noChangeAspect="1"/>
          </p:cNvPicPr>
          <p:nvPr/>
        </p:nvPicPr>
        <p:blipFill>
          <a:blip r:embed="rId15"/>
          <a:stretch>
            <a:fillRect/>
          </a:stretch>
        </p:blipFill>
        <p:spPr>
          <a:xfrm>
            <a:off x="8731215" y="5379929"/>
            <a:ext cx="1725242" cy="1172933"/>
          </a:xfrm>
          <a:prstGeom prst="rect">
            <a:avLst/>
          </a:prstGeom>
        </p:spPr>
      </p:pic>
      <p:sp>
        <p:nvSpPr>
          <p:cNvPr id="2" name="Rectangle 1">
            <a:extLst>
              <a:ext uri="{FF2B5EF4-FFF2-40B4-BE49-F238E27FC236}">
                <a16:creationId xmlns:a16="http://schemas.microsoft.com/office/drawing/2014/main" id="{43DB8DBC-FF2F-45F7-97E9-FD80D39FB8CF}"/>
              </a:ext>
            </a:extLst>
          </p:cNvPr>
          <p:cNvSpPr/>
          <p:nvPr/>
        </p:nvSpPr>
        <p:spPr>
          <a:xfrm>
            <a:off x="4757330" y="3489499"/>
            <a:ext cx="5842608" cy="3293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73FADC0-59CE-4613-BBA6-52BF123A5A9E}"/>
              </a:ext>
            </a:extLst>
          </p:cNvPr>
          <p:cNvPicPr>
            <a:picLocks noChangeAspect="1"/>
          </p:cNvPicPr>
          <p:nvPr/>
        </p:nvPicPr>
        <p:blipFill rotWithShape="1">
          <a:blip r:embed="rId16"/>
          <a:srcRect l="5852" t="10546" r="76673" b="44511"/>
          <a:stretch/>
        </p:blipFill>
        <p:spPr>
          <a:xfrm>
            <a:off x="1850161" y="4293180"/>
            <a:ext cx="482428" cy="779700"/>
          </a:xfrm>
          <a:prstGeom prst="rect">
            <a:avLst/>
          </a:prstGeom>
        </p:spPr>
      </p:pic>
      <p:pic>
        <p:nvPicPr>
          <p:cNvPr id="33" name="Picture 2">
            <a:extLst>
              <a:ext uri="{FF2B5EF4-FFF2-40B4-BE49-F238E27FC236}">
                <a16:creationId xmlns:a16="http://schemas.microsoft.com/office/drawing/2014/main" id="{CA11B0BF-1246-4D9B-9BAA-C44CB57047BB}"/>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0257" t="47416" r="20095" b="15243"/>
          <a:stretch/>
        </p:blipFill>
        <p:spPr bwMode="auto">
          <a:xfrm>
            <a:off x="370390" y="4293180"/>
            <a:ext cx="1456479"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3F251CFA-ECB7-47B4-93DA-ABB95243289A}"/>
              </a:ext>
            </a:extLst>
          </p:cNvPr>
          <p:cNvSpPr/>
          <p:nvPr/>
        </p:nvSpPr>
        <p:spPr>
          <a:xfrm>
            <a:off x="116319" y="3239417"/>
            <a:ext cx="2499011" cy="194218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2B4D3CC7-8C88-47C0-92EB-F97AF1DDD68E}"/>
              </a:ext>
            </a:extLst>
          </p:cNvPr>
          <p:cNvPicPr>
            <a:picLocks noChangeAspect="1"/>
          </p:cNvPicPr>
          <p:nvPr/>
        </p:nvPicPr>
        <p:blipFill>
          <a:blip r:embed="rId18"/>
          <a:stretch>
            <a:fillRect/>
          </a:stretch>
        </p:blipFill>
        <p:spPr>
          <a:xfrm>
            <a:off x="4081836" y="4756845"/>
            <a:ext cx="613577" cy="1999805"/>
          </a:xfrm>
          <a:prstGeom prst="rect">
            <a:avLst/>
          </a:prstGeom>
        </p:spPr>
      </p:pic>
      <p:sp>
        <p:nvSpPr>
          <p:cNvPr id="54" name="Rectangle 53">
            <a:extLst>
              <a:ext uri="{FF2B5EF4-FFF2-40B4-BE49-F238E27FC236}">
                <a16:creationId xmlns:a16="http://schemas.microsoft.com/office/drawing/2014/main" id="{608D933E-ECDC-4312-BDFE-2C5C5B58A1D8}"/>
              </a:ext>
            </a:extLst>
          </p:cNvPr>
          <p:cNvSpPr/>
          <p:nvPr/>
        </p:nvSpPr>
        <p:spPr>
          <a:xfrm>
            <a:off x="6304450" y="104035"/>
            <a:ext cx="1670598" cy="2308324"/>
          </a:xfrm>
          <a:prstGeom prst="rect">
            <a:avLst/>
          </a:prstGeom>
          <a:ln>
            <a:solidFill>
              <a:schemeClr val="accent3"/>
            </a:solidFill>
          </a:ln>
        </p:spPr>
        <p:txBody>
          <a:bodyPr wrap="square">
            <a:spAutoFit/>
          </a:bodyPr>
          <a:lstStyle/>
          <a:p>
            <a:r>
              <a:rPr lang="en-GB" sz="900" b="1" dirty="0"/>
              <a:t>Drawing:</a:t>
            </a:r>
          </a:p>
          <a:p>
            <a:r>
              <a:rPr lang="en-GB" sz="900" b="1" dirty="0"/>
              <a:t>Isometric </a:t>
            </a:r>
          </a:p>
          <a:p>
            <a:r>
              <a:rPr lang="en-GB" sz="900" dirty="0"/>
              <a:t>Drawn on</a:t>
            </a:r>
          </a:p>
          <a:p>
            <a:r>
              <a:rPr lang="en-GB" sz="900" dirty="0"/>
              <a:t>an angle of 30 degrees,</a:t>
            </a:r>
          </a:p>
          <a:p>
            <a:r>
              <a:rPr lang="en-GB" sz="900" dirty="0"/>
              <a:t>all sides are in</a:t>
            </a:r>
          </a:p>
          <a:p>
            <a:r>
              <a:rPr lang="en-GB" sz="900" dirty="0"/>
              <a:t>proportion.</a:t>
            </a:r>
          </a:p>
          <a:p>
            <a:r>
              <a:rPr lang="en-GB" sz="900" b="1" dirty="0"/>
              <a:t>Render </a:t>
            </a:r>
          </a:p>
          <a:p>
            <a:r>
              <a:rPr lang="en-GB" sz="900" dirty="0"/>
              <a:t>adding colour,</a:t>
            </a:r>
          </a:p>
          <a:p>
            <a:r>
              <a:rPr lang="en-GB" sz="900" dirty="0"/>
              <a:t>shade and texture</a:t>
            </a:r>
          </a:p>
          <a:p>
            <a:r>
              <a:rPr lang="en-GB" sz="900" dirty="0"/>
              <a:t>to an image. </a:t>
            </a:r>
          </a:p>
          <a:p>
            <a:r>
              <a:rPr lang="en-GB" sz="900" b="1" dirty="0"/>
              <a:t>Thick and Thin lines</a:t>
            </a:r>
          </a:p>
          <a:p>
            <a:r>
              <a:rPr lang="en-GB" sz="900" dirty="0"/>
              <a:t>Use thick and thin</a:t>
            </a:r>
          </a:p>
          <a:p>
            <a:r>
              <a:rPr lang="en-GB" sz="900" dirty="0"/>
              <a:t>lines to emphasise </a:t>
            </a:r>
          </a:p>
          <a:p>
            <a:r>
              <a:rPr lang="en-GB" sz="900" dirty="0"/>
              <a:t>the outline of a </a:t>
            </a:r>
          </a:p>
          <a:p>
            <a:r>
              <a:rPr lang="en-GB" sz="900" dirty="0"/>
              <a:t>sketch.</a:t>
            </a:r>
          </a:p>
          <a:p>
            <a:endParaRPr lang="en-GB" sz="900" dirty="0"/>
          </a:p>
        </p:txBody>
      </p:sp>
      <p:pic>
        <p:nvPicPr>
          <p:cNvPr id="55" name="Picture 54">
            <a:extLst>
              <a:ext uri="{FF2B5EF4-FFF2-40B4-BE49-F238E27FC236}">
                <a16:creationId xmlns:a16="http://schemas.microsoft.com/office/drawing/2014/main" id="{C1522B58-8213-4AB0-A6BF-831D95CA3032}"/>
              </a:ext>
            </a:extLst>
          </p:cNvPr>
          <p:cNvPicPr>
            <a:picLocks noChangeAspect="1"/>
          </p:cNvPicPr>
          <p:nvPr/>
        </p:nvPicPr>
        <p:blipFill rotWithShape="1">
          <a:blip r:embed="rId19"/>
          <a:srcRect l="27555" r="35810" b="10335"/>
          <a:stretch/>
        </p:blipFill>
        <p:spPr>
          <a:xfrm>
            <a:off x="7490594" y="192185"/>
            <a:ext cx="455631" cy="811205"/>
          </a:xfrm>
          <a:prstGeom prst="rect">
            <a:avLst/>
          </a:prstGeom>
        </p:spPr>
      </p:pic>
      <p:pic>
        <p:nvPicPr>
          <p:cNvPr id="56" name="Picture 55">
            <a:extLst>
              <a:ext uri="{FF2B5EF4-FFF2-40B4-BE49-F238E27FC236}">
                <a16:creationId xmlns:a16="http://schemas.microsoft.com/office/drawing/2014/main" id="{DDC35CCD-42C5-45F6-B631-B823647F63C3}"/>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30203" b="65665" l="26165" r="73006"/>
                    </a14:imgEffect>
                    <a14:imgEffect>
                      <a14:brightnessContrast bright="20000" contrast="-20000"/>
                    </a14:imgEffect>
                  </a14:imgLayer>
                </a14:imgProps>
              </a:ext>
            </a:extLst>
          </a:blip>
          <a:srcRect l="24802" t="28803" r="26448" b="33991"/>
          <a:stretch/>
        </p:blipFill>
        <p:spPr>
          <a:xfrm rot="935326">
            <a:off x="7305202" y="1124731"/>
            <a:ext cx="712935" cy="462169"/>
          </a:xfrm>
          <a:prstGeom prst="rect">
            <a:avLst/>
          </a:prstGeom>
        </p:spPr>
      </p:pic>
      <p:pic>
        <p:nvPicPr>
          <p:cNvPr id="23" name="Picture 22">
            <a:extLst>
              <a:ext uri="{FF2B5EF4-FFF2-40B4-BE49-F238E27FC236}">
                <a16:creationId xmlns:a16="http://schemas.microsoft.com/office/drawing/2014/main" id="{5FDD1C74-4A8B-4EFA-A75A-98E4D6230B4F}"/>
              </a:ext>
            </a:extLst>
          </p:cNvPr>
          <p:cNvPicPr>
            <a:picLocks noChangeAspect="1"/>
          </p:cNvPicPr>
          <p:nvPr/>
        </p:nvPicPr>
        <p:blipFill rotWithShape="1">
          <a:blip r:embed="rId22"/>
          <a:srcRect l="78684"/>
          <a:stretch/>
        </p:blipFill>
        <p:spPr>
          <a:xfrm>
            <a:off x="7431495" y="1775832"/>
            <a:ext cx="471739" cy="458365"/>
          </a:xfrm>
          <a:prstGeom prst="rect">
            <a:avLst/>
          </a:prstGeom>
        </p:spPr>
      </p:pic>
      <p:sp>
        <p:nvSpPr>
          <p:cNvPr id="41" name="Rectangle 40">
            <a:extLst>
              <a:ext uri="{FF2B5EF4-FFF2-40B4-BE49-F238E27FC236}">
                <a16:creationId xmlns:a16="http://schemas.microsoft.com/office/drawing/2014/main" id="{7D973BEA-CAE7-48B5-B5AE-ED3AC2B384D8}"/>
              </a:ext>
            </a:extLst>
          </p:cNvPr>
          <p:cNvSpPr/>
          <p:nvPr/>
        </p:nvSpPr>
        <p:spPr>
          <a:xfrm>
            <a:off x="137350" y="6135752"/>
            <a:ext cx="2470752" cy="646331"/>
          </a:xfrm>
          <a:prstGeom prst="rect">
            <a:avLst/>
          </a:prstGeom>
          <a:ln>
            <a:solidFill>
              <a:schemeClr val="accent3"/>
            </a:solidFill>
          </a:ln>
        </p:spPr>
        <p:txBody>
          <a:bodyPr wrap="square">
            <a:spAutoFit/>
          </a:bodyPr>
          <a:lstStyle/>
          <a:p>
            <a:r>
              <a:rPr lang="en-GB" sz="900" b="1" dirty="0"/>
              <a:t>CAM:</a:t>
            </a:r>
          </a:p>
          <a:p>
            <a:r>
              <a:rPr lang="en-GB" sz="900" b="1" dirty="0"/>
              <a:t>Computer aided manufacture</a:t>
            </a:r>
          </a:p>
          <a:p>
            <a:r>
              <a:rPr lang="en-GB" sz="900" dirty="0"/>
              <a:t>Advantages-quicker, less waste, accurate, consistency, efficiency and safer. </a:t>
            </a:r>
          </a:p>
        </p:txBody>
      </p:sp>
    </p:spTree>
    <p:extLst>
      <p:ext uri="{BB962C8B-B14F-4D97-AF65-F5344CB8AC3E}">
        <p14:creationId xmlns:p14="http://schemas.microsoft.com/office/powerpoint/2010/main" val="40242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865</Words>
  <Application>Microsoft Office PowerPoint</Application>
  <PresentationFormat>Widescreen</PresentationFormat>
  <Paragraphs>132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Turton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Clare</dc:creator>
  <cp:lastModifiedBy>K. Thomas</cp:lastModifiedBy>
  <cp:revision>68</cp:revision>
  <cp:lastPrinted>2017-12-15T11:46:46Z</cp:lastPrinted>
  <dcterms:created xsi:type="dcterms:W3CDTF">2017-11-06T15:48:10Z</dcterms:created>
  <dcterms:modified xsi:type="dcterms:W3CDTF">2018-03-21T16:55:44Z</dcterms:modified>
</cp:coreProperties>
</file>