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343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E081-37E4-4B2D-9815-C52A57B05F7C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D032-DEA2-4488-BE7F-66C857ABE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72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E081-37E4-4B2D-9815-C52A57B05F7C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D032-DEA2-4488-BE7F-66C857ABE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4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E081-37E4-4B2D-9815-C52A57B05F7C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D032-DEA2-4488-BE7F-66C857ABE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87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E081-37E4-4B2D-9815-C52A57B05F7C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D032-DEA2-4488-BE7F-66C857ABE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14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E081-37E4-4B2D-9815-C52A57B05F7C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D032-DEA2-4488-BE7F-66C857ABE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2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E081-37E4-4B2D-9815-C52A57B05F7C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D032-DEA2-4488-BE7F-66C857ABE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42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E081-37E4-4B2D-9815-C52A57B05F7C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D032-DEA2-4488-BE7F-66C857ABE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0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E081-37E4-4B2D-9815-C52A57B05F7C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D032-DEA2-4488-BE7F-66C857ABE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0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E081-37E4-4B2D-9815-C52A57B05F7C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D032-DEA2-4488-BE7F-66C857ABE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56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E081-37E4-4B2D-9815-C52A57B05F7C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D032-DEA2-4488-BE7F-66C857ABE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21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E081-37E4-4B2D-9815-C52A57B05F7C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D032-DEA2-4488-BE7F-66C857ABE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27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9E081-37E4-4B2D-9815-C52A57B05F7C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FD032-DEA2-4488-BE7F-66C857ABE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7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8.png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wmf"/><Relationship Id="rId9" Type="http://schemas.openxmlformats.org/officeDocument/2006/relationships/image" Target="../media/image6.gif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.gif"/><Relationship Id="rId18" Type="http://schemas.openxmlformats.org/officeDocument/2006/relationships/image" Target="../media/image32.wmf"/><Relationship Id="rId3" Type="http://schemas.openxmlformats.org/officeDocument/2006/relationships/image" Target="../media/image23.png"/><Relationship Id="rId21" Type="http://schemas.openxmlformats.org/officeDocument/2006/relationships/image" Target="../media/image35.wmf"/><Relationship Id="rId7" Type="http://schemas.openxmlformats.org/officeDocument/2006/relationships/image" Target="../media/image25.png"/><Relationship Id="rId12" Type="http://schemas.openxmlformats.org/officeDocument/2006/relationships/image" Target="../media/image2.png"/><Relationship Id="rId17" Type="http://schemas.openxmlformats.org/officeDocument/2006/relationships/image" Target="../media/image31.wmf"/><Relationship Id="rId25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0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11" Type="http://schemas.openxmlformats.org/officeDocument/2006/relationships/image" Target="../media/image29.png"/><Relationship Id="rId24" Type="http://schemas.openxmlformats.org/officeDocument/2006/relationships/image" Target="../media/image37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5.png"/><Relationship Id="rId23" Type="http://schemas.openxmlformats.org/officeDocument/2006/relationships/image" Target="../media/image36.png"/><Relationship Id="rId10" Type="http://schemas.openxmlformats.org/officeDocument/2006/relationships/image" Target="../media/image28.png"/><Relationship Id="rId19" Type="http://schemas.openxmlformats.org/officeDocument/2006/relationships/image" Target="../media/image33.wmf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openxmlformats.org/officeDocument/2006/relationships/image" Target="../media/image4.gif"/><Relationship Id="rId22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2141" y="2309658"/>
            <a:ext cx="3981800" cy="12003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Health and Safety: </a:t>
            </a:r>
          </a:p>
          <a:p>
            <a:r>
              <a:rPr lang="en-GB" sz="900" dirty="0" smtClean="0"/>
              <a:t>HSE- </a:t>
            </a:r>
            <a:r>
              <a:rPr lang="en-US" sz="900" dirty="0"/>
              <a:t>Health and Safety Executive is an organization which looks after the welfare of employees and enforces the Health and safety at work act.</a:t>
            </a:r>
          </a:p>
          <a:p>
            <a:r>
              <a:rPr lang="en-GB" sz="900" dirty="0" smtClean="0"/>
              <a:t>Heath and safety at work act- </a:t>
            </a:r>
            <a:r>
              <a:rPr lang="en-GB" altLang="en-US" sz="900" dirty="0"/>
              <a:t>It was introduced in 1974, it is legally binding agreement, employers are obliged to provide safe working environment for all employees. </a:t>
            </a:r>
          </a:p>
          <a:p>
            <a:r>
              <a:rPr lang="en-GB" sz="900" dirty="0" smtClean="0"/>
              <a:t>BSI- </a:t>
            </a:r>
            <a:r>
              <a:rPr lang="en-US" sz="900" dirty="0"/>
              <a:t>BSI Group, also known as the British Standards Institution, is the national standards body of the United Kingdom. </a:t>
            </a:r>
            <a:endParaRPr lang="en-GB" sz="900" dirty="0"/>
          </a:p>
        </p:txBody>
      </p:sp>
      <p:sp>
        <p:nvSpPr>
          <p:cNvPr id="50" name="Rectangle 49"/>
          <p:cNvSpPr/>
          <p:nvPr/>
        </p:nvSpPr>
        <p:spPr>
          <a:xfrm>
            <a:off x="5379616" y="88036"/>
            <a:ext cx="1434870" cy="30457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en-GB" sz="900" dirty="0"/>
          </a:p>
        </p:txBody>
      </p:sp>
      <p:sp>
        <p:nvSpPr>
          <p:cNvPr id="12" name="Rectangle 11"/>
          <p:cNvSpPr/>
          <p:nvPr/>
        </p:nvSpPr>
        <p:spPr>
          <a:xfrm>
            <a:off x="42141" y="88036"/>
            <a:ext cx="5268840" cy="216982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GB" sz="900" b="1" dirty="0" smtClean="0"/>
              <a:t>Motions and movement:</a:t>
            </a:r>
            <a:endParaRPr lang="en-GB" sz="900" b="1" dirty="0"/>
          </a:p>
          <a:p>
            <a:r>
              <a:rPr lang="en-GB" sz="900" dirty="0" smtClean="0"/>
              <a:t>Crank and slider                 Parallel motion</a:t>
            </a:r>
            <a:r>
              <a:rPr lang="en-GB" sz="900" dirty="0"/>
              <a:t> </a:t>
            </a:r>
            <a:r>
              <a:rPr lang="en-GB" sz="900" dirty="0" smtClean="0"/>
              <a:t>               Bell </a:t>
            </a:r>
            <a:r>
              <a:rPr lang="en-GB" sz="900" dirty="0"/>
              <a:t>crank </a:t>
            </a:r>
            <a:r>
              <a:rPr lang="en-GB" sz="900" dirty="0" smtClean="0"/>
              <a:t>              Reverse </a:t>
            </a:r>
            <a:r>
              <a:rPr lang="en-GB" sz="900" dirty="0"/>
              <a:t>motion  </a:t>
            </a:r>
            <a:r>
              <a:rPr lang="en-GB" sz="900" dirty="0" smtClean="0"/>
              <a:t>            </a:t>
            </a:r>
            <a:r>
              <a:rPr lang="en-GB" sz="900" dirty="0"/>
              <a:t>Ratchet and Pawl</a:t>
            </a:r>
          </a:p>
          <a:p>
            <a:endParaRPr lang="en-GB" sz="900" dirty="0" smtClean="0"/>
          </a:p>
          <a:p>
            <a:endParaRPr lang="en-GB" sz="900" dirty="0" smtClean="0"/>
          </a:p>
          <a:p>
            <a:r>
              <a:rPr lang="en-GB" sz="900" dirty="0" smtClean="0"/>
              <a:t> </a:t>
            </a:r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sz="900" dirty="0"/>
          </a:p>
          <a:p>
            <a:pPr lvl="1"/>
            <a:endParaRPr lang="en-GB" sz="900" dirty="0"/>
          </a:p>
        </p:txBody>
      </p:sp>
      <p:sp>
        <p:nvSpPr>
          <p:cNvPr id="4" name="Rectangle 3"/>
          <p:cNvSpPr/>
          <p:nvPr/>
        </p:nvSpPr>
        <p:spPr>
          <a:xfrm>
            <a:off x="10650079" y="0"/>
            <a:ext cx="1558284" cy="2494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866867" y="2481782"/>
            <a:ext cx="2952895" cy="11842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6" name="TextBox 5"/>
          <p:cNvSpPr txBox="1"/>
          <p:nvPr/>
        </p:nvSpPr>
        <p:spPr>
          <a:xfrm>
            <a:off x="4053733" y="5540355"/>
            <a:ext cx="2768075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Brunel:</a:t>
            </a:r>
            <a:endParaRPr lang="en-GB" sz="900" b="1" dirty="0"/>
          </a:p>
          <a:p>
            <a:r>
              <a:rPr lang="en-GB" sz="900" dirty="0"/>
              <a:t>The famous engineer payed a key role in Britain's industrial </a:t>
            </a:r>
            <a:r>
              <a:rPr lang="en-GB" sz="900" dirty="0" smtClean="0"/>
              <a:t>revolution. He was the chief engineer of the great western railway- build a ship that took 15 days to sail from Liverpool to New York- created box tunnel which was when complete the longest tunnel in the world- created Thames tunnel which was the first successful tunnel to be built below a river.</a:t>
            </a:r>
            <a:endParaRPr lang="en-GB" sz="9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3708925" y="2494815"/>
            <a:ext cx="3293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Year 8 RM</a:t>
            </a:r>
          </a:p>
          <a:p>
            <a:pPr algn="ctr"/>
            <a:r>
              <a:rPr lang="en-GB" sz="2400" b="1" dirty="0" smtClean="0">
                <a:solidFill>
                  <a:srgbClr val="FFFF00"/>
                </a:solidFill>
              </a:rPr>
              <a:t>Knowledge Organiser</a:t>
            </a:r>
          </a:p>
          <a:p>
            <a:pPr algn="ctr"/>
            <a:r>
              <a:rPr lang="en-GB" sz="2400" b="1" dirty="0" smtClean="0"/>
              <a:t>Frame</a:t>
            </a:r>
            <a:endParaRPr lang="en-GB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0635911" y="-31898"/>
            <a:ext cx="130516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/>
              <a:t>Key </a:t>
            </a:r>
            <a:r>
              <a:rPr lang="en-GB" sz="900" b="1" dirty="0" smtClean="0"/>
              <a:t>words:</a:t>
            </a:r>
          </a:p>
          <a:p>
            <a:r>
              <a:rPr lang="en-GB" sz="800" dirty="0" smtClean="0"/>
              <a:t>Inset</a:t>
            </a:r>
            <a:endParaRPr lang="en-GB" sz="800" dirty="0"/>
          </a:p>
          <a:p>
            <a:r>
              <a:rPr lang="en-GB" sz="800" dirty="0"/>
              <a:t>Coping saw</a:t>
            </a:r>
          </a:p>
          <a:p>
            <a:r>
              <a:rPr lang="en-GB" sz="800" dirty="0"/>
              <a:t>Fret saw</a:t>
            </a:r>
          </a:p>
          <a:p>
            <a:r>
              <a:rPr lang="en-GB" sz="800" dirty="0"/>
              <a:t>Allen key </a:t>
            </a:r>
          </a:p>
          <a:p>
            <a:r>
              <a:rPr lang="en-GB" sz="800" dirty="0"/>
              <a:t>Waste area</a:t>
            </a:r>
          </a:p>
          <a:p>
            <a:r>
              <a:rPr lang="en-GB" sz="800" dirty="0"/>
              <a:t>Finger joints</a:t>
            </a:r>
          </a:p>
          <a:p>
            <a:r>
              <a:rPr lang="en-GB" sz="800" dirty="0"/>
              <a:t>Waste side</a:t>
            </a:r>
          </a:p>
          <a:p>
            <a:r>
              <a:rPr lang="en-GB" sz="800" dirty="0"/>
              <a:t>Try square</a:t>
            </a:r>
          </a:p>
          <a:p>
            <a:r>
              <a:rPr lang="en-GB" sz="800" dirty="0"/>
              <a:t>Ruler </a:t>
            </a:r>
            <a:endParaRPr lang="en-GB" sz="800" dirty="0" smtClean="0"/>
          </a:p>
          <a:p>
            <a:r>
              <a:rPr lang="en-GB" sz="800" dirty="0"/>
              <a:t>G clamp</a:t>
            </a:r>
          </a:p>
          <a:p>
            <a:r>
              <a:rPr lang="en-GB" sz="800" dirty="0"/>
              <a:t>Drill</a:t>
            </a:r>
          </a:p>
          <a:p>
            <a:r>
              <a:rPr lang="en-GB" sz="800" dirty="0"/>
              <a:t>Dowels</a:t>
            </a:r>
          </a:p>
          <a:p>
            <a:r>
              <a:rPr lang="en-GB" sz="800" dirty="0"/>
              <a:t>Dowel pegs</a:t>
            </a:r>
          </a:p>
          <a:p>
            <a:r>
              <a:rPr lang="en-GB" sz="800" dirty="0" smtClean="0"/>
              <a:t>Pilot </a:t>
            </a:r>
            <a:r>
              <a:rPr lang="en-GB" sz="800" dirty="0"/>
              <a:t>hole</a:t>
            </a:r>
          </a:p>
          <a:p>
            <a:r>
              <a:rPr lang="en-GB" sz="800" dirty="0"/>
              <a:t>Counter sunk bit</a:t>
            </a:r>
          </a:p>
          <a:p>
            <a:r>
              <a:rPr lang="en-GB" sz="800" dirty="0"/>
              <a:t>Driver</a:t>
            </a:r>
          </a:p>
          <a:p>
            <a:r>
              <a:rPr lang="en-GB" sz="800" dirty="0"/>
              <a:t>Drill bits</a:t>
            </a:r>
          </a:p>
          <a:p>
            <a:r>
              <a:rPr lang="en-GB" sz="800" dirty="0"/>
              <a:t>Screw </a:t>
            </a:r>
            <a:r>
              <a:rPr lang="en-GB" sz="800" dirty="0" smtClean="0"/>
              <a:t>driver</a:t>
            </a:r>
          </a:p>
          <a:p>
            <a:r>
              <a:rPr lang="en-GB" sz="800" dirty="0"/>
              <a:t>Halving </a:t>
            </a:r>
            <a:r>
              <a:rPr lang="en-GB" sz="800" dirty="0" smtClean="0"/>
              <a:t>joint</a:t>
            </a:r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b="1" dirty="0"/>
          </a:p>
        </p:txBody>
      </p:sp>
      <p:sp>
        <p:nvSpPr>
          <p:cNvPr id="10" name="Rectangle 9"/>
          <p:cNvSpPr/>
          <p:nvPr/>
        </p:nvSpPr>
        <p:spPr>
          <a:xfrm>
            <a:off x="10650078" y="2494815"/>
            <a:ext cx="1558284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900" b="1" dirty="0" smtClean="0"/>
              <a:t>Industrial Revolution:</a:t>
            </a:r>
          </a:p>
          <a:p>
            <a:r>
              <a:rPr lang="en-GB" sz="900" b="1" dirty="0" smtClean="0"/>
              <a:t>Changes-  </a:t>
            </a:r>
            <a:r>
              <a:rPr lang="en-GB" altLang="en-US" sz="900" dirty="0" smtClean="0"/>
              <a:t>A </a:t>
            </a:r>
            <a:r>
              <a:rPr lang="en-GB" altLang="en-US" sz="900" dirty="0"/>
              <a:t>260 per cent growth in </a:t>
            </a:r>
            <a:r>
              <a:rPr lang="en-GB" altLang="en-US" sz="900" dirty="0" smtClean="0"/>
              <a:t>population- A </a:t>
            </a:r>
            <a:r>
              <a:rPr lang="en-GB" altLang="en-US" sz="900" dirty="0"/>
              <a:t>change from agriculture to </a:t>
            </a:r>
            <a:r>
              <a:rPr lang="en-GB" altLang="en-US" sz="900" dirty="0" smtClean="0"/>
              <a:t>industry- A </a:t>
            </a:r>
            <a:r>
              <a:rPr lang="en-GB" altLang="en-US" sz="900" dirty="0"/>
              <a:t>move from domestic industry to factory </a:t>
            </a:r>
            <a:r>
              <a:rPr lang="en-GB" altLang="en-US" sz="900" dirty="0" smtClean="0"/>
              <a:t>work- A </a:t>
            </a:r>
            <a:r>
              <a:rPr lang="en-GB" altLang="en-US" sz="900" dirty="0"/>
              <a:t>move from water and wind power to steam </a:t>
            </a:r>
            <a:r>
              <a:rPr lang="en-GB" altLang="en-US" sz="900" dirty="0" smtClean="0"/>
              <a:t>engines- A </a:t>
            </a:r>
            <a:r>
              <a:rPr lang="en-GB" altLang="en-US" sz="900" dirty="0"/>
              <a:t>revolution in transport and </a:t>
            </a:r>
            <a:r>
              <a:rPr lang="en-GB" altLang="en-US" sz="900" dirty="0" smtClean="0"/>
              <a:t>communications.</a:t>
            </a:r>
          </a:p>
          <a:p>
            <a:r>
              <a:rPr lang="en-GB" sz="900" b="1" dirty="0" smtClean="0"/>
              <a:t>Inventors-</a:t>
            </a:r>
            <a:r>
              <a:rPr lang="en-GB" sz="900" b="1" dirty="0"/>
              <a:t> </a:t>
            </a:r>
            <a:r>
              <a:rPr lang="en-GB" sz="900" dirty="0" smtClean="0"/>
              <a:t>John Kay- </a:t>
            </a:r>
            <a:r>
              <a:rPr lang="en-GB" altLang="en-US" sz="900" dirty="0">
                <a:ea typeface="ＭＳ Ｐゴシック" charset="-128"/>
              </a:rPr>
              <a:t>It made hand loom weaving quicker. </a:t>
            </a:r>
            <a:r>
              <a:rPr lang="en-GB" altLang="en-US" sz="900" i="1" dirty="0" smtClean="0">
                <a:ea typeface="ＭＳ Ｐゴシック" charset="-128"/>
              </a:rPr>
              <a:t>The </a:t>
            </a:r>
            <a:r>
              <a:rPr lang="en-GB" altLang="en-US" sz="900" i="1" dirty="0">
                <a:ea typeface="ＭＳ Ｐゴシック" charset="-128"/>
              </a:rPr>
              <a:t>Flying </a:t>
            </a:r>
            <a:r>
              <a:rPr lang="en-GB" altLang="en-US" sz="900" i="1" dirty="0" smtClean="0">
                <a:ea typeface="ＭＳ Ｐゴシック" charset="-128"/>
              </a:rPr>
              <a:t>Shuttle.</a:t>
            </a:r>
          </a:p>
          <a:p>
            <a:r>
              <a:rPr lang="en-GB" altLang="en-US" sz="900" dirty="0" smtClean="0">
                <a:ea typeface="ＭＳ Ｐゴシック" charset="-128"/>
              </a:rPr>
              <a:t>James Hargreaves- </a:t>
            </a:r>
            <a:r>
              <a:rPr lang="en-GB" altLang="en-US" sz="900" dirty="0">
                <a:ea typeface="ＭＳ Ｐゴシック" charset="-128"/>
              </a:rPr>
              <a:t>Hand power</a:t>
            </a:r>
            <a:r>
              <a:rPr lang="en-GB" altLang="en-US" sz="900" dirty="0" smtClean="0">
                <a:ea typeface="ＭＳ Ｐゴシック" charset="-128"/>
              </a:rPr>
              <a:t>. Increased </a:t>
            </a:r>
            <a:r>
              <a:rPr lang="en-GB" altLang="en-US" sz="900" dirty="0">
                <a:ea typeface="ＭＳ Ｐゴシック" charset="-128"/>
              </a:rPr>
              <a:t>the supply of thread. </a:t>
            </a:r>
            <a:r>
              <a:rPr lang="en-GB" altLang="en-US" sz="900" i="1" dirty="0">
                <a:ea typeface="ＭＳ Ｐゴシック" charset="-128"/>
              </a:rPr>
              <a:t>The Spinning </a:t>
            </a:r>
            <a:r>
              <a:rPr lang="en-GB" altLang="en-US" sz="900" i="1" dirty="0" smtClean="0">
                <a:ea typeface="ＭＳ Ｐゴシック" charset="-128"/>
              </a:rPr>
              <a:t>Jenny</a:t>
            </a:r>
            <a:r>
              <a:rPr lang="en-GB" altLang="en-US" sz="900" dirty="0" smtClean="0">
                <a:ea typeface="ＭＳ Ｐゴシック" charset="-128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900" dirty="0" smtClean="0">
                <a:ea typeface="ＭＳ Ｐゴシック" charset="-128"/>
              </a:rPr>
              <a:t>Richard Arkwright- </a:t>
            </a:r>
            <a:r>
              <a:rPr lang="en-GB" altLang="en-US" sz="900" dirty="0" smtClean="0">
                <a:ea typeface="ＭＳ Ｐゴシック" charset="-128"/>
                <a:cs typeface="Arial" charset="0"/>
              </a:rPr>
              <a:t>Increased </a:t>
            </a:r>
            <a:r>
              <a:rPr lang="en-GB" altLang="en-US" sz="900" dirty="0">
                <a:ea typeface="ＭＳ Ｐゴシック" charset="-128"/>
                <a:cs typeface="Arial" charset="0"/>
              </a:rPr>
              <a:t>the supply of strong thick thread. </a:t>
            </a:r>
            <a:r>
              <a:rPr lang="en-GB" altLang="en-US" sz="900" i="1" dirty="0">
                <a:ea typeface="ＭＳ Ｐゴシック" charset="-128"/>
                <a:cs typeface="Arial" charset="0"/>
              </a:rPr>
              <a:t>The </a:t>
            </a:r>
            <a:r>
              <a:rPr lang="en-GB" altLang="en-US" sz="900" i="1" dirty="0" smtClean="0">
                <a:ea typeface="ＭＳ Ｐゴシック" charset="-128"/>
                <a:cs typeface="Arial" charset="0"/>
              </a:rPr>
              <a:t>Water </a:t>
            </a:r>
            <a:r>
              <a:rPr lang="en-GB" altLang="en-US" sz="900" i="1" dirty="0">
                <a:ea typeface="ＭＳ Ｐゴシック" charset="-128"/>
                <a:cs typeface="Arial" charset="0"/>
              </a:rPr>
              <a:t>Frame</a:t>
            </a:r>
          </a:p>
          <a:p>
            <a:pPr lvl="0" defTabSz="685800">
              <a:defRPr/>
            </a:pPr>
            <a:r>
              <a:rPr lang="en-GB" altLang="en-US" sz="900" dirty="0" smtClean="0">
                <a:ea typeface="ＭＳ Ｐゴシック" charset="-128"/>
              </a:rPr>
              <a:t>Samuel Crompton- Increased </a:t>
            </a:r>
            <a:r>
              <a:rPr lang="en-GB" altLang="en-US" sz="900" dirty="0">
                <a:ea typeface="ＭＳ Ｐゴシック" charset="-128"/>
              </a:rPr>
              <a:t>the supply of strong high quality thin </a:t>
            </a:r>
            <a:r>
              <a:rPr lang="en-GB" altLang="en-US" sz="900" dirty="0" smtClean="0">
                <a:ea typeface="ＭＳ Ｐゴシック" charset="-128"/>
              </a:rPr>
              <a:t>thread. </a:t>
            </a:r>
            <a:r>
              <a:rPr lang="en-GB" altLang="en-US" sz="900" i="1" dirty="0" smtClean="0">
                <a:ea typeface="ＭＳ Ｐゴシック" charset="-128"/>
              </a:rPr>
              <a:t>The </a:t>
            </a:r>
            <a:r>
              <a:rPr lang="en-GB" altLang="en-US" sz="900" i="1" dirty="0">
                <a:ea typeface="ＭＳ Ｐゴシック" charset="-128"/>
              </a:rPr>
              <a:t>Mule</a:t>
            </a:r>
            <a:endParaRPr lang="en-GB" altLang="en-US" sz="900" dirty="0">
              <a:ea typeface="ＭＳ Ｐゴシック" charset="-128"/>
            </a:endParaRPr>
          </a:p>
          <a:p>
            <a:pPr lvl="0" defTabSz="685800">
              <a:defRPr/>
            </a:pPr>
            <a:r>
              <a:rPr lang="en-GB" altLang="en-US" sz="900" dirty="0" smtClean="0">
                <a:ea typeface="ＭＳ Ｐゴシック" charset="-128"/>
              </a:rPr>
              <a:t>Edmund Cartwright- Speeded </a:t>
            </a:r>
            <a:r>
              <a:rPr lang="en-GB" altLang="en-US" sz="900" dirty="0">
                <a:ea typeface="ＭＳ Ｐゴシック" charset="-128"/>
              </a:rPr>
              <a:t>up </a:t>
            </a:r>
            <a:r>
              <a:rPr lang="en-GB" altLang="en-US" sz="900" dirty="0" smtClean="0">
                <a:ea typeface="ＭＳ Ｐゴシック" charset="-128"/>
              </a:rPr>
              <a:t>weaving. </a:t>
            </a:r>
            <a:r>
              <a:rPr lang="en-GB" altLang="en-US" sz="900" i="1" dirty="0" smtClean="0">
                <a:ea typeface="ＭＳ Ｐゴシック" charset="-128"/>
              </a:rPr>
              <a:t>The </a:t>
            </a:r>
            <a:r>
              <a:rPr lang="en-GB" altLang="en-US" sz="900" i="1" dirty="0">
                <a:ea typeface="ＭＳ Ｐゴシック" charset="-128"/>
              </a:rPr>
              <a:t>Power </a:t>
            </a:r>
            <a:r>
              <a:rPr lang="en-GB" altLang="en-US" sz="900" i="1" dirty="0" smtClean="0">
                <a:ea typeface="ＭＳ Ｐゴシック" charset="-128"/>
              </a:rPr>
              <a:t>Loom</a:t>
            </a:r>
            <a:endParaRPr lang="en-GB" altLang="en-US" sz="900" dirty="0" smtClean="0">
              <a:ea typeface="ＭＳ Ｐゴシック" charset="-128"/>
            </a:endParaRPr>
          </a:p>
          <a:p>
            <a:pPr lvl="0" defTabSz="685800">
              <a:defRPr/>
            </a:pPr>
            <a:r>
              <a:rPr lang="en-GB" altLang="en-US" sz="900" dirty="0" smtClean="0">
                <a:ea typeface="ＭＳ Ｐゴシック" charset="-128"/>
              </a:rPr>
              <a:t>Henry </a:t>
            </a:r>
            <a:r>
              <a:rPr lang="en-GB" altLang="en-US" sz="900" dirty="0" err="1" smtClean="0">
                <a:ea typeface="ＭＳ Ｐゴシック" charset="-128"/>
              </a:rPr>
              <a:t>Cort</a:t>
            </a:r>
            <a:r>
              <a:rPr lang="en-GB" altLang="en-US" sz="900" dirty="0" smtClean="0">
                <a:ea typeface="ＭＳ Ｐゴシック" charset="-128"/>
              </a:rPr>
              <a:t>- </a:t>
            </a:r>
            <a:r>
              <a:rPr lang="en-GB" altLang="en-US" sz="900" dirty="0">
                <a:ea typeface="ＭＳ Ｐゴシック" charset="-128"/>
              </a:rPr>
              <a:t>Produced iron, which revolutionised materials used for </a:t>
            </a:r>
            <a:r>
              <a:rPr lang="en-GB" altLang="en-US" sz="900" dirty="0" smtClean="0">
                <a:ea typeface="ＭＳ Ｐゴシック" charset="-128"/>
              </a:rPr>
              <a:t>machinery.</a:t>
            </a:r>
            <a:r>
              <a:rPr lang="en-GB" altLang="en-US" sz="900" dirty="0">
                <a:ea typeface="ＭＳ Ｐゴシック" charset="-128"/>
              </a:rPr>
              <a:t> </a:t>
            </a:r>
            <a:r>
              <a:rPr lang="en-GB" altLang="en-US" sz="900" i="1" dirty="0" smtClean="0">
                <a:ea typeface="ＭＳ Ｐゴシック" charset="-128"/>
              </a:rPr>
              <a:t>Iron</a:t>
            </a:r>
            <a:endParaRPr lang="en-US" sz="900" dirty="0"/>
          </a:p>
        </p:txBody>
      </p:sp>
      <p:sp>
        <p:nvSpPr>
          <p:cNvPr id="11" name="Rectangle 10"/>
          <p:cNvSpPr/>
          <p:nvPr/>
        </p:nvSpPr>
        <p:spPr>
          <a:xfrm>
            <a:off x="6884644" y="3304145"/>
            <a:ext cx="3744750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b="1" dirty="0" smtClean="0"/>
              <a:t>Machine maintenance:</a:t>
            </a:r>
          </a:p>
          <a:p>
            <a:r>
              <a:rPr lang="en-GB" sz="900" b="1" dirty="0" smtClean="0"/>
              <a:t>It is important- </a:t>
            </a:r>
          </a:p>
          <a:p>
            <a:r>
              <a:rPr lang="en-US" sz="900" dirty="0" smtClean="0"/>
              <a:t> </a:t>
            </a:r>
            <a:r>
              <a:rPr lang="en-US" sz="900" dirty="0"/>
              <a:t>It extends the life of the product </a:t>
            </a:r>
            <a:r>
              <a:rPr lang="en-US" sz="900" dirty="0" smtClean="0"/>
              <a:t>-You </a:t>
            </a:r>
            <a:r>
              <a:rPr lang="en-US" sz="900" dirty="0"/>
              <a:t>don’t have to buy a new product when a part is worn out or </a:t>
            </a:r>
            <a:r>
              <a:rPr lang="en-US" sz="900" dirty="0" smtClean="0"/>
              <a:t>fails- You </a:t>
            </a:r>
            <a:r>
              <a:rPr lang="en-US" sz="900" dirty="0"/>
              <a:t>can keep the product in optimum working </a:t>
            </a:r>
            <a:r>
              <a:rPr lang="en-US" sz="900" dirty="0" smtClean="0"/>
              <a:t>order- A </a:t>
            </a:r>
            <a:r>
              <a:rPr lang="en-US" sz="900" dirty="0"/>
              <a:t>product in optimum working order is more </a:t>
            </a:r>
            <a:r>
              <a:rPr lang="en-US" sz="900" dirty="0" smtClean="0"/>
              <a:t>efficient- </a:t>
            </a:r>
            <a:r>
              <a:rPr lang="en-GB" sz="900" dirty="0" smtClean="0"/>
              <a:t>It </a:t>
            </a:r>
            <a:r>
              <a:rPr lang="en-GB" sz="900" dirty="0"/>
              <a:t>is cost </a:t>
            </a:r>
            <a:r>
              <a:rPr lang="en-GB" sz="900" dirty="0" smtClean="0"/>
              <a:t>effective- </a:t>
            </a:r>
            <a:r>
              <a:rPr lang="en-US" sz="900" dirty="0" smtClean="0"/>
              <a:t>You </a:t>
            </a:r>
            <a:r>
              <a:rPr lang="en-US" sz="900" dirty="0"/>
              <a:t>don’t have to buy a complete new </a:t>
            </a:r>
            <a:r>
              <a:rPr lang="en-US" sz="900" dirty="0" smtClean="0"/>
              <a:t>product- It </a:t>
            </a:r>
            <a:r>
              <a:rPr lang="en-US" sz="900" dirty="0"/>
              <a:t>increases the sustainability of the </a:t>
            </a:r>
            <a:r>
              <a:rPr lang="en-US" sz="900" dirty="0" smtClean="0"/>
              <a:t>product- </a:t>
            </a:r>
            <a:r>
              <a:rPr lang="en-GB" sz="900" dirty="0" smtClean="0"/>
              <a:t>It </a:t>
            </a:r>
            <a:r>
              <a:rPr lang="en-GB" sz="900" dirty="0"/>
              <a:t>is environmentally </a:t>
            </a:r>
            <a:r>
              <a:rPr lang="en-GB" sz="900" dirty="0" smtClean="0"/>
              <a:t>friendly- </a:t>
            </a:r>
            <a:r>
              <a:rPr lang="en-US" sz="900" dirty="0" smtClean="0"/>
              <a:t>It </a:t>
            </a:r>
            <a:r>
              <a:rPr lang="en-US" sz="900" dirty="0"/>
              <a:t>ensures that the product will be safe to </a:t>
            </a:r>
            <a:r>
              <a:rPr lang="en-US" sz="900" dirty="0" smtClean="0"/>
              <a:t>use.</a:t>
            </a:r>
            <a:endParaRPr lang="en-GB" sz="900" b="1" dirty="0"/>
          </a:p>
        </p:txBody>
      </p:sp>
      <p:sp>
        <p:nvSpPr>
          <p:cNvPr id="13" name="Rectangle 12"/>
          <p:cNvSpPr/>
          <p:nvPr/>
        </p:nvSpPr>
        <p:spPr>
          <a:xfrm>
            <a:off x="4051687" y="3724507"/>
            <a:ext cx="2772168" cy="1754326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GB" sz="900" b="1" dirty="0"/>
              <a:t>Forces and Loads:</a:t>
            </a:r>
          </a:p>
          <a:p>
            <a:r>
              <a:rPr lang="en-GB" sz="900" dirty="0"/>
              <a:t>Static load- doesn’t move, easy to design</a:t>
            </a:r>
          </a:p>
          <a:p>
            <a:r>
              <a:rPr lang="en-GB" sz="900" dirty="0"/>
              <a:t>Dynamic loads- moves, harder to design</a:t>
            </a:r>
          </a:p>
          <a:p>
            <a:pPr lvl="0"/>
            <a:r>
              <a:rPr lang="en-GB" sz="900" dirty="0" smtClean="0">
                <a:solidFill>
                  <a:prstClr val="black"/>
                </a:solidFill>
              </a:rPr>
              <a:t>Shear-splits </a:t>
            </a:r>
            <a:r>
              <a:rPr lang="en-GB" sz="900" dirty="0">
                <a:solidFill>
                  <a:prstClr val="black"/>
                </a:solidFill>
              </a:rPr>
              <a:t>at 90 degrees</a:t>
            </a:r>
          </a:p>
          <a:p>
            <a:endParaRPr lang="en-GB" sz="900" dirty="0"/>
          </a:p>
          <a:p>
            <a:r>
              <a:rPr lang="en-GB" sz="900" dirty="0"/>
              <a:t>Torsion- twisting </a:t>
            </a:r>
          </a:p>
          <a:p>
            <a:endParaRPr lang="en-GB" sz="900" dirty="0"/>
          </a:p>
          <a:p>
            <a:r>
              <a:rPr lang="en-GB" sz="900" dirty="0"/>
              <a:t>Bending- compression and tension</a:t>
            </a:r>
          </a:p>
          <a:p>
            <a:endParaRPr lang="en-GB" sz="900" dirty="0"/>
          </a:p>
          <a:p>
            <a:pPr lvl="0"/>
            <a:r>
              <a:rPr lang="en-GB" sz="900" dirty="0">
                <a:solidFill>
                  <a:prstClr val="black"/>
                </a:solidFill>
              </a:rPr>
              <a:t>Tension-pulling</a:t>
            </a:r>
          </a:p>
          <a:p>
            <a:endParaRPr lang="en-GB" sz="900" dirty="0"/>
          </a:p>
          <a:p>
            <a:pPr lvl="0"/>
            <a:r>
              <a:rPr lang="en-GB" sz="900" dirty="0">
                <a:solidFill>
                  <a:prstClr val="black"/>
                </a:solidFill>
              </a:rPr>
              <a:t>Compression- </a:t>
            </a:r>
            <a:r>
              <a:rPr lang="en-GB" sz="900" dirty="0" smtClean="0">
                <a:solidFill>
                  <a:prstClr val="black"/>
                </a:solidFill>
              </a:rPr>
              <a:t>squeezing</a:t>
            </a:r>
            <a:endParaRPr lang="en-GB" sz="900" dirty="0"/>
          </a:p>
        </p:txBody>
      </p:sp>
      <p:sp>
        <p:nvSpPr>
          <p:cNvPr id="14" name="Rectangle 13"/>
          <p:cNvSpPr/>
          <p:nvPr/>
        </p:nvSpPr>
        <p:spPr>
          <a:xfrm>
            <a:off x="6884644" y="88217"/>
            <a:ext cx="3730584" cy="31393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900" b="1" dirty="0" smtClean="0"/>
              <a:t>Flat pack versus traditional:</a:t>
            </a:r>
          </a:p>
          <a:p>
            <a:r>
              <a:rPr lang="en-GB" sz="900" dirty="0" smtClean="0"/>
              <a:t>Advantages- </a:t>
            </a:r>
            <a:r>
              <a:rPr lang="en-GB" sz="900" dirty="0"/>
              <a:t>Compact for ease of </a:t>
            </a:r>
            <a:r>
              <a:rPr lang="en-GB" sz="900" dirty="0" smtClean="0"/>
              <a:t>transport- Low </a:t>
            </a:r>
            <a:r>
              <a:rPr lang="en-GB" sz="900" dirty="0"/>
              <a:t>cost compared to traditional </a:t>
            </a:r>
            <a:r>
              <a:rPr lang="en-GB" sz="900" dirty="0" smtClean="0"/>
              <a:t>furniture- Large </a:t>
            </a:r>
            <a:r>
              <a:rPr lang="en-GB" sz="900" dirty="0"/>
              <a:t>choice of styles and </a:t>
            </a:r>
            <a:r>
              <a:rPr lang="en-GB" sz="900" dirty="0" smtClean="0"/>
              <a:t>finishes- Easy </a:t>
            </a:r>
            <a:r>
              <a:rPr lang="en-GB" sz="900" dirty="0"/>
              <a:t>to assemble with limited tools and </a:t>
            </a:r>
            <a:r>
              <a:rPr lang="en-GB" sz="900" dirty="0" smtClean="0"/>
              <a:t>experience- Can </a:t>
            </a:r>
            <a:r>
              <a:rPr lang="en-GB" sz="900" dirty="0"/>
              <a:t>be disassembled for </a:t>
            </a:r>
            <a:r>
              <a:rPr lang="en-GB" sz="900" dirty="0" smtClean="0"/>
              <a:t>storage/moving.</a:t>
            </a:r>
            <a:endParaRPr lang="en-GB" sz="900" dirty="0"/>
          </a:p>
          <a:p>
            <a:r>
              <a:rPr lang="en-GB" sz="900" dirty="0" smtClean="0"/>
              <a:t>Disadvantages- </a:t>
            </a:r>
            <a:r>
              <a:rPr lang="en-US" sz="900" dirty="0"/>
              <a:t>Needs to be constructed yourself or by someone else at an additional </a:t>
            </a:r>
            <a:r>
              <a:rPr lang="en-US" sz="900" dirty="0" smtClean="0"/>
              <a:t>cost- Not </a:t>
            </a:r>
            <a:r>
              <a:rPr lang="en-US" sz="900" dirty="0"/>
              <a:t>as robust as traditional </a:t>
            </a:r>
            <a:r>
              <a:rPr lang="en-US" sz="900" dirty="0" smtClean="0"/>
              <a:t>furniture- Can </a:t>
            </a:r>
            <a:r>
              <a:rPr lang="en-US" sz="900" dirty="0"/>
              <a:t>be complex to construct for </a:t>
            </a:r>
            <a:r>
              <a:rPr lang="en-US" sz="900" dirty="0" smtClean="0"/>
              <a:t>some- Prone </a:t>
            </a:r>
            <a:r>
              <a:rPr lang="en-US" sz="900" dirty="0"/>
              <a:t>to damage by </a:t>
            </a:r>
            <a:r>
              <a:rPr lang="en-US" sz="900" dirty="0" smtClean="0"/>
              <a:t>moisture- Can </a:t>
            </a:r>
            <a:r>
              <a:rPr lang="en-US" sz="900" dirty="0"/>
              <a:t>chip and break easily.</a:t>
            </a:r>
          </a:p>
          <a:p>
            <a:r>
              <a:rPr lang="en-GB" sz="900" b="1" dirty="0" smtClean="0"/>
              <a:t>Fixings: </a:t>
            </a:r>
          </a:p>
          <a:p>
            <a:r>
              <a:rPr lang="en-GB" sz="900" dirty="0" smtClean="0"/>
              <a:t>Why use pre-manufactured fixings- </a:t>
            </a:r>
            <a:r>
              <a:rPr lang="en-US" sz="900" dirty="0"/>
              <a:t>It is cost </a:t>
            </a:r>
            <a:r>
              <a:rPr lang="en-US" sz="900" dirty="0" smtClean="0"/>
              <a:t>effective-Pre </a:t>
            </a:r>
            <a:r>
              <a:rPr lang="en-US" sz="900" dirty="0"/>
              <a:t>manufactured components are made by companies that specialise in this </a:t>
            </a:r>
            <a:r>
              <a:rPr lang="en-US" sz="900" dirty="0" smtClean="0"/>
              <a:t>product-they make very </a:t>
            </a:r>
            <a:r>
              <a:rPr lang="en-US" sz="900" dirty="0"/>
              <a:t>high </a:t>
            </a:r>
            <a:r>
              <a:rPr lang="en-US" sz="900" dirty="0" smtClean="0"/>
              <a:t>volumes to a low price- High quality- consistent sizes.</a:t>
            </a:r>
            <a:endParaRPr lang="en-US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r>
              <a:rPr lang="en-GB" sz="900" dirty="0"/>
              <a:t> </a:t>
            </a:r>
            <a:r>
              <a:rPr lang="en-GB" sz="900" dirty="0" smtClean="0"/>
              <a:t>        Screws	         Hinge	      Modesty block	              Dowels</a:t>
            </a:r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 smtClean="0"/>
          </a:p>
          <a:p>
            <a:endParaRPr lang="en-GB" sz="900" dirty="0" smtClean="0"/>
          </a:p>
          <a:p>
            <a:r>
              <a:rPr lang="en-GB" sz="900" dirty="0" smtClean="0"/>
              <a:t>        Washer                            Bolt	          Nyloc nut                       </a:t>
            </a:r>
            <a:r>
              <a:rPr lang="en-GB" sz="900" dirty="0"/>
              <a:t>N</a:t>
            </a:r>
            <a:r>
              <a:rPr lang="en-GB" sz="900" dirty="0" smtClean="0"/>
              <a:t>ut</a:t>
            </a:r>
            <a:endParaRPr lang="en-GB" sz="900" dirty="0"/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822492"/>
              </p:ext>
            </p:extLst>
          </p:nvPr>
        </p:nvGraphicFramePr>
        <p:xfrm rot="16200000">
          <a:off x="5776651" y="4498372"/>
          <a:ext cx="1411804" cy="512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Bitmap Image" r:id="rId3" imgW="6819840" imgH="2381400" progId="Paint.Picture">
                  <p:embed/>
                </p:oleObj>
              </mc:Choice>
              <mc:Fallback>
                <p:oleObj name="Bitmap Image" r:id="rId3" imgW="6819840" imgH="2381400" progId="Paint.Picture">
                  <p:embed/>
                  <p:pic>
                    <p:nvPicPr>
                      <p:cNvPr id="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 rot="16200000">
                        <a:off x="5776651" y="4498372"/>
                        <a:ext cx="1411804" cy="512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l="17555" t="19873" r="18413" b="17379"/>
          <a:stretch/>
        </p:blipFill>
        <p:spPr>
          <a:xfrm>
            <a:off x="3235449" y="400536"/>
            <a:ext cx="844684" cy="5779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116" y="436934"/>
            <a:ext cx="821688" cy="5690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26" y="420643"/>
            <a:ext cx="543543" cy="5690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2588" y="420643"/>
            <a:ext cx="686043" cy="57183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1" y="437033"/>
            <a:ext cx="907608" cy="564305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894066" y="4558786"/>
            <a:ext cx="3735328" cy="216982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900" b="1" dirty="0" smtClean="0"/>
              <a:t>Quality assurance/ quality control:</a:t>
            </a:r>
          </a:p>
          <a:p>
            <a:r>
              <a:rPr lang="en-GB" sz="900" b="1" dirty="0" smtClean="0"/>
              <a:t>Why quality control is important-</a:t>
            </a:r>
          </a:p>
          <a:p>
            <a:r>
              <a:rPr lang="en-US" sz="900" dirty="0"/>
              <a:t>Check or </a:t>
            </a:r>
            <a:r>
              <a:rPr lang="en-US" sz="900" dirty="0" smtClean="0"/>
              <a:t>test-Make </a:t>
            </a:r>
            <a:r>
              <a:rPr lang="en-US" sz="900" dirty="0"/>
              <a:t>sure the product meets a specific </a:t>
            </a:r>
            <a:r>
              <a:rPr lang="en-US" sz="900" dirty="0" smtClean="0"/>
              <a:t>standard-To </a:t>
            </a:r>
            <a:r>
              <a:rPr lang="en-US" sz="900" dirty="0"/>
              <a:t>ensure manufactured products meets an agreed </a:t>
            </a:r>
            <a:r>
              <a:rPr lang="en-US" sz="900" dirty="0" smtClean="0"/>
              <a:t>specification-Guarantees </a:t>
            </a:r>
            <a:r>
              <a:rPr lang="en-US" sz="900" dirty="0"/>
              <a:t>the accuracy of a part or </a:t>
            </a:r>
            <a:r>
              <a:rPr lang="en-US" sz="900" dirty="0" smtClean="0"/>
              <a:t>component-Manufactured </a:t>
            </a:r>
            <a:r>
              <a:rPr lang="en-US" sz="900" dirty="0"/>
              <a:t>to an agreed </a:t>
            </a:r>
            <a:r>
              <a:rPr lang="en-US" sz="900" dirty="0" smtClean="0"/>
              <a:t>tolerance-Fit </a:t>
            </a:r>
            <a:r>
              <a:rPr lang="en-US" sz="900" dirty="0"/>
              <a:t>for </a:t>
            </a:r>
            <a:r>
              <a:rPr lang="en-US" sz="900" dirty="0" smtClean="0"/>
              <a:t>purpose-Suitable </a:t>
            </a:r>
            <a:r>
              <a:rPr lang="en-US" sz="900" dirty="0"/>
              <a:t>enough for </a:t>
            </a:r>
            <a:r>
              <a:rPr lang="en-US" sz="900" dirty="0" smtClean="0"/>
              <a:t>selling</a:t>
            </a:r>
          </a:p>
          <a:p>
            <a:r>
              <a:rPr lang="en-US" sz="900" b="1" dirty="0" smtClean="0"/>
              <a:t>Importance of tolerance- </a:t>
            </a:r>
          </a:p>
          <a:p>
            <a:r>
              <a:rPr lang="en-US" sz="900" dirty="0" smtClean="0"/>
              <a:t>Very </a:t>
            </a:r>
            <a:r>
              <a:rPr lang="en-US" sz="900" dirty="0"/>
              <a:t>difficult to make a </a:t>
            </a:r>
            <a:r>
              <a:rPr lang="en-US" sz="900" dirty="0" smtClean="0"/>
              <a:t>component exactly </a:t>
            </a:r>
            <a:r>
              <a:rPr lang="en-GB" sz="900" dirty="0"/>
              <a:t>c</a:t>
            </a:r>
            <a:r>
              <a:rPr lang="en-GB" sz="900" dirty="0" smtClean="0"/>
              <a:t>orrect- </a:t>
            </a:r>
            <a:r>
              <a:rPr lang="en-US" sz="900" dirty="0" smtClean="0"/>
              <a:t>Easier </a:t>
            </a:r>
            <a:r>
              <a:rPr lang="en-US" sz="900" dirty="0"/>
              <a:t>to make a component within </a:t>
            </a:r>
            <a:r>
              <a:rPr lang="en-US" sz="900" dirty="0" smtClean="0"/>
              <a:t>tolerances-This </a:t>
            </a:r>
            <a:r>
              <a:rPr lang="en-US" sz="900" dirty="0"/>
              <a:t>is the maximum and minimum sizes </a:t>
            </a:r>
            <a:r>
              <a:rPr lang="en-US" sz="900" dirty="0" smtClean="0"/>
              <a:t>a </a:t>
            </a:r>
            <a:r>
              <a:rPr lang="en-GB" sz="900" dirty="0" smtClean="0"/>
              <a:t>component </a:t>
            </a:r>
            <a:r>
              <a:rPr lang="en-GB" sz="900" dirty="0"/>
              <a:t>can </a:t>
            </a:r>
            <a:r>
              <a:rPr lang="en-GB" sz="900" dirty="0" smtClean="0"/>
              <a:t>be-</a:t>
            </a:r>
            <a:r>
              <a:rPr lang="en-US" sz="900" dirty="0" smtClean="0"/>
              <a:t> </a:t>
            </a:r>
            <a:r>
              <a:rPr lang="en-US" sz="900" dirty="0"/>
              <a:t>Manufacturer knows that if a product is within</a:t>
            </a:r>
          </a:p>
          <a:p>
            <a:r>
              <a:rPr lang="en-US" sz="900" dirty="0"/>
              <a:t>tolerances then it will work</a:t>
            </a:r>
            <a:r>
              <a:rPr lang="en-US" sz="900" dirty="0" smtClean="0"/>
              <a:t>.</a:t>
            </a:r>
          </a:p>
          <a:p>
            <a:r>
              <a:rPr lang="en-US" sz="900" b="1" dirty="0" smtClean="0"/>
              <a:t>Method of quality control check-</a:t>
            </a:r>
          </a:p>
          <a:p>
            <a:r>
              <a:rPr lang="en-GB" sz="900" dirty="0" smtClean="0"/>
              <a:t>Visual check- Using </a:t>
            </a:r>
            <a:r>
              <a:rPr lang="en-GB" sz="900" dirty="0"/>
              <a:t>a </a:t>
            </a:r>
            <a:r>
              <a:rPr lang="en-GB" sz="900" dirty="0" smtClean="0"/>
              <a:t>ruler- Using </a:t>
            </a:r>
            <a:r>
              <a:rPr lang="en-GB" sz="900" dirty="0"/>
              <a:t>a </a:t>
            </a:r>
            <a:r>
              <a:rPr lang="en-GB" sz="900" dirty="0" err="1" smtClean="0"/>
              <a:t>multimeter</a:t>
            </a:r>
            <a:r>
              <a:rPr lang="en-GB" sz="900" dirty="0" smtClean="0"/>
              <a:t>- Using </a:t>
            </a:r>
            <a:r>
              <a:rPr lang="en-GB" sz="900" dirty="0"/>
              <a:t>a jig/fixture or </a:t>
            </a:r>
            <a:r>
              <a:rPr lang="en-GB" sz="900" dirty="0" smtClean="0"/>
              <a:t>template- Testing </a:t>
            </a:r>
            <a:r>
              <a:rPr lang="en-GB" sz="900" dirty="0"/>
              <a:t>against the </a:t>
            </a:r>
            <a:r>
              <a:rPr lang="en-GB" sz="900" dirty="0" smtClean="0"/>
              <a:t>specification- Testing </a:t>
            </a:r>
            <a:r>
              <a:rPr lang="en-GB" sz="900" dirty="0"/>
              <a:t>to see if the product </a:t>
            </a:r>
            <a:r>
              <a:rPr lang="en-GB" sz="900" dirty="0" smtClean="0"/>
              <a:t>works.</a:t>
            </a:r>
            <a:endParaRPr lang="en-GB" sz="9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4983" y="1977336"/>
            <a:ext cx="642334" cy="36839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0555" y="1932531"/>
            <a:ext cx="674412" cy="3942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66664" y="1949735"/>
            <a:ext cx="470409" cy="3494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64453" y="1874441"/>
            <a:ext cx="555032" cy="4162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03354" y="1588095"/>
            <a:ext cx="655111" cy="451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07182" y="1162805"/>
            <a:ext cx="868337" cy="8286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4153" y="1629643"/>
            <a:ext cx="763682" cy="5704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1486" y="1705142"/>
            <a:ext cx="903543" cy="3877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58757" y="1602090"/>
            <a:ext cx="710944" cy="38937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459805" y="1103065"/>
            <a:ext cx="6723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/>
              <a:t>A</a:t>
            </a:r>
            <a:r>
              <a:rPr lang="en-GB" sz="900" dirty="0"/>
              <a:t> Load</a:t>
            </a:r>
          </a:p>
          <a:p>
            <a:r>
              <a:rPr lang="en-GB" sz="900" b="1" dirty="0"/>
              <a:t>B</a:t>
            </a:r>
            <a:r>
              <a:rPr lang="en-GB" sz="900" dirty="0"/>
              <a:t> Fulcrum</a:t>
            </a:r>
          </a:p>
          <a:p>
            <a:r>
              <a:rPr lang="en-GB" sz="900" b="1" dirty="0"/>
              <a:t>C</a:t>
            </a:r>
            <a:r>
              <a:rPr lang="en-GB" sz="900" dirty="0"/>
              <a:t> Effort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27198" y="1074513"/>
            <a:ext cx="9060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900" dirty="0">
                <a:solidFill>
                  <a:prstClr val="black"/>
                </a:solidFill>
              </a:rPr>
              <a:t>Rotary motion-</a:t>
            </a:r>
          </a:p>
          <a:p>
            <a:pPr lvl="0"/>
            <a:r>
              <a:rPr lang="en-GB" sz="900" dirty="0">
                <a:solidFill>
                  <a:prstClr val="black"/>
                </a:solidFill>
              </a:rPr>
              <a:t>Rotates around</a:t>
            </a:r>
            <a:br>
              <a:rPr lang="en-GB" sz="900" dirty="0">
                <a:solidFill>
                  <a:prstClr val="black"/>
                </a:solidFill>
              </a:rPr>
            </a:br>
            <a:r>
              <a:rPr lang="en-GB" sz="900" dirty="0">
                <a:solidFill>
                  <a:prstClr val="black"/>
                </a:solidFill>
              </a:rPr>
              <a:t>a central axis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96662" y="1063013"/>
            <a:ext cx="1306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900" dirty="0" smtClean="0">
                <a:solidFill>
                  <a:prstClr val="black"/>
                </a:solidFill>
              </a:rPr>
              <a:t>Reciprocating motion- </a:t>
            </a:r>
            <a:r>
              <a:rPr lang="en-GB" sz="900" dirty="0">
                <a:solidFill>
                  <a:prstClr val="black"/>
                </a:solidFill>
              </a:rPr>
              <a:t>Moves back and forth </a:t>
            </a:r>
            <a:r>
              <a:rPr lang="en-GB" sz="900" dirty="0" smtClean="0">
                <a:solidFill>
                  <a:prstClr val="black"/>
                </a:solidFill>
              </a:rPr>
              <a:t>or </a:t>
            </a:r>
            <a:r>
              <a:rPr lang="en-GB" sz="900" dirty="0">
                <a:solidFill>
                  <a:prstClr val="black"/>
                </a:solidFill>
              </a:rPr>
              <a:t>up and down along </a:t>
            </a:r>
            <a:r>
              <a:rPr lang="en-GB" sz="900" dirty="0" smtClean="0">
                <a:solidFill>
                  <a:prstClr val="black"/>
                </a:solidFill>
              </a:rPr>
              <a:t>a </a:t>
            </a:r>
            <a:r>
              <a:rPr lang="en-GB" sz="900" dirty="0">
                <a:solidFill>
                  <a:prstClr val="black"/>
                </a:solidFill>
              </a:rPr>
              <a:t>straight line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203551" y="1071167"/>
            <a:ext cx="128665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900" dirty="0">
                <a:solidFill>
                  <a:prstClr val="black"/>
                </a:solidFill>
              </a:rPr>
              <a:t>Oscillating  motion-Moves </a:t>
            </a:r>
            <a:r>
              <a:rPr lang="en-GB" sz="900" dirty="0" smtClean="0">
                <a:solidFill>
                  <a:prstClr val="black"/>
                </a:solidFill>
              </a:rPr>
              <a:t>back </a:t>
            </a:r>
            <a:r>
              <a:rPr lang="en-GB" sz="900" dirty="0">
                <a:solidFill>
                  <a:prstClr val="black"/>
                </a:solidFill>
              </a:rPr>
              <a:t>and forth </a:t>
            </a:r>
            <a:r>
              <a:rPr lang="en-GB" sz="900" dirty="0" smtClean="0">
                <a:solidFill>
                  <a:prstClr val="black"/>
                </a:solidFill>
              </a:rPr>
              <a:t>along </a:t>
            </a:r>
            <a:r>
              <a:rPr lang="en-GB" sz="900" dirty="0">
                <a:solidFill>
                  <a:prstClr val="black"/>
                </a:solidFill>
              </a:rPr>
              <a:t>a </a:t>
            </a:r>
            <a:r>
              <a:rPr lang="en-GB" sz="900" dirty="0" smtClean="0">
                <a:solidFill>
                  <a:prstClr val="black"/>
                </a:solidFill>
              </a:rPr>
              <a:t>curved line</a:t>
            </a:r>
            <a:endParaRPr lang="en-GB" sz="9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847" y="1025615"/>
            <a:ext cx="1093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900" dirty="0">
                <a:solidFill>
                  <a:prstClr val="black"/>
                </a:solidFill>
              </a:rPr>
              <a:t>Linear motion- </a:t>
            </a:r>
          </a:p>
          <a:p>
            <a:pPr lvl="0"/>
            <a:r>
              <a:rPr lang="en-GB" sz="900" dirty="0">
                <a:solidFill>
                  <a:prstClr val="black"/>
                </a:solidFill>
              </a:rPr>
              <a:t>Moves in a </a:t>
            </a:r>
            <a:br>
              <a:rPr lang="en-GB" sz="900" dirty="0">
                <a:solidFill>
                  <a:prstClr val="black"/>
                </a:solidFill>
              </a:rPr>
            </a:br>
            <a:r>
              <a:rPr lang="en-GB" sz="900" dirty="0">
                <a:solidFill>
                  <a:prstClr val="black"/>
                </a:solidFill>
              </a:rPr>
              <a:t>straight line in </a:t>
            </a:r>
            <a:br>
              <a:rPr lang="en-GB" sz="900" dirty="0">
                <a:solidFill>
                  <a:prstClr val="black"/>
                </a:solidFill>
              </a:rPr>
            </a:br>
            <a:r>
              <a:rPr lang="en-GB" sz="900" dirty="0">
                <a:solidFill>
                  <a:prstClr val="black"/>
                </a:solidFill>
              </a:rPr>
              <a:t>one direction only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76461" y="2593639"/>
            <a:ext cx="531885" cy="38258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32711" y="2563272"/>
            <a:ext cx="508872" cy="45399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60380" y="2565393"/>
            <a:ext cx="716183" cy="43933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920640" y="2563305"/>
            <a:ext cx="544844" cy="428813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5358363" y="66933"/>
            <a:ext cx="14233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/>
              <a:t>Sustainability when using </a:t>
            </a:r>
            <a:r>
              <a:rPr lang="en-GB" sz="900" b="1" dirty="0" smtClean="0"/>
              <a:t>woods- </a:t>
            </a:r>
            <a:r>
              <a:rPr lang="en-US" sz="900" dirty="0" smtClean="0"/>
              <a:t>Wood </a:t>
            </a:r>
            <a:r>
              <a:rPr lang="en-US" sz="900" dirty="0"/>
              <a:t>should only be used from managed </a:t>
            </a:r>
            <a:r>
              <a:rPr lang="en-US" sz="900" dirty="0" smtClean="0"/>
              <a:t>forests, trees </a:t>
            </a:r>
            <a:r>
              <a:rPr lang="en-US" sz="900" dirty="0"/>
              <a:t>are replanted once they have been cut </a:t>
            </a:r>
            <a:r>
              <a:rPr lang="en-US" sz="900" dirty="0" smtClean="0"/>
              <a:t>down- easy </a:t>
            </a:r>
            <a:r>
              <a:rPr lang="en-US" sz="900" dirty="0"/>
              <a:t>to </a:t>
            </a:r>
            <a:r>
              <a:rPr lang="en-US" sz="900" dirty="0" smtClean="0"/>
              <a:t>repair- can be recycled </a:t>
            </a:r>
            <a:r>
              <a:rPr lang="en-US" sz="900" dirty="0"/>
              <a:t>into chipboard, </a:t>
            </a:r>
            <a:r>
              <a:rPr lang="en-US" sz="900" dirty="0" err="1"/>
              <a:t>mdf</a:t>
            </a:r>
            <a:r>
              <a:rPr lang="en-US" sz="900" dirty="0"/>
              <a:t>,</a:t>
            </a:r>
          </a:p>
          <a:p>
            <a:r>
              <a:rPr lang="en-GB" sz="900" dirty="0"/>
              <a:t>card and </a:t>
            </a:r>
            <a:r>
              <a:rPr lang="en-GB" sz="900" dirty="0" smtClean="0"/>
              <a:t>paper- </a:t>
            </a:r>
            <a:r>
              <a:rPr lang="en-US" sz="900" dirty="0" smtClean="0"/>
              <a:t>can </a:t>
            </a:r>
            <a:r>
              <a:rPr lang="en-US" sz="900" dirty="0"/>
              <a:t>be re used to manufacture </a:t>
            </a:r>
            <a:r>
              <a:rPr lang="en-US" sz="900" dirty="0" smtClean="0"/>
              <a:t>other </a:t>
            </a:r>
            <a:r>
              <a:rPr lang="en-GB" sz="900" dirty="0" smtClean="0"/>
              <a:t>wooden products-  </a:t>
            </a:r>
            <a:r>
              <a:rPr lang="en-US" sz="900" dirty="0" smtClean="0"/>
              <a:t>less </a:t>
            </a:r>
            <a:r>
              <a:rPr lang="en-US" sz="900" dirty="0"/>
              <a:t>effect on the environment than many</a:t>
            </a:r>
          </a:p>
          <a:p>
            <a:r>
              <a:rPr lang="en-GB" sz="900" dirty="0"/>
              <a:t>other resistant </a:t>
            </a:r>
            <a:r>
              <a:rPr lang="en-GB" sz="900" dirty="0" smtClean="0"/>
              <a:t>materials-</a:t>
            </a:r>
            <a:endParaRPr lang="en-GB" sz="900" dirty="0"/>
          </a:p>
          <a:p>
            <a:r>
              <a:rPr lang="en-US" sz="900" dirty="0" smtClean="0"/>
              <a:t>Biodegradable- used </a:t>
            </a:r>
            <a:r>
              <a:rPr lang="en-US" sz="900" dirty="0"/>
              <a:t>wooden products can fuel bio mass power </a:t>
            </a:r>
            <a:r>
              <a:rPr lang="en-GB" sz="900" dirty="0" smtClean="0"/>
              <a:t>stations.</a:t>
            </a:r>
            <a:endParaRPr lang="en-GB" sz="900" dirty="0"/>
          </a:p>
          <a:p>
            <a:pPr lvl="0"/>
            <a:endParaRPr lang="en-GB" sz="900" b="1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141" y="3572600"/>
            <a:ext cx="1144865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GB" sz="900" b="1" dirty="0" smtClean="0"/>
              <a:t>Flow chart symbols:</a:t>
            </a:r>
          </a:p>
          <a:p>
            <a:endParaRPr lang="en-GB" sz="900" b="1" dirty="0"/>
          </a:p>
          <a:p>
            <a:r>
              <a:rPr lang="en-GB" sz="900" b="1" dirty="0" smtClean="0"/>
              <a:t>Process</a:t>
            </a:r>
          </a:p>
          <a:p>
            <a:endParaRPr lang="en-GB" sz="900" b="1" dirty="0"/>
          </a:p>
          <a:p>
            <a:r>
              <a:rPr lang="en-GB" sz="900" b="1" dirty="0" smtClean="0"/>
              <a:t>Start/end</a:t>
            </a:r>
          </a:p>
          <a:p>
            <a:endParaRPr lang="en-GB" sz="900" b="1" dirty="0"/>
          </a:p>
          <a:p>
            <a:r>
              <a:rPr lang="en-GB" sz="900" b="1" dirty="0" smtClean="0"/>
              <a:t>Decision </a:t>
            </a:r>
          </a:p>
          <a:p>
            <a:endParaRPr lang="en-GB" sz="900" dirty="0" smtClean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21532" y="4449827"/>
            <a:ext cx="556877" cy="23447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1058" y="4125515"/>
            <a:ext cx="538840" cy="2632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31715" y="3830196"/>
            <a:ext cx="504282" cy="245563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242616" y="3566478"/>
            <a:ext cx="2769830" cy="1200329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Adhesives:</a:t>
            </a:r>
          </a:p>
          <a:p>
            <a:r>
              <a:rPr lang="en-GB" sz="900" dirty="0" smtClean="0"/>
              <a:t>PVA- Wood-wood-strong glue-takes a long time to dry</a:t>
            </a:r>
          </a:p>
          <a:p>
            <a:r>
              <a:rPr lang="en-GB" sz="900" dirty="0" smtClean="0"/>
              <a:t>Glue gun- modelling materials-quick-not strong</a:t>
            </a:r>
          </a:p>
          <a:p>
            <a:r>
              <a:rPr lang="en-GB" sz="900" dirty="0" smtClean="0"/>
              <a:t>Solvent cement-acrylic to acrylic-dries clear- can damage the finish</a:t>
            </a:r>
          </a:p>
          <a:p>
            <a:r>
              <a:rPr lang="en-GB" sz="900" dirty="0" smtClean="0"/>
              <a:t>Epoxy resin- any materials to any material-strong joint- irritant to skin</a:t>
            </a:r>
          </a:p>
          <a:p>
            <a:r>
              <a:rPr lang="en-GB" sz="900" dirty="0" smtClean="0"/>
              <a:t>Super glue- </a:t>
            </a:r>
            <a:r>
              <a:rPr lang="en-GB" sz="900" dirty="0"/>
              <a:t>any materials to any </a:t>
            </a:r>
            <a:r>
              <a:rPr lang="en-GB" sz="900" dirty="0" smtClean="0"/>
              <a:t>material-quick- irritant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3243" y="4845094"/>
            <a:ext cx="395169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Jig moulds and templates: </a:t>
            </a:r>
          </a:p>
          <a:p>
            <a:r>
              <a:rPr lang="en-US" sz="900" b="1" dirty="0"/>
              <a:t>Accuracy: </a:t>
            </a:r>
            <a:r>
              <a:rPr lang="en-US" sz="900" dirty="0"/>
              <a:t>The level of accuracy is improved </a:t>
            </a:r>
            <a:r>
              <a:rPr lang="en-US" sz="900" dirty="0" smtClean="0"/>
              <a:t>as </a:t>
            </a:r>
            <a:r>
              <a:rPr lang="en-GB" sz="900" dirty="0" smtClean="0"/>
              <a:t>human </a:t>
            </a:r>
            <a:r>
              <a:rPr lang="en-GB" sz="900" dirty="0"/>
              <a:t>error is limited.</a:t>
            </a:r>
          </a:p>
          <a:p>
            <a:r>
              <a:rPr lang="en-US" sz="900" b="1" dirty="0"/>
              <a:t>Consistency</a:t>
            </a:r>
            <a:r>
              <a:rPr lang="en-US" sz="900" dirty="0"/>
              <a:t>: The level of consistency is </a:t>
            </a:r>
            <a:r>
              <a:rPr lang="en-US" sz="900" dirty="0" smtClean="0"/>
              <a:t>improved as </a:t>
            </a:r>
            <a:r>
              <a:rPr lang="en-US" sz="900" dirty="0"/>
              <a:t>all the products will be identical.</a:t>
            </a:r>
          </a:p>
          <a:p>
            <a:r>
              <a:rPr lang="en-US" sz="900" b="1" dirty="0"/>
              <a:t>Speed: </a:t>
            </a:r>
            <a:r>
              <a:rPr lang="en-US" sz="900" dirty="0"/>
              <a:t>The time taken to produce a product </a:t>
            </a:r>
            <a:r>
              <a:rPr lang="en-US" sz="900" dirty="0" smtClean="0"/>
              <a:t>is reduced </a:t>
            </a:r>
            <a:r>
              <a:rPr lang="en-US" sz="900" dirty="0"/>
              <a:t>as there is no requirement for marking out.</a:t>
            </a:r>
          </a:p>
          <a:p>
            <a:r>
              <a:rPr lang="en-US" sz="900" b="1" dirty="0"/>
              <a:t>Cost: </a:t>
            </a:r>
            <a:r>
              <a:rPr lang="en-US" sz="900" dirty="0"/>
              <a:t>The cost of producing products is reduced </a:t>
            </a:r>
            <a:r>
              <a:rPr lang="en-US" sz="900" dirty="0" smtClean="0"/>
              <a:t>as the </a:t>
            </a:r>
            <a:r>
              <a:rPr lang="en-US" sz="900" dirty="0"/>
              <a:t>use of jigs, </a:t>
            </a:r>
            <a:r>
              <a:rPr lang="en-US" sz="900" dirty="0" err="1"/>
              <a:t>moulds</a:t>
            </a:r>
            <a:r>
              <a:rPr lang="en-US" sz="900" dirty="0"/>
              <a:t> and templates means less </a:t>
            </a:r>
            <a:r>
              <a:rPr lang="en-US" sz="900" dirty="0" err="1"/>
              <a:t>labour</a:t>
            </a:r>
            <a:r>
              <a:rPr lang="en-US" sz="900" dirty="0"/>
              <a:t> required, initial set up </a:t>
            </a:r>
            <a:r>
              <a:rPr lang="en-US" sz="900" dirty="0" smtClean="0"/>
              <a:t>high</a:t>
            </a:r>
            <a:endParaRPr lang="en-GB" altLang="en-US" sz="900" dirty="0"/>
          </a:p>
        </p:txBody>
      </p:sp>
      <p:sp>
        <p:nvSpPr>
          <p:cNvPr id="61" name="TextBox 60"/>
          <p:cNvSpPr txBox="1"/>
          <p:nvPr/>
        </p:nvSpPr>
        <p:spPr>
          <a:xfrm>
            <a:off x="21211" y="6088682"/>
            <a:ext cx="3973727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Finishes:</a:t>
            </a:r>
          </a:p>
          <a:p>
            <a:r>
              <a:rPr lang="en-GB" sz="900" dirty="0" smtClean="0"/>
              <a:t>Types of finishes- varnish-paint-wax-stain-oil</a:t>
            </a:r>
          </a:p>
          <a:p>
            <a:r>
              <a:rPr lang="en-GB" sz="900" dirty="0" smtClean="0"/>
              <a:t>It enhances the look-brings out the wood grain- shiny finish- durable- protect- water resistant- smoother finish.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432588" y="1058779"/>
            <a:ext cx="737113" cy="1071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109238" y="1045546"/>
            <a:ext cx="905791" cy="1085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056858" y="1063013"/>
            <a:ext cx="814384" cy="1067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1954550" y="1062871"/>
            <a:ext cx="1156889" cy="10677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3173510" y="1063012"/>
            <a:ext cx="1156196" cy="10676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/>
          <p:cNvCxnSpPr>
            <a:stCxn id="4" idx="0"/>
            <a:endCxn id="4" idx="2"/>
          </p:cNvCxnSpPr>
          <p:nvPr/>
        </p:nvCxnSpPr>
        <p:spPr>
          <a:xfrm>
            <a:off x="11429221" y="0"/>
            <a:ext cx="0" cy="24948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1403372" y="0"/>
            <a:ext cx="1305163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Nuts and bolts</a:t>
            </a:r>
          </a:p>
          <a:p>
            <a:r>
              <a:rPr lang="en-GB" sz="800" dirty="0"/>
              <a:t>Spanner</a:t>
            </a:r>
          </a:p>
          <a:p>
            <a:r>
              <a:rPr lang="en-GB" sz="800" dirty="0"/>
              <a:t>Long nose </a:t>
            </a:r>
            <a:r>
              <a:rPr lang="en-GB" sz="800" dirty="0" smtClean="0"/>
              <a:t>plyers</a:t>
            </a:r>
            <a:endParaRPr lang="en-GB" sz="800" dirty="0"/>
          </a:p>
          <a:p>
            <a:r>
              <a:rPr lang="en-GB" sz="800" dirty="0"/>
              <a:t>Machine </a:t>
            </a:r>
            <a:r>
              <a:rPr lang="en-GB" sz="800" dirty="0" smtClean="0"/>
              <a:t>vice</a:t>
            </a:r>
          </a:p>
          <a:p>
            <a:r>
              <a:rPr lang="en-GB" sz="800" dirty="0"/>
              <a:t>Isometric</a:t>
            </a:r>
          </a:p>
          <a:p>
            <a:r>
              <a:rPr lang="en-GB" sz="800" dirty="0"/>
              <a:t>Parallel</a:t>
            </a:r>
          </a:p>
          <a:p>
            <a:r>
              <a:rPr lang="en-GB" sz="800" dirty="0"/>
              <a:t>Oblique </a:t>
            </a:r>
          </a:p>
          <a:p>
            <a:r>
              <a:rPr lang="en-GB" sz="800" dirty="0"/>
              <a:t>Perspective</a:t>
            </a:r>
          </a:p>
          <a:p>
            <a:r>
              <a:rPr lang="en-GB" sz="800" dirty="0"/>
              <a:t>Excellence</a:t>
            </a:r>
          </a:p>
          <a:p>
            <a:r>
              <a:rPr lang="en-GB" sz="800" dirty="0"/>
              <a:t>PVA</a:t>
            </a:r>
          </a:p>
          <a:p>
            <a:r>
              <a:rPr lang="en-GB" sz="800" dirty="0"/>
              <a:t>Clamp</a:t>
            </a:r>
          </a:p>
          <a:p>
            <a:r>
              <a:rPr lang="en-GB" sz="800" dirty="0"/>
              <a:t>Vice</a:t>
            </a:r>
          </a:p>
          <a:p>
            <a:r>
              <a:rPr lang="en-GB" sz="800" dirty="0"/>
              <a:t>Glass paper</a:t>
            </a:r>
          </a:p>
          <a:p>
            <a:r>
              <a:rPr lang="en-GB" sz="800" dirty="0"/>
              <a:t>Wax</a:t>
            </a:r>
          </a:p>
          <a:p>
            <a:r>
              <a:rPr lang="en-GB" sz="800" dirty="0"/>
              <a:t>MDF</a:t>
            </a:r>
          </a:p>
          <a:p>
            <a:r>
              <a:rPr lang="en-GB" sz="800" dirty="0"/>
              <a:t>Paint</a:t>
            </a:r>
          </a:p>
          <a:p>
            <a:r>
              <a:rPr lang="en-GB" sz="800" dirty="0"/>
              <a:t>Grain line</a:t>
            </a:r>
          </a:p>
          <a:p>
            <a:r>
              <a:rPr lang="en-GB" sz="800" dirty="0"/>
              <a:t>Grain</a:t>
            </a:r>
          </a:p>
          <a:p>
            <a:r>
              <a:rPr lang="en-GB" sz="800" dirty="0"/>
              <a:t>Degrease</a:t>
            </a:r>
          </a:p>
          <a:p>
            <a:r>
              <a:rPr lang="en-GB" sz="800" dirty="0"/>
              <a:t>Key</a:t>
            </a:r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3407776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0668635" y="0"/>
            <a:ext cx="153972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866867" y="2481782"/>
            <a:ext cx="2952895" cy="11842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4" name="TextBox 3"/>
          <p:cNvSpPr txBox="1"/>
          <p:nvPr/>
        </p:nvSpPr>
        <p:spPr>
          <a:xfrm>
            <a:off x="120426" y="92975"/>
            <a:ext cx="2217392" cy="23083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/>
              <a:t>Wood joints:</a:t>
            </a:r>
          </a:p>
          <a:p>
            <a:r>
              <a:rPr lang="en-GB" sz="900" dirty="0"/>
              <a:t>Bridle                                            Butt </a:t>
            </a:r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r>
              <a:rPr lang="en-GB" sz="900" dirty="0"/>
              <a:t>Cross halving                              Half lap</a:t>
            </a:r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r>
              <a:rPr lang="en-GB" sz="900" dirty="0"/>
              <a:t>Tee halving	                 Let in</a:t>
            </a:r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3708925" y="2494815"/>
            <a:ext cx="3293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Year 8 RM</a:t>
            </a:r>
          </a:p>
          <a:p>
            <a:pPr algn="ctr"/>
            <a:r>
              <a:rPr lang="en-GB" sz="2400" b="1" dirty="0" smtClean="0">
                <a:solidFill>
                  <a:srgbClr val="FFFF00"/>
                </a:solidFill>
              </a:rPr>
              <a:t>Knowledge Organiser</a:t>
            </a:r>
            <a:endParaRPr lang="en-GB" sz="2400" b="1" dirty="0">
              <a:solidFill>
                <a:srgbClr val="FFFF00"/>
              </a:solidFill>
            </a:endParaRPr>
          </a:p>
          <a:p>
            <a:pPr algn="ctr"/>
            <a:r>
              <a:rPr lang="en-GB" sz="2400" b="1" dirty="0" smtClean="0"/>
              <a:t>Structures</a:t>
            </a:r>
            <a:endParaRPr lang="en-GB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20426" y="4525487"/>
            <a:ext cx="3652951" cy="2169825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n-GB" sz="900" b="1" dirty="0"/>
              <a:t>Tools:</a:t>
            </a:r>
          </a:p>
          <a:p>
            <a:r>
              <a:rPr lang="en-GB" sz="900" dirty="0"/>
              <a:t>Claw hammer- </a:t>
            </a:r>
            <a:r>
              <a:rPr lang="en-US" sz="900" dirty="0"/>
              <a:t>is a tool primarily used for pounding nails into, or extracting nails from, some other object.</a:t>
            </a:r>
            <a:endParaRPr lang="en-GB" sz="900" dirty="0"/>
          </a:p>
          <a:p>
            <a:r>
              <a:rPr lang="en-GB" sz="900" dirty="0"/>
              <a:t>Coping saw- </a:t>
            </a:r>
            <a:r>
              <a:rPr lang="en-US" sz="900" dirty="0"/>
              <a:t>is a type of hand saw used to cut intricate external shapes and interior cut-outs in woodworking.</a:t>
            </a:r>
          </a:p>
          <a:p>
            <a:r>
              <a:rPr lang="en-GB" sz="900" dirty="0"/>
              <a:t>Tenon saw- is a type of hand saw used to cut wood straight. </a:t>
            </a:r>
          </a:p>
          <a:p>
            <a:r>
              <a:rPr lang="en-GB" sz="900" dirty="0"/>
              <a:t>Vice-  used for holding work in place while cutting or hammering pins into the material. </a:t>
            </a:r>
          </a:p>
          <a:p>
            <a:r>
              <a:rPr lang="en-GB" sz="900" dirty="0"/>
              <a:t>Bench hook- </a:t>
            </a:r>
            <a:r>
              <a:rPr lang="en-US" sz="900" dirty="0"/>
              <a:t>its purpose is to provide a stop against which the piece of wood being worked can be firmly held.</a:t>
            </a:r>
          </a:p>
          <a:p>
            <a:r>
              <a:rPr lang="en-GB" sz="900" dirty="0"/>
              <a:t>File- </a:t>
            </a:r>
            <a:r>
              <a:rPr lang="en-US" sz="900" dirty="0"/>
              <a:t>a steel hand tool with small sharp teeth on some or all of its surfaces; used for smoothing wood or metal.</a:t>
            </a:r>
            <a:endParaRPr lang="en-GB" sz="900" dirty="0"/>
          </a:p>
          <a:p>
            <a:r>
              <a:rPr lang="en-GB" sz="900" dirty="0"/>
              <a:t>Try square- used </a:t>
            </a:r>
            <a:r>
              <a:rPr lang="en-US" sz="900" dirty="0"/>
              <a:t>for marking and measuring a piece of wood. The square refers to the tool's primary use of measuring the accuracy of a right angle (90 degrees).</a:t>
            </a:r>
            <a:endParaRPr lang="en-GB" sz="900" dirty="0"/>
          </a:p>
        </p:txBody>
      </p:sp>
      <p:sp>
        <p:nvSpPr>
          <p:cNvPr id="9" name="Rectangle 8"/>
          <p:cNvSpPr/>
          <p:nvPr/>
        </p:nvSpPr>
        <p:spPr>
          <a:xfrm>
            <a:off x="10849792" y="46358"/>
            <a:ext cx="130516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/>
              <a:t>Key words:</a:t>
            </a:r>
          </a:p>
          <a:p>
            <a:endParaRPr lang="en-GB" sz="900" b="1" dirty="0"/>
          </a:p>
          <a:p>
            <a:r>
              <a:rPr lang="en-GB" sz="900" dirty="0"/>
              <a:t>Design brief</a:t>
            </a:r>
          </a:p>
          <a:p>
            <a:r>
              <a:rPr lang="en-GB" sz="900" dirty="0"/>
              <a:t>Engineer</a:t>
            </a:r>
          </a:p>
          <a:p>
            <a:r>
              <a:rPr lang="en-GB" sz="900" dirty="0"/>
              <a:t>Triangulation</a:t>
            </a:r>
          </a:p>
          <a:p>
            <a:r>
              <a:rPr lang="en-GB" sz="900" dirty="0"/>
              <a:t>Struts</a:t>
            </a:r>
          </a:p>
          <a:p>
            <a:r>
              <a:rPr lang="en-GB" sz="900" dirty="0"/>
              <a:t>Ties</a:t>
            </a:r>
          </a:p>
          <a:p>
            <a:r>
              <a:rPr lang="en-GB" sz="900" dirty="0"/>
              <a:t>Blast Furnace</a:t>
            </a:r>
          </a:p>
          <a:p>
            <a:r>
              <a:rPr lang="en-GB" sz="900" dirty="0"/>
              <a:t>Weaving</a:t>
            </a:r>
          </a:p>
          <a:p>
            <a:r>
              <a:rPr lang="en-GB" sz="900" dirty="0"/>
              <a:t>Water Power</a:t>
            </a:r>
          </a:p>
          <a:p>
            <a:r>
              <a:rPr lang="en-GB" sz="900" dirty="0"/>
              <a:t>Industrial</a:t>
            </a:r>
          </a:p>
          <a:p>
            <a:r>
              <a:rPr lang="en-GB" sz="900" dirty="0"/>
              <a:t>Revolution</a:t>
            </a:r>
          </a:p>
          <a:p>
            <a:r>
              <a:rPr lang="en-GB" sz="900" dirty="0"/>
              <a:t>Empire </a:t>
            </a:r>
          </a:p>
          <a:p>
            <a:r>
              <a:rPr lang="en-GB" sz="900" dirty="0"/>
              <a:t>Architect</a:t>
            </a:r>
          </a:p>
          <a:p>
            <a:r>
              <a:rPr lang="en-GB" sz="900" dirty="0"/>
              <a:t>Shell structure</a:t>
            </a:r>
          </a:p>
          <a:p>
            <a:r>
              <a:rPr lang="en-GB" sz="900" dirty="0"/>
              <a:t>Frame structure</a:t>
            </a:r>
          </a:p>
          <a:p>
            <a:r>
              <a:rPr lang="en-GB" sz="900" dirty="0"/>
              <a:t>Natural</a:t>
            </a:r>
          </a:p>
          <a:p>
            <a:r>
              <a:rPr lang="en-GB" sz="900" dirty="0"/>
              <a:t>Manmade </a:t>
            </a:r>
          </a:p>
          <a:p>
            <a:r>
              <a:rPr lang="en-GB" sz="900" dirty="0"/>
              <a:t>Static</a:t>
            </a:r>
          </a:p>
          <a:p>
            <a:r>
              <a:rPr lang="en-GB" sz="900" dirty="0"/>
              <a:t>Dynamic</a:t>
            </a:r>
            <a:br>
              <a:rPr lang="en-GB" sz="900" dirty="0"/>
            </a:br>
            <a:r>
              <a:rPr lang="en-GB" sz="900" dirty="0"/>
              <a:t>Compression</a:t>
            </a:r>
          </a:p>
          <a:p>
            <a:r>
              <a:rPr lang="en-GB" sz="900" dirty="0"/>
              <a:t>Tension</a:t>
            </a:r>
          </a:p>
          <a:p>
            <a:r>
              <a:rPr lang="en-GB" sz="900" dirty="0"/>
              <a:t>Torsion</a:t>
            </a:r>
          </a:p>
          <a:p>
            <a:r>
              <a:rPr lang="en-GB" sz="900" dirty="0"/>
              <a:t>Shear</a:t>
            </a:r>
          </a:p>
          <a:p>
            <a:r>
              <a:rPr lang="en-GB" sz="900" dirty="0"/>
              <a:t>Bending</a:t>
            </a:r>
          </a:p>
          <a:p>
            <a:r>
              <a:rPr lang="en-GB" sz="900" dirty="0"/>
              <a:t>Load</a:t>
            </a:r>
          </a:p>
          <a:p>
            <a:r>
              <a:rPr lang="en-GB" sz="900" dirty="0"/>
              <a:t>Linkage</a:t>
            </a:r>
            <a:br>
              <a:rPr lang="en-GB" sz="900" dirty="0"/>
            </a:br>
            <a:r>
              <a:rPr lang="en-GB" sz="900" dirty="0"/>
              <a:t>mechanism</a:t>
            </a:r>
          </a:p>
          <a:p>
            <a:r>
              <a:rPr lang="en-GB" sz="900" dirty="0"/>
              <a:t>Reverse motion</a:t>
            </a:r>
          </a:p>
          <a:p>
            <a:r>
              <a:rPr lang="en-GB" sz="900" dirty="0"/>
              <a:t>Parallel</a:t>
            </a:r>
          </a:p>
          <a:p>
            <a:r>
              <a:rPr lang="en-GB" sz="900" dirty="0"/>
              <a:t>Crank and slider</a:t>
            </a:r>
          </a:p>
          <a:p>
            <a:r>
              <a:rPr lang="en-GB" sz="900" dirty="0"/>
              <a:t>Bell crank</a:t>
            </a:r>
          </a:p>
          <a:p>
            <a:r>
              <a:rPr lang="en-GB" sz="900" dirty="0"/>
              <a:t>Ratchet and Pawl</a:t>
            </a:r>
          </a:p>
          <a:p>
            <a:r>
              <a:rPr lang="en-GB" sz="900" dirty="0"/>
              <a:t>Orthographic</a:t>
            </a:r>
          </a:p>
          <a:p>
            <a:r>
              <a:rPr lang="en-GB" sz="900" dirty="0"/>
              <a:t>Isometric</a:t>
            </a:r>
          </a:p>
          <a:p>
            <a:r>
              <a:rPr lang="en-GB" sz="900" dirty="0"/>
              <a:t>Perspective</a:t>
            </a:r>
          </a:p>
          <a:p>
            <a:r>
              <a:rPr lang="en-GB" sz="900" dirty="0"/>
              <a:t>Seasoning</a:t>
            </a:r>
          </a:p>
          <a:p>
            <a:r>
              <a:rPr lang="en-GB" sz="900" dirty="0"/>
              <a:t>Hardwood</a:t>
            </a:r>
          </a:p>
          <a:p>
            <a:r>
              <a:rPr lang="en-GB" sz="900" dirty="0"/>
              <a:t>Softwood</a:t>
            </a:r>
          </a:p>
          <a:p>
            <a:r>
              <a:rPr lang="en-GB" sz="900" dirty="0"/>
              <a:t>Quality Control</a:t>
            </a:r>
          </a:p>
          <a:p>
            <a:r>
              <a:rPr lang="en-GB" sz="900" dirty="0"/>
              <a:t>Temporary fixing</a:t>
            </a:r>
          </a:p>
          <a:p>
            <a:r>
              <a:rPr lang="en-GB" sz="900" dirty="0"/>
              <a:t>Permanent fixing</a:t>
            </a:r>
          </a:p>
          <a:p>
            <a:r>
              <a:rPr lang="en-GB" sz="900" dirty="0"/>
              <a:t>Gusset Plates </a:t>
            </a:r>
          </a:p>
          <a:p>
            <a:r>
              <a:rPr lang="en-GB" sz="900" dirty="0"/>
              <a:t>Evaluation</a:t>
            </a:r>
          </a:p>
          <a:p>
            <a:endParaRPr lang="en-GB" sz="900" dirty="0"/>
          </a:p>
          <a:p>
            <a:endParaRPr lang="en-GB" sz="900" dirty="0"/>
          </a:p>
          <a:p>
            <a:endParaRPr lang="en-GB" sz="900" b="1" dirty="0"/>
          </a:p>
        </p:txBody>
      </p:sp>
      <p:sp>
        <p:nvSpPr>
          <p:cNvPr id="10" name="Rectangle 9"/>
          <p:cNvSpPr/>
          <p:nvPr/>
        </p:nvSpPr>
        <p:spPr>
          <a:xfrm>
            <a:off x="2420222" y="52506"/>
            <a:ext cx="3862195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/>
              <a:t>Structural Engineering:</a:t>
            </a:r>
          </a:p>
          <a:p>
            <a:r>
              <a:rPr lang="en-GB" sz="900" dirty="0"/>
              <a:t>Triangulation: triangles are strong </a:t>
            </a:r>
          </a:p>
          <a:p>
            <a:r>
              <a:rPr lang="en-GB" sz="900" dirty="0"/>
              <a:t>and rigid.</a:t>
            </a:r>
          </a:p>
          <a:p>
            <a:r>
              <a:rPr lang="en-GB" sz="900" dirty="0"/>
              <a:t>Iron Bridge- 1779- Abraham Darby- worlds first iron structure.</a:t>
            </a:r>
          </a:p>
          <a:p>
            <a:r>
              <a:rPr lang="en-GB" sz="900" dirty="0"/>
              <a:t>Industrial revolution- population increase, change from agriculture to industry, move from water and wind to steam, revolution in transport and communication.</a:t>
            </a:r>
          </a:p>
          <a:p>
            <a:r>
              <a:rPr lang="en-GB" sz="900" dirty="0"/>
              <a:t>Inventors- Richard Arkwright- water frame, Samuel Crompton- the mule, James Watt- steam engine, Edmund Cartwright- the power loom and Henry </a:t>
            </a:r>
            <a:r>
              <a:rPr lang="en-GB" sz="900" dirty="0" err="1"/>
              <a:t>Cort</a:t>
            </a:r>
            <a:r>
              <a:rPr lang="en-GB" sz="900" dirty="0"/>
              <a:t>- Iron.</a:t>
            </a:r>
          </a:p>
          <a:p>
            <a:r>
              <a:rPr lang="en-GB" sz="900" dirty="0"/>
              <a:t>Brunel-He built bridges- changed transportation-created railway between Bristol and London, built a ship that took 15 days from Liverpool to New York. </a:t>
            </a:r>
          </a:p>
          <a:p>
            <a:r>
              <a:rPr lang="en-GB" sz="900" dirty="0"/>
              <a:t>Shell- strength reloads into the outer surface. </a:t>
            </a:r>
          </a:p>
          <a:p>
            <a:r>
              <a:rPr lang="en-GB" sz="900" dirty="0"/>
              <a:t>Frame- combinations of beams, slabs and columns to resist the lateral and gravity loads. </a:t>
            </a:r>
          </a:p>
          <a:p>
            <a:r>
              <a:rPr lang="en-GB" sz="900" dirty="0"/>
              <a:t>Struts- support the beam underneath.</a:t>
            </a:r>
          </a:p>
          <a:p>
            <a:r>
              <a:rPr lang="en-GB" sz="900" dirty="0"/>
              <a:t>Ties-supports the beam on top.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24496" y="3563468"/>
            <a:ext cx="2729771" cy="313932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b="1" dirty="0"/>
              <a:t>Architects:</a:t>
            </a:r>
          </a:p>
          <a:p>
            <a:r>
              <a:rPr lang="en-GB" sz="900" b="1" dirty="0"/>
              <a:t>Antoni </a:t>
            </a:r>
            <a:r>
              <a:rPr lang="en-GB" sz="900" b="1" dirty="0" err="1"/>
              <a:t>Gaudí</a:t>
            </a:r>
            <a:r>
              <a:rPr lang="en-GB" sz="900" b="1" dirty="0"/>
              <a:t>: </a:t>
            </a:r>
            <a:r>
              <a:rPr lang="en-US" sz="900" dirty="0"/>
              <a:t>love of natural design and modernism. Famous works: </a:t>
            </a:r>
            <a:r>
              <a:rPr lang="en-GB" sz="900" dirty="0" err="1"/>
              <a:t>Sagrada</a:t>
            </a:r>
            <a:r>
              <a:rPr lang="en-GB" sz="900" dirty="0"/>
              <a:t> </a:t>
            </a:r>
            <a:r>
              <a:rPr lang="en-GB" sz="900" dirty="0" err="1"/>
              <a:t>Familia</a:t>
            </a:r>
            <a:r>
              <a:rPr lang="en-GB" sz="900" dirty="0"/>
              <a:t> in Barcelona.</a:t>
            </a:r>
          </a:p>
          <a:p>
            <a:r>
              <a:rPr lang="en-GB" sz="900" b="1" dirty="0"/>
              <a:t>Le Corbusier: </a:t>
            </a:r>
            <a:r>
              <a:rPr lang="en-US" sz="900" dirty="0"/>
              <a:t>icon of Modernism, His early works- smooth, white concrete and glass structures elevated above the ground.  His later work- rough, heavy forms of stone, concrete, stucco, and glass </a:t>
            </a:r>
          </a:p>
          <a:p>
            <a:r>
              <a:rPr lang="en-US" sz="900" dirty="0"/>
              <a:t>Famous works: T</a:t>
            </a:r>
            <a:r>
              <a:rPr lang="fi-FI" sz="900" dirty="0"/>
              <a:t>he Villa Savoye  in Poissy.</a:t>
            </a:r>
            <a:endParaRPr lang="en-GB" sz="900" dirty="0"/>
          </a:p>
          <a:p>
            <a:r>
              <a:rPr lang="en-GB" sz="900" b="1" dirty="0"/>
              <a:t>Walter Gropius: </a:t>
            </a:r>
            <a:r>
              <a:rPr lang="en-GB" sz="900" dirty="0"/>
              <a:t>Pioneer of the Bauhaus movement: </a:t>
            </a:r>
            <a:r>
              <a:rPr lang="en-US" sz="900" dirty="0"/>
              <a:t>less is more, merge fine arts and craftsmanship; use modern materials such as steel, cement, and glass; and the idea that form follows function. </a:t>
            </a:r>
          </a:p>
          <a:p>
            <a:r>
              <a:rPr lang="en-US" sz="900" dirty="0"/>
              <a:t>Famous works: </a:t>
            </a:r>
            <a:r>
              <a:rPr lang="en-GB" sz="900" dirty="0" err="1"/>
              <a:t>Sommerfeld</a:t>
            </a:r>
            <a:r>
              <a:rPr lang="en-GB" sz="900" dirty="0"/>
              <a:t> House</a:t>
            </a:r>
          </a:p>
          <a:p>
            <a:r>
              <a:rPr lang="en-GB" sz="900" b="1" dirty="0"/>
              <a:t>Frank Lloyd Wright: </a:t>
            </a:r>
            <a:r>
              <a:rPr lang="en-US" sz="900" dirty="0"/>
              <a:t>low pitched roofs, overhanging eaves, a central chimney, and open floor plan. Change to the confined, closed-in architecture of the Victorian era.</a:t>
            </a:r>
          </a:p>
          <a:p>
            <a:r>
              <a:rPr lang="en-US" sz="900" dirty="0"/>
              <a:t>Famous works: Falling water</a:t>
            </a:r>
            <a:endParaRPr lang="en-GB" sz="900" dirty="0"/>
          </a:p>
          <a:p>
            <a:r>
              <a:rPr lang="en-GB" sz="900" b="1" dirty="0" err="1"/>
              <a:t>Zaha</a:t>
            </a:r>
            <a:r>
              <a:rPr lang="en-GB" sz="900" b="1" dirty="0"/>
              <a:t> </a:t>
            </a:r>
            <a:r>
              <a:rPr lang="en-GB" sz="900" b="1" dirty="0" err="1"/>
              <a:t>Hadid</a:t>
            </a:r>
            <a:r>
              <a:rPr lang="en-GB" sz="900" b="1" dirty="0"/>
              <a:t>:  </a:t>
            </a:r>
            <a:r>
              <a:rPr lang="en-US" sz="900" dirty="0"/>
              <a:t>strong, unique, powerful, curvy and interesting, bold and contemporary. She explores new aspects of design through technology and materials.</a:t>
            </a:r>
            <a:endParaRPr lang="en-GB" sz="900" dirty="0"/>
          </a:p>
          <a:p>
            <a:r>
              <a:rPr lang="en-GB" sz="900" dirty="0"/>
              <a:t>Famous works: Evelyn Grace Academy.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0426" y="2506375"/>
            <a:ext cx="3652952" cy="189282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GB" sz="900" b="1" dirty="0"/>
              <a:t>Mechanical Devices:</a:t>
            </a:r>
          </a:p>
          <a:p>
            <a:r>
              <a:rPr lang="en-GB" sz="900" dirty="0"/>
              <a:t>Crank and slider                           Parallel motion	 Bell crank </a:t>
            </a:r>
          </a:p>
          <a:p>
            <a:endParaRPr lang="en-GB" sz="900" dirty="0"/>
          </a:p>
          <a:p>
            <a:r>
              <a:rPr lang="en-GB" sz="900" dirty="0"/>
              <a:t> </a:t>
            </a:r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r>
              <a:rPr lang="en-GB" sz="900" dirty="0"/>
              <a:t>Reverse motion linkage            Ratchet and Pawl</a:t>
            </a:r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</p:txBody>
      </p:sp>
      <p:sp>
        <p:nvSpPr>
          <p:cNvPr id="13" name="Rectangle 12"/>
          <p:cNvSpPr/>
          <p:nvPr/>
        </p:nvSpPr>
        <p:spPr>
          <a:xfrm>
            <a:off x="3874223" y="3730514"/>
            <a:ext cx="2958633" cy="198515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GB" sz="900" b="1" dirty="0"/>
              <a:t>Forces and Loads:</a:t>
            </a:r>
          </a:p>
          <a:p>
            <a:r>
              <a:rPr lang="en-GB" sz="900" dirty="0"/>
              <a:t>Static load- doesn’t move, easy to design</a:t>
            </a:r>
          </a:p>
          <a:p>
            <a:r>
              <a:rPr lang="en-GB" sz="900" dirty="0"/>
              <a:t>Dynamic loads- moves, harder to design</a:t>
            </a:r>
          </a:p>
          <a:p>
            <a:endParaRPr lang="en-GB" sz="900" dirty="0"/>
          </a:p>
          <a:p>
            <a:pPr lvl="0"/>
            <a:r>
              <a:rPr lang="en-GB" sz="900" dirty="0">
                <a:solidFill>
                  <a:prstClr val="black"/>
                </a:solidFill>
              </a:rPr>
              <a:t>Shear-splits at 90 degrees</a:t>
            </a:r>
          </a:p>
          <a:p>
            <a:endParaRPr lang="en-GB" sz="900" dirty="0"/>
          </a:p>
          <a:p>
            <a:r>
              <a:rPr lang="en-GB" sz="900" dirty="0"/>
              <a:t>Torsion- twisting </a:t>
            </a:r>
          </a:p>
          <a:p>
            <a:endParaRPr lang="en-GB" sz="900" dirty="0"/>
          </a:p>
          <a:p>
            <a:r>
              <a:rPr lang="en-GB" sz="900" dirty="0"/>
              <a:t>Bending- compression and tension</a:t>
            </a:r>
          </a:p>
          <a:p>
            <a:endParaRPr lang="en-GB" sz="900" dirty="0"/>
          </a:p>
          <a:p>
            <a:pPr lvl="0"/>
            <a:r>
              <a:rPr lang="en-GB" sz="900" dirty="0">
                <a:solidFill>
                  <a:prstClr val="black"/>
                </a:solidFill>
              </a:rPr>
              <a:t>Tension-pulling</a:t>
            </a:r>
          </a:p>
          <a:p>
            <a:endParaRPr lang="en-GB" sz="900" dirty="0"/>
          </a:p>
          <a:p>
            <a:pPr lvl="0"/>
            <a:r>
              <a:rPr lang="en-GB" sz="900" dirty="0">
                <a:solidFill>
                  <a:prstClr val="black"/>
                </a:solidFill>
              </a:rPr>
              <a:t>Compression- squeezing</a:t>
            </a:r>
            <a:endParaRPr lang="en-GB" sz="900" dirty="0"/>
          </a:p>
          <a:p>
            <a:endParaRPr lang="en-GB" sz="600" dirty="0"/>
          </a:p>
        </p:txBody>
      </p:sp>
      <p:sp>
        <p:nvSpPr>
          <p:cNvPr id="14" name="Rectangle 13"/>
          <p:cNvSpPr/>
          <p:nvPr/>
        </p:nvSpPr>
        <p:spPr>
          <a:xfrm>
            <a:off x="6919796" y="79025"/>
            <a:ext cx="3601701" cy="18928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900" b="1" dirty="0"/>
              <a:t>Materials</a:t>
            </a:r>
          </a:p>
          <a:p>
            <a:r>
              <a:rPr lang="en-GB" sz="900" dirty="0"/>
              <a:t>Natural- soft wood and hard wood</a:t>
            </a:r>
          </a:p>
          <a:p>
            <a:r>
              <a:rPr lang="en-GB" sz="900" dirty="0"/>
              <a:t>Manmade timbers-Manufactured boards advantages:  cheaper, larger board available, doesn’t warp, no knots or defects.</a:t>
            </a:r>
          </a:p>
          <a:p>
            <a:r>
              <a:rPr lang="en-GB" sz="900" dirty="0"/>
              <a:t>Seasoning-Removes the moisture from the natural wood to prevent warping. </a:t>
            </a:r>
          </a:p>
          <a:p>
            <a:r>
              <a:rPr lang="en-GB" sz="900" dirty="0"/>
              <a:t>Strength in wood- wood is stronger along the grain</a:t>
            </a:r>
          </a:p>
          <a:p>
            <a:r>
              <a:rPr lang="en-GB" sz="900" dirty="0"/>
              <a:t>Conversion- slap sawn and quarter sawn</a:t>
            </a:r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</p:txBody>
      </p:sp>
      <p:sp>
        <p:nvSpPr>
          <p:cNvPr id="15" name="Rectangle 14"/>
          <p:cNvSpPr/>
          <p:nvPr/>
        </p:nvSpPr>
        <p:spPr>
          <a:xfrm>
            <a:off x="6926345" y="2081086"/>
            <a:ext cx="3595152" cy="13388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900" b="1" dirty="0"/>
              <a:t>Designing:</a:t>
            </a:r>
          </a:p>
          <a:p>
            <a:r>
              <a:rPr lang="en-GB" sz="900" dirty="0"/>
              <a:t>Third angle orthographic Projection- show multiple views of the same object</a:t>
            </a:r>
          </a:p>
          <a:p>
            <a:r>
              <a:rPr lang="en-GB" sz="900" dirty="0"/>
              <a:t>Dimensions- numbers sit on the top of the line </a:t>
            </a:r>
          </a:p>
          <a:p>
            <a:r>
              <a:rPr lang="en-GB" sz="900" dirty="0"/>
              <a:t>Plan- view from the top</a:t>
            </a:r>
          </a:p>
          <a:p>
            <a:r>
              <a:rPr lang="en-GB" sz="900" dirty="0"/>
              <a:t>Side- view from the side</a:t>
            </a:r>
          </a:p>
          <a:p>
            <a:r>
              <a:rPr lang="en-GB" sz="900" dirty="0"/>
              <a:t>Front- view from the front</a:t>
            </a:r>
          </a:p>
          <a:p>
            <a:r>
              <a:rPr lang="en-GB" sz="900" dirty="0"/>
              <a:t>Construction lines</a:t>
            </a:r>
          </a:p>
          <a:p>
            <a:endParaRPr lang="en-GB" sz="9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094" y="263816"/>
            <a:ext cx="584621" cy="548736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" t="7527" r="68038" b="16608"/>
          <a:stretch/>
        </p:blipFill>
        <p:spPr bwMode="auto">
          <a:xfrm>
            <a:off x="6173596" y="1477106"/>
            <a:ext cx="590491" cy="61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647864"/>
              </p:ext>
            </p:extLst>
          </p:nvPr>
        </p:nvGraphicFramePr>
        <p:xfrm rot="16200000">
          <a:off x="5575124" y="4719711"/>
          <a:ext cx="1411804" cy="512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Bitmap Image" r:id="rId5" imgW="6819840" imgH="2381400" progId="Paint.Picture">
                  <p:embed/>
                </p:oleObj>
              </mc:Choice>
              <mc:Fallback>
                <p:oleObj name="Bitmap Image" r:id="rId5" imgW="6819840" imgH="2381400" progId="Paint.Picture">
                  <p:embed/>
                  <p:pic>
                    <p:nvPicPr>
                      <p:cNvPr id="4403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 rot="16200000">
                        <a:off x="5575124" y="4719711"/>
                        <a:ext cx="1411804" cy="512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1" b="36583"/>
          <a:stretch/>
        </p:blipFill>
        <p:spPr bwMode="auto">
          <a:xfrm>
            <a:off x="9659493" y="5491093"/>
            <a:ext cx="835324" cy="59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5" b="28005"/>
          <a:stretch/>
        </p:blipFill>
        <p:spPr bwMode="auto">
          <a:xfrm>
            <a:off x="9666915" y="3560960"/>
            <a:ext cx="809333" cy="69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202" y="4261275"/>
            <a:ext cx="834614" cy="62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121" y="4868301"/>
            <a:ext cx="833507" cy="62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70"/>
          <a:stretch/>
        </p:blipFill>
        <p:spPr bwMode="auto">
          <a:xfrm>
            <a:off x="9650285" y="6081463"/>
            <a:ext cx="844531" cy="60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2"/>
          <a:srcRect l="17555" t="19873" r="18413" b="17379"/>
          <a:stretch/>
        </p:blipFill>
        <p:spPr>
          <a:xfrm>
            <a:off x="120426" y="3724507"/>
            <a:ext cx="844684" cy="57794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43" y="2888343"/>
            <a:ext cx="821688" cy="56909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63" y="2888343"/>
            <a:ext cx="759494" cy="86641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32124" y="3727560"/>
            <a:ext cx="686043" cy="571833"/>
          </a:xfrm>
          <a:prstGeom prst="rect">
            <a:avLst/>
          </a:prstGeom>
        </p:spPr>
      </p:pic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578" y="1128599"/>
            <a:ext cx="401177" cy="461167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45564" y="335907"/>
            <a:ext cx="258270" cy="476645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121" y="1825760"/>
            <a:ext cx="330634" cy="442531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1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35"/>
          <a:stretch/>
        </p:blipFill>
        <p:spPr bwMode="auto">
          <a:xfrm>
            <a:off x="1874171" y="286674"/>
            <a:ext cx="236881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9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32" y="1823110"/>
            <a:ext cx="412435" cy="44518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0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8"/>
          <a:stretch/>
        </p:blipFill>
        <p:spPr bwMode="auto">
          <a:xfrm flipH="1">
            <a:off x="1890415" y="1069241"/>
            <a:ext cx="281851" cy="4078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2414848" y="92975"/>
            <a:ext cx="4418008" cy="232437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0" y="2870752"/>
            <a:ext cx="907608" cy="537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460855" y="2888343"/>
            <a:ext cx="902722" cy="4267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20485" y="1069240"/>
            <a:ext cx="1055073" cy="8484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5"/>
          <a:srcRect l="58813" t="2704" r="3618" b="83310"/>
          <a:stretch/>
        </p:blipFill>
        <p:spPr>
          <a:xfrm>
            <a:off x="7611598" y="1283883"/>
            <a:ext cx="1292391" cy="633766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3874223" y="5780106"/>
            <a:ext cx="2958633" cy="92333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900" b="1" dirty="0"/>
              <a:t>Design Heroes</a:t>
            </a:r>
            <a:r>
              <a:rPr lang="en-GB" sz="900" dirty="0"/>
              <a:t>:</a:t>
            </a:r>
          </a:p>
          <a:p>
            <a:r>
              <a:rPr lang="en-GB" sz="900" b="1" kern="0" dirty="0">
                <a:solidFill>
                  <a:srgbClr val="000000"/>
                </a:solidFill>
              </a:rPr>
              <a:t>Stephanie </a:t>
            </a:r>
            <a:r>
              <a:rPr lang="en-GB" sz="900" b="1" kern="0" dirty="0" err="1">
                <a:solidFill>
                  <a:srgbClr val="000000"/>
                </a:solidFill>
              </a:rPr>
              <a:t>Kwolek</a:t>
            </a:r>
            <a:r>
              <a:rPr lang="en-GB" sz="900" b="1" kern="0" dirty="0">
                <a:solidFill>
                  <a:srgbClr val="000000"/>
                </a:solidFill>
              </a:rPr>
              <a:t>- </a:t>
            </a:r>
            <a:r>
              <a:rPr lang="en-GB" sz="9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Kevlar, </a:t>
            </a:r>
            <a:r>
              <a:rPr lang="en-GB" sz="900" b="1" kern="0" dirty="0" err="1">
                <a:solidFill>
                  <a:srgbClr val="000000"/>
                </a:solidFill>
              </a:rPr>
              <a:t>Zaha</a:t>
            </a:r>
            <a:r>
              <a:rPr lang="en-GB" sz="900" b="1" kern="0" dirty="0">
                <a:solidFill>
                  <a:srgbClr val="000000"/>
                </a:solidFill>
              </a:rPr>
              <a:t> </a:t>
            </a:r>
            <a:r>
              <a:rPr lang="en-GB" sz="900" b="1" kern="0" dirty="0" err="1">
                <a:solidFill>
                  <a:srgbClr val="000000"/>
                </a:solidFill>
              </a:rPr>
              <a:t>Hadid</a:t>
            </a:r>
            <a:r>
              <a:rPr lang="en-GB" sz="900" b="1" kern="0" dirty="0">
                <a:solidFill>
                  <a:srgbClr val="000000"/>
                </a:solidFill>
              </a:rPr>
              <a:t>-</a:t>
            </a:r>
            <a:r>
              <a:rPr lang="en-GB" sz="9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900" kern="0" dirty="0">
                <a:solidFill>
                  <a:srgbClr val="000000"/>
                </a:solidFill>
              </a:rPr>
              <a:t>London Olympic pool, </a:t>
            </a:r>
            <a:r>
              <a:rPr lang="en-GB" sz="900" b="1" kern="0" dirty="0">
                <a:solidFill>
                  <a:srgbClr val="000000"/>
                </a:solidFill>
              </a:rPr>
              <a:t>Milton Glaser- </a:t>
            </a:r>
            <a:r>
              <a:rPr lang="en-GB" sz="900" kern="0" dirty="0">
                <a:solidFill>
                  <a:srgbClr val="000000"/>
                </a:solidFill>
              </a:rPr>
              <a:t>New York logo, </a:t>
            </a:r>
            <a:r>
              <a:rPr lang="en-GB" sz="900" b="1" kern="0" dirty="0">
                <a:solidFill>
                  <a:srgbClr val="000000"/>
                </a:solidFill>
              </a:rPr>
              <a:t>Sir Norman Foster</a:t>
            </a:r>
            <a:r>
              <a:rPr lang="en-GB" sz="900" kern="0" dirty="0">
                <a:solidFill>
                  <a:srgbClr val="000000"/>
                </a:solidFill>
              </a:rPr>
              <a:t>-  Wembley Stadium, </a:t>
            </a:r>
            <a:r>
              <a:rPr lang="en-GB" sz="900" b="1" kern="0" dirty="0">
                <a:solidFill>
                  <a:srgbClr val="000000"/>
                </a:solidFill>
              </a:rPr>
              <a:t>Sir</a:t>
            </a:r>
            <a:r>
              <a:rPr lang="en-GB" sz="900" kern="0" dirty="0">
                <a:solidFill>
                  <a:srgbClr val="000000"/>
                </a:solidFill>
              </a:rPr>
              <a:t> </a:t>
            </a:r>
            <a:r>
              <a:rPr lang="en-GB" sz="900" b="1" kern="0" dirty="0">
                <a:solidFill>
                  <a:srgbClr val="000000"/>
                </a:solidFill>
              </a:rPr>
              <a:t>Jonathan </a:t>
            </a:r>
            <a:r>
              <a:rPr lang="en-GB" sz="900" b="1" kern="0" dirty="0" err="1">
                <a:solidFill>
                  <a:srgbClr val="000000"/>
                </a:solidFill>
              </a:rPr>
              <a:t>Ive</a:t>
            </a:r>
            <a:r>
              <a:rPr lang="en-GB" sz="900" b="1" kern="0" dirty="0">
                <a:solidFill>
                  <a:srgbClr val="000000"/>
                </a:solidFill>
              </a:rPr>
              <a:t>- </a:t>
            </a:r>
            <a:r>
              <a:rPr lang="en-GB" sz="900" kern="0" dirty="0">
                <a:solidFill>
                  <a:srgbClr val="000000"/>
                </a:solidFill>
              </a:rPr>
              <a:t>Mac Mini 2005, </a:t>
            </a:r>
            <a:r>
              <a:rPr lang="en-GB" sz="900" b="1" kern="0" dirty="0" err="1">
                <a:solidFill>
                  <a:srgbClr val="000000"/>
                </a:solidFill>
              </a:rPr>
              <a:t>Phillipe</a:t>
            </a:r>
            <a:r>
              <a:rPr lang="en-GB" sz="900" b="1" kern="0" dirty="0">
                <a:solidFill>
                  <a:srgbClr val="000000"/>
                </a:solidFill>
              </a:rPr>
              <a:t> </a:t>
            </a:r>
            <a:r>
              <a:rPr lang="en-GB" sz="900" b="1" kern="0" dirty="0" err="1">
                <a:solidFill>
                  <a:srgbClr val="000000"/>
                </a:solidFill>
              </a:rPr>
              <a:t>Starck</a:t>
            </a:r>
            <a:r>
              <a:rPr lang="en-GB" sz="900" b="1" kern="0" dirty="0">
                <a:solidFill>
                  <a:srgbClr val="000000"/>
                </a:solidFill>
              </a:rPr>
              <a:t>- </a:t>
            </a:r>
            <a:r>
              <a:rPr lang="en-GB" sz="900" kern="0" dirty="0" err="1">
                <a:solidFill>
                  <a:srgbClr val="000000"/>
                </a:solidFill>
              </a:rPr>
              <a:t>Zartan</a:t>
            </a:r>
            <a:r>
              <a:rPr lang="en-GB" sz="900" kern="0" dirty="0">
                <a:solidFill>
                  <a:srgbClr val="000000"/>
                </a:solidFill>
              </a:rPr>
              <a:t> chair 2011.</a:t>
            </a:r>
          </a:p>
          <a:p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0242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1395</Words>
  <Application>Microsoft Office PowerPoint</Application>
  <PresentationFormat>Widescreen</PresentationFormat>
  <Paragraphs>279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Office Theme</vt:lpstr>
      <vt:lpstr>Bitmap Image</vt:lpstr>
      <vt:lpstr>PowerPoint Presentation</vt:lpstr>
      <vt:lpstr>PowerPoint Presentation</vt:lpstr>
    </vt:vector>
  </TitlesOfParts>
  <Company>Turton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 Clare</dc:creator>
  <cp:lastModifiedBy>E. Boston</cp:lastModifiedBy>
  <cp:revision>36</cp:revision>
  <cp:lastPrinted>2017-12-15T11:46:46Z</cp:lastPrinted>
  <dcterms:created xsi:type="dcterms:W3CDTF">2017-11-06T15:48:10Z</dcterms:created>
  <dcterms:modified xsi:type="dcterms:W3CDTF">2022-01-13T08:42:09Z</dcterms:modified>
</cp:coreProperties>
</file>