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2" autoAdjust="0"/>
    <p:restoredTop sz="94660"/>
  </p:normalViewPr>
  <p:slideViewPr>
    <p:cSldViewPr snapToGrid="0">
      <p:cViewPr>
        <p:scale>
          <a:sx n="80" d="100"/>
          <a:sy n="80" d="100"/>
        </p:scale>
        <p:origin x="87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80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970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1480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607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9546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0578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245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5524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6704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694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3500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63D28-6A94-4343-AE01-44DDF157853B}" type="datetimeFigureOut">
              <a:rPr lang="en-GB" smtClean="0"/>
              <a:t>23/05/2019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91122-C53A-4BD8-931D-855424D58AE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071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1.wdp"/><Relationship Id="rId18" Type="http://schemas.openxmlformats.org/officeDocument/2006/relationships/image" Target="../media/image14.png"/><Relationship Id="rId3" Type="http://schemas.openxmlformats.org/officeDocument/2006/relationships/image" Target="../media/image2.jpeg"/><Relationship Id="rId21" Type="http://schemas.openxmlformats.org/officeDocument/2006/relationships/image" Target="../media/image16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microsoft.com/office/2007/relationships/hdphoto" Target="../media/hdphoto3.wdp"/><Relationship Id="rId25" Type="http://schemas.openxmlformats.org/officeDocument/2006/relationships/image" Target="../media/image20.png"/><Relationship Id="rId2" Type="http://schemas.openxmlformats.org/officeDocument/2006/relationships/image" Target="../media/image1.jpeg"/><Relationship Id="rId16" Type="http://schemas.openxmlformats.org/officeDocument/2006/relationships/image" Target="../media/image13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19.jpeg"/><Relationship Id="rId5" Type="http://schemas.openxmlformats.org/officeDocument/2006/relationships/image" Target="../media/image4.png"/><Relationship Id="rId15" Type="http://schemas.microsoft.com/office/2007/relationships/hdphoto" Target="../media/hdphoto2.wdp"/><Relationship Id="rId23" Type="http://schemas.openxmlformats.org/officeDocument/2006/relationships/image" Target="../media/image18.png"/><Relationship Id="rId10" Type="http://schemas.openxmlformats.org/officeDocument/2006/relationships/image" Target="../media/image9.png"/><Relationship Id="rId19" Type="http://schemas.microsoft.com/office/2007/relationships/hdphoto" Target="../media/hdphoto4.wdp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Relationship Id="rId22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56" descr="hearing-protection-required-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096" y="1511056"/>
            <a:ext cx="449333" cy="393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55" descr="ANd9GcRx1UctSGd3GVmMMKAaj4J8cN-r2yuocXsfu7v1mpOffXg1RKy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8069" y="1163313"/>
            <a:ext cx="505807" cy="347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668635" y="0"/>
            <a:ext cx="1539727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5881" y="65416"/>
            <a:ext cx="2217392" cy="258532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 dirty="0"/>
              <a:t>Materials:</a:t>
            </a:r>
          </a:p>
          <a:p>
            <a:r>
              <a:rPr lang="en-GB" sz="900" dirty="0"/>
              <a:t>Woods- hardwoods- softwoods- manufactured</a:t>
            </a:r>
          </a:p>
          <a:p>
            <a:r>
              <a:rPr lang="en-GB" sz="900" dirty="0"/>
              <a:t>Hardwoods- lose their leaves- </a:t>
            </a:r>
            <a:r>
              <a:rPr lang="en-GB" sz="900" dirty="0" smtClean="0"/>
              <a:t>deciduous- ash, </a:t>
            </a:r>
            <a:r>
              <a:rPr lang="en-GB" sz="900" dirty="0" err="1" smtClean="0"/>
              <a:t>saple</a:t>
            </a:r>
            <a:r>
              <a:rPr lang="en-GB" sz="900" dirty="0" smtClean="0"/>
              <a:t> and beech</a:t>
            </a:r>
          </a:p>
          <a:p>
            <a:r>
              <a:rPr lang="en-GB" sz="900" dirty="0" smtClean="0"/>
              <a:t>Soft </a:t>
            </a:r>
            <a:r>
              <a:rPr lang="en-GB" sz="900" dirty="0"/>
              <a:t>woods- keep their </a:t>
            </a:r>
            <a:r>
              <a:rPr lang="en-GB" sz="900" dirty="0" smtClean="0"/>
              <a:t>leaves-evergreen-pine, fir and spruce</a:t>
            </a:r>
            <a:endParaRPr lang="en-GB" sz="900" dirty="0"/>
          </a:p>
          <a:p>
            <a:r>
              <a:rPr lang="en-GB" sz="900" dirty="0"/>
              <a:t>Manufactured- man made </a:t>
            </a:r>
            <a:r>
              <a:rPr lang="en-GB" sz="900" dirty="0" smtClean="0"/>
              <a:t>wood- plywood, MDF and chipboard</a:t>
            </a:r>
            <a:endParaRPr lang="en-GB" sz="900" dirty="0"/>
          </a:p>
          <a:p>
            <a:r>
              <a:rPr lang="en-GB" sz="900" dirty="0"/>
              <a:t>Advantages of manmade boards: available in large sheets, environmentally friendly/sustainable material, cost effective (cheap), does not have knots/defects.  </a:t>
            </a:r>
            <a:endParaRPr lang="en-GB" sz="900" dirty="0" smtClean="0"/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</p:txBody>
      </p:sp>
      <p:sp>
        <p:nvSpPr>
          <p:cNvPr id="6" name="Rectangle 5"/>
          <p:cNvSpPr/>
          <p:nvPr/>
        </p:nvSpPr>
        <p:spPr>
          <a:xfrm>
            <a:off x="8239" y="4893121"/>
            <a:ext cx="3035727" cy="216982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GB" sz="900" b="1" dirty="0"/>
              <a:t>Tools and processes</a:t>
            </a:r>
            <a:r>
              <a:rPr lang="en-GB" sz="900" b="1" dirty="0" smtClean="0"/>
              <a:t>:</a:t>
            </a:r>
          </a:p>
          <a:p>
            <a:r>
              <a:rPr lang="en-GB" sz="900" b="1" dirty="0"/>
              <a:t>Claw hammer- </a:t>
            </a:r>
            <a:r>
              <a:rPr lang="en-US" sz="900" dirty="0"/>
              <a:t>is a tool primarily used for pounding nails into, or extracting nails from, some other object.</a:t>
            </a:r>
            <a:endParaRPr lang="en-GB" sz="900" dirty="0"/>
          </a:p>
          <a:p>
            <a:r>
              <a:rPr lang="en-GB" sz="900" b="1" dirty="0" smtClean="0"/>
              <a:t>Tenon </a:t>
            </a:r>
            <a:r>
              <a:rPr lang="en-GB" sz="900" b="1" dirty="0"/>
              <a:t>saw- </a:t>
            </a:r>
            <a:r>
              <a:rPr lang="en-GB" sz="900" dirty="0"/>
              <a:t>is a type of hand saw used to cut wood straight. </a:t>
            </a:r>
          </a:p>
          <a:p>
            <a:r>
              <a:rPr lang="en-GB" sz="900" b="1" dirty="0"/>
              <a:t>Bench hook- </a:t>
            </a:r>
            <a:r>
              <a:rPr lang="en-US" sz="900" dirty="0"/>
              <a:t>its purpose is to provide a stop against which the piece of wood being worked can be firmly held.</a:t>
            </a:r>
          </a:p>
          <a:p>
            <a:r>
              <a:rPr lang="en-GB" sz="900" b="1" dirty="0" smtClean="0"/>
              <a:t>Round file- </a:t>
            </a:r>
            <a:r>
              <a:rPr lang="en-US" sz="900" dirty="0"/>
              <a:t>a steel hand tool with small sharp teeth on some or all of its surfaces; used for smoothing wood or metal</a:t>
            </a:r>
            <a:r>
              <a:rPr lang="en-US" sz="900" dirty="0" smtClean="0"/>
              <a:t>.</a:t>
            </a:r>
          </a:p>
          <a:p>
            <a:r>
              <a:rPr lang="en-US" sz="900" b="1" dirty="0" smtClean="0"/>
              <a:t>Straight file- </a:t>
            </a:r>
            <a:r>
              <a:rPr lang="en-US" sz="900" dirty="0"/>
              <a:t>a steel hand tool with small sharp teeth on some or all of its surfaces; used for smoothing wood or metal</a:t>
            </a:r>
            <a:r>
              <a:rPr lang="en-US" sz="900" dirty="0" smtClean="0"/>
              <a:t>.</a:t>
            </a:r>
          </a:p>
          <a:p>
            <a:r>
              <a:rPr lang="en-GB" sz="900" b="1" dirty="0"/>
              <a:t>Wood vice- </a:t>
            </a:r>
            <a:r>
              <a:rPr lang="en-GB" sz="900" dirty="0"/>
              <a:t>a tool with movable jaws to hold work in place.</a:t>
            </a:r>
          </a:p>
          <a:p>
            <a:endParaRPr lang="en-GB" sz="900" dirty="0"/>
          </a:p>
          <a:p>
            <a:endParaRPr lang="en-GB" sz="900" b="1" dirty="0" smtClean="0"/>
          </a:p>
          <a:p>
            <a:endParaRPr lang="en-GB" sz="900" b="1" dirty="0"/>
          </a:p>
        </p:txBody>
      </p:sp>
      <p:sp>
        <p:nvSpPr>
          <p:cNvPr id="7" name="Rectangle 6"/>
          <p:cNvSpPr/>
          <p:nvPr/>
        </p:nvSpPr>
        <p:spPr>
          <a:xfrm>
            <a:off x="10849792" y="46358"/>
            <a:ext cx="1305163" cy="7648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="1" dirty="0"/>
              <a:t>Key words:</a:t>
            </a:r>
          </a:p>
          <a:p>
            <a:endParaRPr lang="en-GB" sz="900" b="1" dirty="0"/>
          </a:p>
          <a:p>
            <a:r>
              <a:rPr lang="en-GB" sz="1000" dirty="0" smtClean="0"/>
              <a:t>PPE</a:t>
            </a:r>
          </a:p>
          <a:p>
            <a:r>
              <a:rPr lang="en-GB" sz="1000" dirty="0" smtClean="0"/>
              <a:t>Deciduous</a:t>
            </a:r>
          </a:p>
          <a:p>
            <a:r>
              <a:rPr lang="en-GB" sz="1000" dirty="0" smtClean="0"/>
              <a:t>Evergreen</a:t>
            </a:r>
          </a:p>
          <a:p>
            <a:r>
              <a:rPr lang="en-GB" sz="1000" dirty="0" smtClean="0"/>
              <a:t>Softwoods</a:t>
            </a:r>
          </a:p>
          <a:p>
            <a:r>
              <a:rPr lang="en-GB" sz="1000" dirty="0" smtClean="0"/>
              <a:t>Hardwoods</a:t>
            </a:r>
          </a:p>
          <a:p>
            <a:r>
              <a:rPr lang="en-GB" sz="1000" dirty="0" smtClean="0"/>
              <a:t>Manufactured boards</a:t>
            </a:r>
          </a:p>
          <a:p>
            <a:r>
              <a:rPr lang="en-US" sz="1000" kern="0" dirty="0">
                <a:solidFill>
                  <a:sysClr val="windowText" lastClr="000000"/>
                </a:solidFill>
              </a:rPr>
              <a:t>Equilateral</a:t>
            </a:r>
          </a:p>
          <a:p>
            <a:r>
              <a:rPr lang="en-US" sz="1000" kern="0" dirty="0">
                <a:solidFill>
                  <a:sysClr val="windowText" lastClr="000000"/>
                </a:solidFill>
              </a:rPr>
              <a:t>Tessellate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Isometric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Glass paper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Round file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Straight file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Tenon saw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Bench hook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Claw hammer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Vice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Fret saw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Goggles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Apron</a:t>
            </a:r>
          </a:p>
          <a:p>
            <a:r>
              <a:rPr lang="en-US" sz="1000" kern="0" dirty="0" smtClean="0">
                <a:solidFill>
                  <a:sysClr val="windowText" lastClr="000000"/>
                </a:solidFill>
              </a:rPr>
              <a:t>PVA</a:t>
            </a:r>
          </a:p>
          <a:p>
            <a:r>
              <a:rPr lang="en-GB" sz="1000" dirty="0"/>
              <a:t>Glass paper</a:t>
            </a:r>
          </a:p>
          <a:p>
            <a:r>
              <a:rPr lang="en-GB" sz="1000" dirty="0"/>
              <a:t>Abrasive</a:t>
            </a:r>
          </a:p>
          <a:p>
            <a:r>
              <a:rPr lang="en-GB" sz="1000" dirty="0"/>
              <a:t>Sanding block</a:t>
            </a:r>
          </a:p>
          <a:p>
            <a:r>
              <a:rPr lang="en-GB" sz="1000" dirty="0"/>
              <a:t>Wax </a:t>
            </a:r>
          </a:p>
          <a:p>
            <a:r>
              <a:rPr lang="en-GB" sz="1000" dirty="0"/>
              <a:t>Wet and dry </a:t>
            </a:r>
            <a:r>
              <a:rPr lang="en-GB" sz="1000" dirty="0" smtClean="0"/>
              <a:t>paper</a:t>
            </a:r>
          </a:p>
          <a:p>
            <a:r>
              <a:rPr lang="en-GB" sz="1000" dirty="0" smtClean="0"/>
              <a:t>Computer aided design</a:t>
            </a:r>
          </a:p>
          <a:p>
            <a:r>
              <a:rPr lang="en-GB" sz="1000" dirty="0" smtClean="0"/>
              <a:t>Computer aided manufacture</a:t>
            </a:r>
          </a:p>
          <a:p>
            <a:r>
              <a:rPr lang="en-GB" sz="1000" dirty="0" smtClean="0"/>
              <a:t>Laser cutter</a:t>
            </a:r>
          </a:p>
          <a:p>
            <a:r>
              <a:rPr lang="en-GB" sz="1000" dirty="0" smtClean="0"/>
              <a:t>2d design</a:t>
            </a:r>
          </a:p>
          <a:p>
            <a:r>
              <a:rPr lang="en-GB" sz="1000" dirty="0" smtClean="0"/>
              <a:t>Lap joint</a:t>
            </a:r>
          </a:p>
          <a:p>
            <a:r>
              <a:rPr lang="en-GB" sz="1000" dirty="0" smtClean="0"/>
              <a:t>Plywood</a:t>
            </a:r>
          </a:p>
          <a:p>
            <a:r>
              <a:rPr lang="en-GB" sz="1000" dirty="0" err="1" smtClean="0"/>
              <a:t>Sapele</a:t>
            </a:r>
            <a:endParaRPr lang="en-GB" sz="1000" dirty="0" smtClean="0"/>
          </a:p>
          <a:p>
            <a:r>
              <a:rPr lang="en-GB" sz="1000" dirty="0" smtClean="0"/>
              <a:t>Ash</a:t>
            </a:r>
          </a:p>
          <a:p>
            <a:r>
              <a:rPr lang="en-GB" sz="1000" dirty="0" smtClean="0"/>
              <a:t>MDF</a:t>
            </a:r>
          </a:p>
          <a:p>
            <a:r>
              <a:rPr lang="en-GB" sz="1000" dirty="0" smtClean="0"/>
              <a:t>Pine</a:t>
            </a:r>
          </a:p>
          <a:p>
            <a:r>
              <a:rPr lang="en-GB" sz="1000" dirty="0" smtClean="0"/>
              <a:t>Millimetre</a:t>
            </a:r>
          </a:p>
          <a:p>
            <a:r>
              <a:rPr lang="en-GB" sz="1000" dirty="0" smtClean="0"/>
              <a:t>Centimetre</a:t>
            </a:r>
          </a:p>
          <a:p>
            <a:r>
              <a:rPr lang="en-GB" sz="1000" dirty="0" smtClean="0"/>
              <a:t>Metre squared</a:t>
            </a:r>
          </a:p>
          <a:p>
            <a:r>
              <a:rPr lang="en-GB" sz="1000" dirty="0" smtClean="0"/>
              <a:t>Kilometre squared</a:t>
            </a:r>
            <a:endParaRPr lang="en-GB" sz="1000" dirty="0"/>
          </a:p>
          <a:p>
            <a:endParaRPr lang="en-GB" sz="900" dirty="0"/>
          </a:p>
          <a:p>
            <a:endParaRPr lang="en-GB" sz="900" dirty="0"/>
          </a:p>
          <a:p>
            <a:endParaRPr lang="en-GB" sz="900" dirty="0"/>
          </a:p>
          <a:p>
            <a:endParaRPr lang="en-GB" sz="900" b="1" dirty="0"/>
          </a:p>
          <a:p>
            <a:endParaRPr lang="en-GB" sz="900" dirty="0"/>
          </a:p>
          <a:p>
            <a:endParaRPr lang="en-GB" sz="900" dirty="0"/>
          </a:p>
          <a:p>
            <a:endParaRPr lang="en-GB" sz="900" b="1" dirty="0"/>
          </a:p>
        </p:txBody>
      </p:sp>
      <p:sp>
        <p:nvSpPr>
          <p:cNvPr id="9" name="Rectangle 8"/>
          <p:cNvSpPr/>
          <p:nvPr/>
        </p:nvSpPr>
        <p:spPr>
          <a:xfrm>
            <a:off x="3886780" y="3650182"/>
            <a:ext cx="2711363" cy="313932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GB" sz="900" b="1" dirty="0" smtClean="0"/>
              <a:t>Finishing </a:t>
            </a:r>
            <a:r>
              <a:rPr lang="en-GB" sz="900" b="1" dirty="0"/>
              <a:t>Natural </a:t>
            </a:r>
            <a:r>
              <a:rPr lang="en-GB" sz="900" b="1" dirty="0" smtClean="0"/>
              <a:t>Timbers:</a:t>
            </a:r>
            <a:endParaRPr lang="en-GB" sz="900" b="1" dirty="0"/>
          </a:p>
          <a:p>
            <a:r>
              <a:rPr lang="en-US" sz="900" dirty="0"/>
              <a:t>Timbers can be treated with a number of surface finishes these include Paint, Stain, Wax &amp; Varnish. Applying these finishes can: </a:t>
            </a:r>
          </a:p>
          <a:p>
            <a:r>
              <a:rPr lang="en-US" sz="900" dirty="0"/>
              <a:t>❑ Seals the wood to protect the surface from heat and water </a:t>
            </a:r>
          </a:p>
          <a:p>
            <a:r>
              <a:rPr lang="en-GB" sz="900" dirty="0"/>
              <a:t>❑ Enhance the grain &amp; surface </a:t>
            </a:r>
          </a:p>
          <a:p>
            <a:r>
              <a:rPr lang="en-GB" sz="900" dirty="0"/>
              <a:t>❑ To colour the surface </a:t>
            </a:r>
          </a:p>
          <a:p>
            <a:r>
              <a:rPr lang="en-US" sz="900" dirty="0"/>
              <a:t>❑ To give a specific aesthetic appeal. </a:t>
            </a:r>
            <a:endParaRPr lang="en-US" sz="900" dirty="0" smtClean="0"/>
          </a:p>
          <a:p>
            <a:endParaRPr lang="en-US" sz="900" dirty="0"/>
          </a:p>
          <a:p>
            <a:endParaRPr lang="en-US" sz="900" dirty="0" smtClean="0"/>
          </a:p>
          <a:p>
            <a:endParaRPr lang="en-US" sz="900" dirty="0"/>
          </a:p>
          <a:p>
            <a:endParaRPr lang="en-US" sz="900" dirty="0" smtClean="0"/>
          </a:p>
          <a:p>
            <a:endParaRPr lang="en-US" sz="900" dirty="0"/>
          </a:p>
          <a:p>
            <a:endParaRPr lang="en-US" sz="900" dirty="0" smtClean="0"/>
          </a:p>
          <a:p>
            <a:endParaRPr lang="en-US" sz="900" dirty="0"/>
          </a:p>
          <a:p>
            <a:endParaRPr lang="en-US" sz="900" dirty="0" smtClean="0"/>
          </a:p>
          <a:p>
            <a:endParaRPr lang="en-US" sz="900" dirty="0"/>
          </a:p>
          <a:p>
            <a:endParaRPr lang="en-US" sz="900" dirty="0" smtClean="0"/>
          </a:p>
          <a:p>
            <a:endParaRPr lang="en-US" sz="900" dirty="0"/>
          </a:p>
          <a:p>
            <a:endParaRPr lang="en-US" sz="900" dirty="0" smtClean="0"/>
          </a:p>
          <a:p>
            <a:endParaRPr lang="en-US" sz="900" dirty="0" smtClean="0"/>
          </a:p>
        </p:txBody>
      </p:sp>
      <p:sp>
        <p:nvSpPr>
          <p:cNvPr id="30" name="Rectangle 29"/>
          <p:cNvSpPr/>
          <p:nvPr/>
        </p:nvSpPr>
        <p:spPr>
          <a:xfrm>
            <a:off x="6943816" y="46145"/>
            <a:ext cx="35776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900" b="1" dirty="0"/>
              <a:t>Wood Joints:</a:t>
            </a:r>
          </a:p>
          <a:p>
            <a:r>
              <a:rPr lang="en-GB" sz="900" dirty="0"/>
              <a:t>Lap joint: </a:t>
            </a:r>
            <a:r>
              <a:rPr lang="en-US" sz="900" dirty="0"/>
              <a:t>a joint made by halving the thickness </a:t>
            </a:r>
          </a:p>
          <a:p>
            <a:r>
              <a:rPr lang="en-US" sz="900" dirty="0"/>
              <a:t>of each member at the joint and fitting them </a:t>
            </a:r>
          </a:p>
          <a:p>
            <a:r>
              <a:rPr lang="en-US" sz="900" dirty="0"/>
              <a:t>together.</a:t>
            </a:r>
            <a:endParaRPr lang="en-GB" sz="900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4"/>
          <a:srcRect l="-1" t="27200" r="62633" b="58276"/>
          <a:stretch/>
        </p:blipFill>
        <p:spPr>
          <a:xfrm>
            <a:off x="937580" y="1967247"/>
            <a:ext cx="475673" cy="26429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5"/>
          <a:srcRect r="8155" b="82556"/>
          <a:stretch/>
        </p:blipFill>
        <p:spPr>
          <a:xfrm>
            <a:off x="242622" y="1986126"/>
            <a:ext cx="408758" cy="24247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5"/>
          <a:srcRect l="1" t="33768" r="7252" b="49101"/>
          <a:stretch/>
        </p:blipFill>
        <p:spPr>
          <a:xfrm>
            <a:off x="1706006" y="1949334"/>
            <a:ext cx="412763" cy="23812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5"/>
          <a:srcRect t="51002" r="9182" b="34714"/>
          <a:stretch/>
        </p:blipFill>
        <p:spPr>
          <a:xfrm>
            <a:off x="1720745" y="2344782"/>
            <a:ext cx="404175" cy="19854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5"/>
          <a:srcRect l="-748" t="65967" r="-1" b="15853"/>
          <a:stretch/>
        </p:blipFill>
        <p:spPr>
          <a:xfrm flipH="1">
            <a:off x="242622" y="2329775"/>
            <a:ext cx="428939" cy="25271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5"/>
          <a:srcRect t="83922" r="11700"/>
          <a:stretch/>
        </p:blipFill>
        <p:spPr>
          <a:xfrm>
            <a:off x="971715" y="2341813"/>
            <a:ext cx="392979" cy="223492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21516" y="101199"/>
            <a:ext cx="762178" cy="546264"/>
          </a:xfrm>
          <a:prstGeom prst="rect">
            <a:avLst/>
          </a:prstGeom>
        </p:spPr>
      </p:pic>
      <p:sp>
        <p:nvSpPr>
          <p:cNvPr id="38" name="Oval 37"/>
          <p:cNvSpPr/>
          <p:nvPr/>
        </p:nvSpPr>
        <p:spPr>
          <a:xfrm>
            <a:off x="3918364" y="2650608"/>
            <a:ext cx="2703506" cy="979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/>
          </a:p>
        </p:txBody>
      </p:sp>
      <p:sp>
        <p:nvSpPr>
          <p:cNvPr id="39" name="TextBox 38"/>
          <p:cNvSpPr txBox="1"/>
          <p:nvPr/>
        </p:nvSpPr>
        <p:spPr>
          <a:xfrm flipH="1">
            <a:off x="3975100" y="2626271"/>
            <a:ext cx="26467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solidFill>
                  <a:srgbClr val="FF0000"/>
                </a:solidFill>
              </a:rPr>
              <a:t>Year 7 RM</a:t>
            </a:r>
          </a:p>
          <a:p>
            <a:pPr algn="ctr"/>
            <a:r>
              <a:rPr lang="en-GB" sz="2000" b="1" dirty="0" smtClean="0">
                <a:solidFill>
                  <a:srgbClr val="FFFF00"/>
                </a:solidFill>
              </a:rPr>
              <a:t>Knowledge Organiser</a:t>
            </a:r>
          </a:p>
          <a:p>
            <a:pPr algn="ctr"/>
            <a:r>
              <a:rPr lang="en-GB" sz="2000" b="1" dirty="0" smtClean="0"/>
              <a:t>Box</a:t>
            </a: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7"/>
          <a:srcRect l="49650"/>
          <a:stretch/>
        </p:blipFill>
        <p:spPr>
          <a:xfrm>
            <a:off x="2061317" y="2691204"/>
            <a:ext cx="1576587" cy="56873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 rotWithShape="1">
          <a:blip r:embed="rId8"/>
          <a:srcRect l="17496" t="24262" r="70002"/>
          <a:stretch/>
        </p:blipFill>
        <p:spPr>
          <a:xfrm>
            <a:off x="220374" y="3259938"/>
            <a:ext cx="829432" cy="1322886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9"/>
          <a:srcRect l="17666" r="67643"/>
          <a:stretch/>
        </p:blipFill>
        <p:spPr>
          <a:xfrm>
            <a:off x="2662321" y="3332217"/>
            <a:ext cx="910822" cy="1285687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59642" y="2724229"/>
            <a:ext cx="3750345" cy="2031325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GB" sz="900" b="1" dirty="0" smtClean="0"/>
              <a:t>Maths: Area</a:t>
            </a:r>
          </a:p>
          <a:p>
            <a:r>
              <a:rPr lang="en-GB" sz="900" dirty="0" smtClean="0"/>
              <a:t>The area of a 2D shape is a measure of </a:t>
            </a:r>
          </a:p>
          <a:p>
            <a:r>
              <a:rPr lang="en-GB" sz="900" dirty="0" smtClean="0"/>
              <a:t>the spec inside its perimeter</a:t>
            </a:r>
          </a:p>
          <a:p>
            <a:r>
              <a:rPr lang="en-GB" sz="900" dirty="0" smtClean="0"/>
              <a:t>We measure using squares:</a:t>
            </a:r>
          </a:p>
          <a:p>
            <a:r>
              <a:rPr lang="en-GB" sz="900" dirty="0"/>
              <a:t>	</a:t>
            </a:r>
            <a:r>
              <a:rPr lang="en-GB" sz="900" dirty="0" smtClean="0"/>
              <a:t>1mm “one millimetre squared”</a:t>
            </a:r>
          </a:p>
          <a:p>
            <a:endParaRPr lang="en-GB" sz="900" dirty="0" smtClean="0"/>
          </a:p>
          <a:p>
            <a:endParaRPr lang="en-GB" sz="900" dirty="0" smtClean="0"/>
          </a:p>
          <a:p>
            <a:r>
              <a:rPr lang="en-GB" sz="900" dirty="0"/>
              <a:t>	</a:t>
            </a:r>
            <a:r>
              <a:rPr lang="en-GB" sz="900" dirty="0" smtClean="0"/>
              <a:t>1cm   “One centimetre squared”</a:t>
            </a:r>
          </a:p>
          <a:p>
            <a:endParaRPr lang="en-GB" sz="900" dirty="0" smtClean="0"/>
          </a:p>
          <a:p>
            <a:endParaRPr lang="en-GB" sz="900" dirty="0" smtClean="0"/>
          </a:p>
          <a:p>
            <a:r>
              <a:rPr lang="en-GB" sz="900" dirty="0"/>
              <a:t>	</a:t>
            </a:r>
            <a:r>
              <a:rPr lang="en-GB" sz="900" dirty="0" smtClean="0"/>
              <a:t>1m      “One metre squared”</a:t>
            </a:r>
          </a:p>
          <a:p>
            <a:endParaRPr lang="en-GB" sz="900" dirty="0" smtClean="0"/>
          </a:p>
          <a:p>
            <a:endParaRPr lang="en-GB" sz="900" dirty="0" smtClean="0"/>
          </a:p>
          <a:p>
            <a:r>
              <a:rPr lang="en-GB" sz="900" dirty="0"/>
              <a:t>	</a:t>
            </a:r>
            <a:r>
              <a:rPr lang="en-GB" sz="900" dirty="0" smtClean="0"/>
              <a:t>1 km    “One kilometre squared</a:t>
            </a:r>
            <a:r>
              <a:rPr lang="en-GB" sz="900" dirty="0" smtClean="0"/>
              <a:t>”</a:t>
            </a:r>
            <a:endParaRPr lang="en-GB" sz="900" dirty="0" smtClean="0"/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2371369" y="3607434"/>
            <a:ext cx="537210" cy="659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2520278" y="4256411"/>
            <a:ext cx="367280" cy="361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H="1">
            <a:off x="949466" y="3415825"/>
            <a:ext cx="132258" cy="1023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949466" y="3886855"/>
            <a:ext cx="100340" cy="336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3016469" y="3306068"/>
            <a:ext cx="317179" cy="3013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 flipV="1">
            <a:off x="3045393" y="3983420"/>
            <a:ext cx="288255" cy="28349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 flipV="1">
            <a:off x="602990" y="3332217"/>
            <a:ext cx="314558" cy="32771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 flipV="1">
            <a:off x="610339" y="3983419"/>
            <a:ext cx="307209" cy="35010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20374" y="4481400"/>
            <a:ext cx="861350" cy="2167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8556F4A2-F066-444A-96B4-7E5B3639896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45393" y="6286591"/>
            <a:ext cx="536828" cy="480060"/>
          </a:xfrm>
          <a:prstGeom prst="rect">
            <a:avLst/>
          </a:prstGeom>
        </p:spPr>
      </p:pic>
      <p:pic>
        <p:nvPicPr>
          <p:cNvPr id="64" name="Picture 8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923" y="4914752"/>
            <a:ext cx="617842" cy="362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5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" b="99500" l="500" r="9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6918">
            <a:off x="3050839" y="5907828"/>
            <a:ext cx="511952" cy="51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100000" l="0" r="9739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24980" y="5164774"/>
            <a:ext cx="867992" cy="34368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9744" b="97436" l="337" r="99327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957923" y="5462733"/>
            <a:ext cx="611741" cy="4016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2597" b="92208" l="1361" r="9829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9599706">
            <a:off x="2962613" y="5670023"/>
            <a:ext cx="624852" cy="49095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0800" y="4809316"/>
            <a:ext cx="3742172" cy="1980187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943816" y="739693"/>
            <a:ext cx="3587378" cy="2166875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CAD/CAM:</a:t>
            </a:r>
          </a:p>
          <a:p>
            <a:pPr lvl="0">
              <a:lnSpc>
                <a:spcPct val="107000"/>
              </a:lnSpc>
            </a:pP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Computer aided design is the design of new products using specialist software. </a:t>
            </a:r>
          </a:p>
          <a:p>
            <a:pPr lvl="0">
              <a:lnSpc>
                <a:spcPct val="107000"/>
              </a:lnSpc>
            </a:pP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Computer aided manufacture uses the CAD files to realise these designs into porotypes or finished products.</a:t>
            </a:r>
          </a:p>
          <a:p>
            <a:pPr lvl="0">
              <a:lnSpc>
                <a:spcPct val="107000"/>
              </a:lnSpc>
            </a:pP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Advantages: </a:t>
            </a:r>
          </a:p>
          <a:p>
            <a:pPr lvl="0">
              <a:lnSpc>
                <a:spcPct val="107000"/>
              </a:lnSpc>
            </a:pPr>
            <a:r>
              <a:rPr lang="en-GB" sz="9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Quicker- Easy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modify </a:t>
            </a:r>
            <a:r>
              <a:rPr lang="en-GB" sz="9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designs-Can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rendered in CAD </a:t>
            </a:r>
            <a:r>
              <a:rPr lang="en-GB" sz="9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software-</a:t>
            </a:r>
            <a:endParaRPr lang="en-GB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 can be emailed to be manufactured and shared with the </a:t>
            </a:r>
            <a:r>
              <a:rPr lang="en-GB" sz="9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client-Safer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GB" sz="9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use- Greater consistence- Greater accuracy- Cost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effective when manufacturing in large </a:t>
            </a:r>
            <a:r>
              <a:rPr lang="en-GB" sz="9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quantities- Less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 force required </a:t>
            </a:r>
          </a:p>
          <a:p>
            <a:pPr lvl="0">
              <a:lnSpc>
                <a:spcPct val="107000"/>
              </a:lnSpc>
            </a:pP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Disadvantages: </a:t>
            </a:r>
          </a:p>
          <a:p>
            <a:pPr lvl="0">
              <a:lnSpc>
                <a:spcPct val="107000"/>
              </a:lnSpc>
            </a:pP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 initial set up </a:t>
            </a:r>
            <a:r>
              <a:rPr lang="en-GB" sz="9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costs- Staff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 </a:t>
            </a:r>
            <a:r>
              <a:rPr lang="en-GB" sz="9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retraining- Higher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energy </a:t>
            </a:r>
            <a:r>
              <a:rPr lang="en-GB" sz="9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costs- Not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 effective for manufacture in small </a:t>
            </a:r>
            <a:r>
              <a:rPr lang="en-GB" sz="9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quantities- Cad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designs can be lost if computers </a:t>
            </a:r>
            <a:r>
              <a:rPr lang="en-GB" sz="9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fail- Cad </a:t>
            </a:r>
            <a:r>
              <a:rPr lang="en-GB" sz="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 could be stolen by hackers</a:t>
            </a:r>
          </a:p>
        </p:txBody>
      </p:sp>
      <p:graphicFrame>
        <p:nvGraphicFramePr>
          <p:cNvPr id="42" name="Group 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284007"/>
              </p:ext>
            </p:extLst>
          </p:nvPr>
        </p:nvGraphicFramePr>
        <p:xfrm>
          <a:off x="2383208" y="71999"/>
          <a:ext cx="4454071" cy="2617352"/>
        </p:xfrm>
        <a:graphic>
          <a:graphicData uri="http://schemas.openxmlformats.org/drawingml/2006/table">
            <a:tbl>
              <a:tblPr/>
              <a:tblGrid>
                <a:gridCol w="934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3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76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8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081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4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0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Operation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4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0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PPE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4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0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Hazard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4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0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Safety Symbol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Drilling, </a:t>
                      </a: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cutting</a:t>
                      </a:r>
                      <a:endParaRPr kumimoji="0" lang="en-GB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Goggles</a:t>
                      </a:r>
                      <a:endParaRPr kumimoji="0" lang="en-GB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Dust</a:t>
                      </a:r>
                      <a:endParaRPr kumimoji="0" lang="en-GB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4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0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workshop </a:t>
                      </a: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activities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Apron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Clothing may get caught in machinery or chemicals can spill onto clothing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4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0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Handling hot/sharp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Heat proof </a:t>
                      </a: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gloves</a:t>
                      </a:r>
                      <a:endParaRPr kumimoji="0" lang="en-GB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Burning hands/ fingers when working with hot materials.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4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0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3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Using machinery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Ear defenders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Damaged hearing after repetitive or continuous loud noise.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4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0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Applying </a:t>
                      </a: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 </a:t>
                      </a: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finish</a:t>
                      </a:r>
                      <a:endParaRPr kumimoji="0" lang="en-GB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Face </a:t>
                      </a: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mask</a:t>
                      </a:r>
                      <a:endParaRPr kumimoji="0" lang="en-GB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Lung damage from inhaled dust or fumes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4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0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51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Carrying </a:t>
                      </a: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equipment</a:t>
                      </a:r>
                      <a:endParaRPr kumimoji="0" lang="en-GB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Steel toe cap shoes</a:t>
                      </a:r>
                      <a:endParaRPr kumimoji="0" lang="en-GB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Damaged or crushed toes and feet caused by falling </a:t>
                      </a:r>
                      <a:r>
                        <a:rPr kumimoji="0" lang="en-GB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materials</a:t>
                      </a:r>
                      <a:endParaRPr kumimoji="0" lang="en-GB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4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20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800" kern="12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6642032" y="3002077"/>
            <a:ext cx="1342325" cy="161582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900" b="1" dirty="0"/>
              <a:t>Isometric: </a:t>
            </a:r>
            <a:r>
              <a:rPr lang="en-US" sz="900" dirty="0"/>
              <a:t>a method for visually representing three-dimensional objects in two dimensions in technical </a:t>
            </a:r>
            <a:r>
              <a:rPr lang="en-US" sz="900" dirty="0" smtClean="0"/>
              <a:t>and engineering</a:t>
            </a:r>
            <a:r>
              <a:rPr lang="en-US" sz="900" dirty="0"/>
              <a:t> drawings.</a:t>
            </a:r>
          </a:p>
          <a:p>
            <a:endParaRPr lang="en-US" sz="900" dirty="0"/>
          </a:p>
          <a:p>
            <a:r>
              <a:rPr lang="en-US" sz="900" dirty="0"/>
              <a:t>Drawn at </a:t>
            </a:r>
            <a:r>
              <a:rPr lang="en-US" sz="900" dirty="0" smtClean="0"/>
              <a:t>an</a:t>
            </a:r>
          </a:p>
          <a:p>
            <a:r>
              <a:rPr lang="en-US" sz="900" dirty="0" smtClean="0"/>
              <a:t> </a:t>
            </a:r>
            <a:r>
              <a:rPr lang="en-US" sz="900" dirty="0"/>
              <a:t>angle </a:t>
            </a:r>
            <a:r>
              <a:rPr lang="en-US" sz="900" dirty="0" smtClean="0"/>
              <a:t> of 30</a:t>
            </a:r>
          </a:p>
          <a:p>
            <a:r>
              <a:rPr lang="en-US" sz="900" dirty="0" smtClean="0"/>
              <a:t> </a:t>
            </a:r>
            <a:r>
              <a:rPr lang="en-US" sz="900" dirty="0"/>
              <a:t>degrees</a:t>
            </a:r>
            <a:r>
              <a:rPr lang="en-US" sz="900" dirty="0" smtClean="0"/>
              <a:t>.</a:t>
            </a:r>
            <a:endParaRPr lang="en-US" sz="900" dirty="0"/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7350010" y="4023582"/>
            <a:ext cx="575459" cy="524581"/>
          </a:xfrm>
          <a:prstGeom prst="rect">
            <a:avLst/>
          </a:prstGeom>
        </p:spPr>
      </p:pic>
      <p:pic>
        <p:nvPicPr>
          <p:cNvPr id="55" name="Picture 53" descr="mandatory11"/>
          <p:cNvPicPr>
            <a:picLocks noChangeAspect="1" noChangeArrowheads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786"/>
          <a:stretch/>
        </p:blipFill>
        <p:spPr bwMode="auto">
          <a:xfrm>
            <a:off x="6025279" y="352347"/>
            <a:ext cx="680815" cy="295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54" descr="ANd9GcSR40k3eyuT5BP_An85C624Sovw1T3S29X_NSlv-PmdhdCbPAMC"/>
          <p:cNvPicPr>
            <a:picLocks noChangeAspect="1" noChangeArrowheads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230"/>
          <a:stretch/>
        </p:blipFill>
        <p:spPr bwMode="auto">
          <a:xfrm>
            <a:off x="5995572" y="692476"/>
            <a:ext cx="810803" cy="341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57" descr="facemask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2862" y="1906580"/>
            <a:ext cx="545800" cy="34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58" descr="ANd9GcQxEW3m4heeV4wkdwkION7o14_qFdqCTBGUwBapmyHZdhE57VEj"/>
          <p:cNvPicPr>
            <a:picLocks noChangeAspect="1" noChangeArrowheads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01" b="29779"/>
          <a:stretch/>
        </p:blipFill>
        <p:spPr bwMode="auto">
          <a:xfrm>
            <a:off x="6104082" y="2272045"/>
            <a:ext cx="594580" cy="38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Rectangle 68"/>
          <p:cNvSpPr/>
          <p:nvPr/>
        </p:nvSpPr>
        <p:spPr>
          <a:xfrm>
            <a:off x="8037764" y="3002077"/>
            <a:ext cx="2491419" cy="203132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900" b="1" dirty="0"/>
              <a:t>Finishes:</a:t>
            </a:r>
          </a:p>
          <a:p>
            <a:r>
              <a:rPr lang="en-GB" sz="900" dirty="0"/>
              <a:t>Protects the surface of a product to prevent decay.</a:t>
            </a:r>
          </a:p>
          <a:p>
            <a:r>
              <a:rPr lang="en-GB" sz="900" b="1" dirty="0"/>
              <a:t>Varnish </a:t>
            </a:r>
            <a:r>
              <a:rPr lang="en-GB" sz="900" dirty="0"/>
              <a:t>enhances the look, brings out the grain, provides a shiny finish, it makes it water resistant, smoother finish and protects. </a:t>
            </a:r>
            <a:endParaRPr lang="en-GB" sz="900" dirty="0" smtClean="0"/>
          </a:p>
          <a:p>
            <a:r>
              <a:rPr lang="en-GB" sz="900" b="1" dirty="0" smtClean="0"/>
              <a:t>Wax </a:t>
            </a:r>
            <a:r>
              <a:rPr lang="en-GB" sz="900" dirty="0" smtClean="0"/>
              <a:t>enhances the look, makes it water resistant and protects</a:t>
            </a:r>
            <a:endParaRPr lang="en-GB" sz="900" b="1" dirty="0"/>
          </a:p>
          <a:p>
            <a:r>
              <a:rPr lang="en-GB" sz="900" b="1" dirty="0"/>
              <a:t>Applying</a:t>
            </a:r>
            <a:r>
              <a:rPr lang="en-GB" sz="900" dirty="0"/>
              <a:t> </a:t>
            </a:r>
            <a:r>
              <a:rPr lang="en-GB" sz="900" dirty="0">
                <a:cs typeface="Arial" panose="020B0604020202020204" pitchFamily="34" charset="0"/>
              </a:rPr>
              <a:t>cleaning with an abrasive paper (glass paper), cleaning (washing/wiping), apply a first coat,</a:t>
            </a:r>
          </a:p>
          <a:p>
            <a:r>
              <a:rPr lang="en-GB" sz="900" dirty="0">
                <a:cs typeface="Arial" panose="020B0604020202020204" pitchFamily="34" charset="0"/>
              </a:rPr>
              <a:t>creating a key in between coats with wet and dry paper, wait for the varnish to dry in between coats and apply 3 coats</a:t>
            </a:r>
            <a:r>
              <a:rPr lang="en-GB" sz="900" dirty="0" smtClean="0">
                <a:cs typeface="Arial" panose="020B0604020202020204" pitchFamily="34" charset="0"/>
              </a:rPr>
              <a:t>.</a:t>
            </a:r>
            <a:endParaRPr lang="en-GB" sz="900" b="1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5"/>
          <a:srcRect l="8894"/>
          <a:stretch/>
        </p:blipFill>
        <p:spPr>
          <a:xfrm>
            <a:off x="5940010" y="4978556"/>
            <a:ext cx="572864" cy="177165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905456" y="4940006"/>
            <a:ext cx="2194824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b="1" dirty="0"/>
              <a:t>Finishing manufactured boards</a:t>
            </a:r>
          </a:p>
          <a:p>
            <a:r>
              <a:rPr lang="en-GB" sz="900" b="1" dirty="0"/>
              <a:t>Veneer</a:t>
            </a:r>
            <a:endParaRPr lang="en-GB" sz="900" dirty="0"/>
          </a:p>
          <a:p>
            <a:r>
              <a:rPr lang="en-US" sz="900" dirty="0"/>
              <a:t>A sharp blade cuts very thin layers wood called veneer. A layer of veneer can be glued onto less expensive manufactured board to produce a more attractive finish and imitate natural timbers but maintain the properties of a manufactured board.</a:t>
            </a:r>
          </a:p>
          <a:p>
            <a:r>
              <a:rPr lang="en-GB" sz="900" b="1" dirty="0"/>
              <a:t>Lamination</a:t>
            </a:r>
            <a:endParaRPr lang="en-GB" sz="900" dirty="0"/>
          </a:p>
          <a:p>
            <a:r>
              <a:rPr lang="en-US" sz="900" dirty="0"/>
              <a:t>Laminating involves bonding by gluing strips of materials together in layers to create a strong structure. An example of this is wooden beams.  </a:t>
            </a:r>
            <a:endParaRPr lang="en-GB" sz="900" b="1" dirty="0"/>
          </a:p>
        </p:txBody>
      </p:sp>
      <p:sp>
        <p:nvSpPr>
          <p:cNvPr id="70" name="Rectangle 69"/>
          <p:cNvSpPr/>
          <p:nvPr/>
        </p:nvSpPr>
        <p:spPr>
          <a:xfrm>
            <a:off x="6633309" y="4659807"/>
            <a:ext cx="1377751" cy="2169825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GB" sz="900" b="1" dirty="0"/>
              <a:t>Saws:</a:t>
            </a:r>
          </a:p>
          <a:p>
            <a:r>
              <a:rPr lang="en-GB" sz="900" dirty="0" smtClean="0"/>
              <a:t>Egyptian-bronze </a:t>
            </a:r>
            <a:r>
              <a:rPr lang="en-GB" sz="900" dirty="0"/>
              <a:t>saws with jewelled </a:t>
            </a:r>
            <a:r>
              <a:rPr lang="en-GB" sz="900" dirty="0" smtClean="0"/>
              <a:t>teeth-cutting stones.</a:t>
            </a:r>
            <a:endParaRPr lang="en-GB" sz="900" dirty="0"/>
          </a:p>
          <a:p>
            <a:r>
              <a:rPr lang="en-GB" sz="900" dirty="0" smtClean="0"/>
              <a:t>Mill </a:t>
            </a:r>
            <a:r>
              <a:rPr lang="en-GB" sz="900" dirty="0"/>
              <a:t>saw- driven by wind-power  and water </a:t>
            </a:r>
            <a:r>
              <a:rPr lang="en-GB" sz="900" dirty="0" smtClean="0"/>
              <a:t>power-cutting wood</a:t>
            </a:r>
            <a:endParaRPr lang="en-GB" sz="900" dirty="0"/>
          </a:p>
          <a:p>
            <a:r>
              <a:rPr lang="en-GB" sz="900" dirty="0"/>
              <a:t>Band saw- William Newberry Patented the </a:t>
            </a:r>
            <a:r>
              <a:rPr lang="en-GB" sz="900" dirty="0" smtClean="0"/>
              <a:t>first- 1808- cutting metals, plastic and wood.</a:t>
            </a:r>
            <a:endParaRPr lang="en-GB" sz="900" dirty="0"/>
          </a:p>
          <a:p>
            <a:r>
              <a:rPr lang="en-GB" sz="900" dirty="0" smtClean="0"/>
              <a:t>Chain </a:t>
            </a:r>
            <a:r>
              <a:rPr lang="en-GB" sz="900" dirty="0"/>
              <a:t>saw- </a:t>
            </a:r>
            <a:r>
              <a:rPr lang="en-US" sz="900" dirty="0" smtClean="0"/>
              <a:t>cuts </a:t>
            </a:r>
            <a:r>
              <a:rPr lang="en-US" sz="900" dirty="0"/>
              <a:t>with a set of teeth attached to </a:t>
            </a:r>
            <a:r>
              <a:rPr lang="en-US" sz="900" dirty="0" smtClean="0"/>
              <a:t>a rotating</a:t>
            </a:r>
            <a:r>
              <a:rPr lang="en-US" sz="900" dirty="0"/>
              <a:t> chain </a:t>
            </a:r>
            <a:r>
              <a:rPr lang="en-GB" sz="900" dirty="0" smtClean="0"/>
              <a:t>surgeons </a:t>
            </a:r>
            <a:r>
              <a:rPr lang="en-GB" sz="900" dirty="0"/>
              <a:t>for bone </a:t>
            </a:r>
            <a:r>
              <a:rPr lang="en-GB" sz="900" dirty="0" smtClean="0"/>
              <a:t>cutting.</a:t>
            </a:r>
            <a:endParaRPr lang="en-GB" sz="900" dirty="0"/>
          </a:p>
        </p:txBody>
      </p:sp>
      <p:sp>
        <p:nvSpPr>
          <p:cNvPr id="71" name="TextBox 10"/>
          <p:cNvSpPr txBox="1">
            <a:spLocks noChangeArrowheads="1"/>
          </p:cNvSpPr>
          <p:nvPr/>
        </p:nvSpPr>
        <p:spPr bwMode="auto">
          <a:xfrm>
            <a:off x="8069399" y="5095954"/>
            <a:ext cx="2452097" cy="16158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900" b="1" dirty="0"/>
              <a:t>Palm Sander</a:t>
            </a:r>
            <a:r>
              <a:rPr lang="en-GB" altLang="en-US" sz="900" dirty="0"/>
              <a:t>: </a:t>
            </a:r>
            <a:r>
              <a:rPr lang="en-GB" altLang="en-US" sz="900" dirty="0" smtClean="0"/>
              <a:t>abrasive </a:t>
            </a:r>
            <a:r>
              <a:rPr lang="en-GB" altLang="en-US" sz="900" dirty="0"/>
              <a:t>pad which comes in various sizes and grades. </a:t>
            </a:r>
            <a:r>
              <a:rPr lang="en-GB" altLang="en-US" sz="900" dirty="0"/>
              <a:t>F</a:t>
            </a:r>
            <a:r>
              <a:rPr lang="en-GB" altLang="en-US" sz="900" dirty="0" smtClean="0"/>
              <a:t>it </a:t>
            </a:r>
            <a:r>
              <a:rPr lang="en-GB" altLang="en-US" sz="900" dirty="0"/>
              <a:t>the users hand and often come with soft grip handles</a:t>
            </a:r>
            <a:r>
              <a:rPr lang="en-GB" altLang="en-US" sz="900" dirty="0" smtClean="0"/>
              <a:t>.</a:t>
            </a:r>
          </a:p>
          <a:p>
            <a:pPr>
              <a:spcBef>
                <a:spcPct val="0"/>
              </a:spcBef>
              <a:buNone/>
            </a:pPr>
            <a:r>
              <a:rPr lang="en-GB" altLang="en-US" sz="900" b="1" dirty="0"/>
              <a:t>Belt sander and disc sander</a:t>
            </a:r>
            <a:r>
              <a:rPr lang="en-GB" altLang="en-US" sz="900" dirty="0"/>
              <a:t>: A belt sander is a machine used to sand down wood and other materials for finishing purposes. </a:t>
            </a:r>
            <a:endParaRPr lang="en-GB" altLang="en-US" sz="900" dirty="0" smtClean="0"/>
          </a:p>
          <a:p>
            <a:pPr>
              <a:spcBef>
                <a:spcPct val="0"/>
              </a:spcBef>
              <a:buNone/>
            </a:pPr>
            <a:r>
              <a:rPr lang="en-GB" altLang="en-US" sz="900" b="1" dirty="0" smtClean="0"/>
              <a:t>Plane</a:t>
            </a:r>
            <a:r>
              <a:rPr lang="en-GB" altLang="en-US" sz="900" dirty="0" smtClean="0"/>
              <a:t>-used for shaving the wooden edge off a longer piece of wood.</a:t>
            </a:r>
          </a:p>
          <a:p>
            <a:pPr>
              <a:spcBef>
                <a:spcPct val="0"/>
              </a:spcBef>
              <a:buNone/>
            </a:pPr>
            <a:r>
              <a:rPr lang="en-US" sz="900" b="1" dirty="0"/>
              <a:t>T</a:t>
            </a:r>
            <a:r>
              <a:rPr lang="en-US" sz="900" b="1" dirty="0" smtClean="0"/>
              <a:t>hickness planer:</a:t>
            </a:r>
            <a:r>
              <a:rPr lang="en-US" sz="900" dirty="0" smtClean="0"/>
              <a:t> is a woodworking machine to trim boards to a consistent thickness throughout their length and flat on both surfaces</a:t>
            </a:r>
            <a:endParaRPr lang="en-GB" altLang="en-US" sz="900" dirty="0" smtClean="0"/>
          </a:p>
        </p:txBody>
      </p:sp>
    </p:spTree>
    <p:extLst>
      <p:ext uri="{BB962C8B-B14F-4D97-AF65-F5344CB8AC3E}">
        <p14:creationId xmlns:p14="http://schemas.microsoft.com/office/powerpoint/2010/main" val="1077936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762</Words>
  <Application>Microsoft Office PowerPoint</Application>
  <PresentationFormat>Widescreen</PresentationFormat>
  <Paragraphs>156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Turton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 Clare</dc:creator>
  <cp:lastModifiedBy>R. Clare</cp:lastModifiedBy>
  <cp:revision>31</cp:revision>
  <dcterms:created xsi:type="dcterms:W3CDTF">2017-12-18T11:52:16Z</dcterms:created>
  <dcterms:modified xsi:type="dcterms:W3CDTF">2019-05-23T09:53:33Z</dcterms:modified>
</cp:coreProperties>
</file>