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2B8-D395-45D7-B1BD-605AE41769C1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98D9-2E26-4DE3-A570-4981218B1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55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2B8-D395-45D7-B1BD-605AE41769C1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98D9-2E26-4DE3-A570-4981218B1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15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2B8-D395-45D7-B1BD-605AE41769C1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98D9-2E26-4DE3-A570-4981218B1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79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2B8-D395-45D7-B1BD-605AE41769C1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98D9-2E26-4DE3-A570-4981218B1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974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2B8-D395-45D7-B1BD-605AE41769C1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98D9-2E26-4DE3-A570-4981218B1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746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2B8-D395-45D7-B1BD-605AE41769C1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98D9-2E26-4DE3-A570-4981218B1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00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2B8-D395-45D7-B1BD-605AE41769C1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98D9-2E26-4DE3-A570-4981218B1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04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2B8-D395-45D7-B1BD-605AE41769C1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98D9-2E26-4DE3-A570-4981218B1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31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2B8-D395-45D7-B1BD-605AE41769C1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98D9-2E26-4DE3-A570-4981218B1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88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2B8-D395-45D7-B1BD-605AE41769C1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98D9-2E26-4DE3-A570-4981218B1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077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2B8-D395-45D7-B1BD-605AE41769C1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98D9-2E26-4DE3-A570-4981218B1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85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AC2B8-D395-45D7-B1BD-605AE41769C1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198D9-2E26-4DE3-A570-4981218B1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0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jpeg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microsoft.com/office/2007/relationships/hdphoto" Target="../media/hdphoto3.wdp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359" y="4448488"/>
            <a:ext cx="1084536" cy="812356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6602867" y="-7781"/>
            <a:ext cx="2483315" cy="20524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>
              <a:latin typeface="Century Gothic" panose="020B0502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864274" y="5226511"/>
            <a:ext cx="2926858" cy="1572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>
              <a:latin typeface="Century Gothic" panose="020B0502020202020204" pitchFamily="34" charset="0"/>
            </a:endParaRPr>
          </a:p>
        </p:txBody>
      </p:sp>
      <p:pic>
        <p:nvPicPr>
          <p:cNvPr id="1028" name="Picture 4" descr="Image result for simple bati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70" r="30413"/>
          <a:stretch/>
        </p:blipFill>
        <p:spPr bwMode="auto">
          <a:xfrm>
            <a:off x="4815240" y="562231"/>
            <a:ext cx="1690061" cy="182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4765931" y="2388377"/>
            <a:ext cx="2076606" cy="64333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94617" y="-28137"/>
            <a:ext cx="32755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b="1" dirty="0">
                <a:latin typeface="Century Gothic" panose="020B0502020202020204" pitchFamily="34" charset="0"/>
                <a:cs typeface="Arial" panose="020B0604020202020204" pitchFamily="34" charset="0"/>
              </a:rPr>
              <a:t>Year 8 Textiles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78389" y="4897058"/>
            <a:ext cx="12715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u="sng" dirty="0">
                <a:latin typeface="Century Gothic" panose="020B0502020202020204" pitchFamily="34" charset="0"/>
              </a:rPr>
              <a:t>Dyeing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53498" y="3706052"/>
            <a:ext cx="1853814" cy="261610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GB" sz="1100" b="1" u="sng" dirty="0">
                <a:latin typeface="Century Gothic" panose="020B0502020202020204" pitchFamily="34" charset="0"/>
              </a:rPr>
              <a:t>Seams and Construction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907" y="5306074"/>
            <a:ext cx="716560" cy="4548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467" y="5308959"/>
            <a:ext cx="692586" cy="47106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3121099" y="10853042"/>
            <a:ext cx="58382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>
                <a:latin typeface="Century Gothic" panose="020B0502020202020204" pitchFamily="34" charset="0"/>
              </a:rPr>
              <a:t>Screen printing</a:t>
            </a:r>
          </a:p>
          <a:p>
            <a:endParaRPr lang="en-GB" sz="1500" b="1" u="sng" dirty="0">
              <a:latin typeface="Century Gothic" panose="020B0502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46495" y="353"/>
            <a:ext cx="19335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u="sng" dirty="0">
                <a:latin typeface="Century Gothic" panose="020B0502020202020204" pitchFamily="34" charset="0"/>
              </a:rPr>
              <a:t>Pattern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20427" y="2046584"/>
            <a:ext cx="21424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u="sng" dirty="0">
                <a:latin typeface="Century Gothic" panose="020B0502020202020204" pitchFamily="34" charset="0"/>
              </a:rPr>
              <a:t>Artist Research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820045" y="2272399"/>
            <a:ext cx="2337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entury Gothic" panose="020B0502020202020204" pitchFamily="34" charset="0"/>
              </a:rPr>
              <a:t>Mood board</a:t>
            </a:r>
            <a:r>
              <a:rPr lang="en-US" sz="750" b="1" dirty="0">
                <a:latin typeface="Century Gothic" panose="020B0502020202020204" pitchFamily="34" charset="0"/>
              </a:rPr>
              <a:t>: </a:t>
            </a:r>
            <a:r>
              <a:rPr lang="en-US" sz="750" dirty="0">
                <a:latin typeface="Century Gothic" panose="020B0502020202020204" pitchFamily="34" charset="0"/>
              </a:rPr>
              <a:t>is a physical or digital collage of ideas/images meant to inspire the design process at the start of a project</a:t>
            </a:r>
            <a:endParaRPr lang="en-GB" sz="750" dirty="0">
              <a:latin typeface="Century Gothic" panose="020B0502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29020" y="3678361"/>
            <a:ext cx="1142096" cy="1231106"/>
            <a:chOff x="2025197" y="1521027"/>
            <a:chExt cx="1090054" cy="1071559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6000" contrast="-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46195" y="1521027"/>
              <a:ext cx="1069056" cy="10590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9" name="Rectangle 38"/>
            <p:cNvSpPr/>
            <p:nvPr/>
          </p:nvSpPr>
          <p:spPr>
            <a:xfrm>
              <a:off x="2025197" y="1521027"/>
              <a:ext cx="1074241" cy="10715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>
                  <a:latin typeface="Century Gothic" panose="020B0502020202020204" pitchFamily="34" charset="0"/>
                </a:rPr>
                <a:t>Components</a:t>
              </a:r>
              <a:r>
                <a:rPr lang="en-US" sz="800" b="1" dirty="0" smtClean="0">
                  <a:latin typeface="Century Gothic" panose="020B0502020202020204" pitchFamily="34" charset="0"/>
                </a:rPr>
                <a:t>  </a:t>
              </a:r>
              <a:r>
                <a:rPr lang="en-US" sz="800" b="1" dirty="0">
                  <a:latin typeface="Century Gothic" panose="020B0502020202020204" pitchFamily="34" charset="0"/>
                </a:rPr>
                <a:t>a</a:t>
              </a:r>
              <a:r>
                <a:rPr lang="en-US" sz="800" b="1" dirty="0" smtClean="0">
                  <a:latin typeface="Century Gothic" panose="020B0502020202020204" pitchFamily="34" charset="0"/>
                </a:rPr>
                <a:t>re </a:t>
              </a:r>
              <a:r>
                <a:rPr lang="en-US" sz="800" b="1" dirty="0">
                  <a:latin typeface="Century Gothic" panose="020B0502020202020204" pitchFamily="34" charset="0"/>
                </a:rPr>
                <a:t>pre manufactured items added to textile products that are not the fabric. </a:t>
              </a:r>
              <a:r>
                <a:rPr lang="en-US" sz="800" b="1" dirty="0" err="1">
                  <a:latin typeface="Century Gothic" panose="020B0502020202020204" pitchFamily="34" charset="0"/>
                </a:rPr>
                <a:t>E.g</a:t>
              </a:r>
              <a:r>
                <a:rPr lang="en-US" sz="800" b="1" dirty="0">
                  <a:latin typeface="Century Gothic" panose="020B0502020202020204" pitchFamily="34" charset="0"/>
                </a:rPr>
                <a:t> fastenings, zips, buttons, beads</a:t>
              </a:r>
              <a:endParaRPr lang="en-GB" sz="8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284750" y="-817189"/>
            <a:ext cx="1332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entury Gothic" panose="020B0502020202020204" pitchFamily="34" charset="0"/>
              </a:rPr>
              <a:t>Patterns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631118" y="936637"/>
            <a:ext cx="167699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50" b="1" dirty="0">
                <a:latin typeface="Century Gothic" panose="020B0502020202020204" pitchFamily="34" charset="0"/>
              </a:rPr>
              <a:t>Mirror repeat: </a:t>
            </a:r>
            <a:r>
              <a:rPr lang="en-GB" sz="750" dirty="0">
                <a:latin typeface="Century Gothic" panose="020B0502020202020204" pitchFamily="34" charset="0"/>
              </a:rPr>
              <a:t>A mirror image reflects a pattern.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614507" y="356287"/>
            <a:ext cx="18338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b="1" dirty="0">
                <a:latin typeface="Century Gothic" panose="020B0502020202020204" pitchFamily="34" charset="0"/>
              </a:rPr>
              <a:t>Straight repeat</a:t>
            </a:r>
            <a:r>
              <a:rPr lang="en-US" sz="750" dirty="0">
                <a:latin typeface="Century Gothic" panose="020B0502020202020204" pitchFamily="34" charset="0"/>
              </a:rPr>
              <a:t>: is produced by repeating your image at measured intervals, placing each image directly under the previous one.</a:t>
            </a:r>
            <a:endParaRPr lang="en-GB" sz="750" dirty="0">
              <a:latin typeface="Century Gothic" panose="020B0502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625295" y="1279091"/>
            <a:ext cx="17452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b="1" dirty="0">
                <a:latin typeface="Century Gothic" panose="020B0502020202020204" pitchFamily="34" charset="0"/>
              </a:rPr>
              <a:t>Half- drop repeat: </a:t>
            </a:r>
            <a:r>
              <a:rPr lang="en-US" sz="750" dirty="0">
                <a:latin typeface="Century Gothic" panose="020B0502020202020204" pitchFamily="34" charset="0"/>
              </a:rPr>
              <a:t>This is produced by repeating the image at the side as the straight repeat, but moving the image half along on the second row, like a brick pattern</a:t>
            </a:r>
            <a:endParaRPr lang="en-GB" sz="750" dirty="0">
              <a:latin typeface="Century Gothic" panose="020B0502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90301" y="2368191"/>
            <a:ext cx="212576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entury Gothic" panose="020B0502020202020204" pitchFamily="34" charset="0"/>
              </a:rPr>
              <a:t>Tie dye: </a:t>
            </a:r>
            <a:r>
              <a:rPr lang="en-US" sz="750" dirty="0">
                <a:latin typeface="Century Gothic" panose="020B0502020202020204" pitchFamily="34" charset="0"/>
              </a:rPr>
              <a:t>A traditional resist dyeing, where the fabric is folded and tied with string or elastic bands to stop the dye getting to the fabric. Used on natural fabrics.</a:t>
            </a:r>
            <a:endParaRPr lang="en-GB" sz="750" dirty="0">
              <a:latin typeface="Century Gothic" panose="020B0502020202020204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8"/>
          <a:srcRect t="18789"/>
          <a:stretch/>
        </p:blipFill>
        <p:spPr>
          <a:xfrm>
            <a:off x="3034269" y="2621287"/>
            <a:ext cx="933764" cy="10481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3493" y="2676175"/>
            <a:ext cx="613153" cy="63004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8183" y="2696385"/>
            <a:ext cx="613153" cy="61315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12251" y="2696385"/>
            <a:ext cx="613154" cy="613319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3691032" y="3948744"/>
            <a:ext cx="125223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entury Gothic" panose="020B0502020202020204" pitchFamily="34" charset="0"/>
              </a:rPr>
              <a:t>Types of seams:</a:t>
            </a:r>
          </a:p>
          <a:p>
            <a:r>
              <a:rPr lang="en-US" sz="900" dirty="0">
                <a:latin typeface="Century Gothic" panose="020B0502020202020204" pitchFamily="34" charset="0"/>
              </a:rPr>
              <a:t>Plain Overlocked </a:t>
            </a:r>
          </a:p>
          <a:p>
            <a:r>
              <a:rPr lang="en-US" sz="900" dirty="0">
                <a:latin typeface="Century Gothic" panose="020B0502020202020204" pitchFamily="34" charset="0"/>
              </a:rPr>
              <a:t>Flat fell </a:t>
            </a:r>
          </a:p>
          <a:p>
            <a:r>
              <a:rPr lang="en-US" sz="900" dirty="0">
                <a:latin typeface="Century Gothic" panose="020B0502020202020204" pitchFamily="34" charset="0"/>
              </a:rPr>
              <a:t>French</a:t>
            </a:r>
          </a:p>
          <a:p>
            <a:endParaRPr lang="en-US" sz="1350" dirty="0"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7549" y="5749790"/>
            <a:ext cx="1060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25" b="1" dirty="0">
                <a:latin typeface="Century Gothic" panose="020B0502020202020204" pitchFamily="34" charset="0"/>
              </a:rPr>
              <a:t>Natural Dyes </a:t>
            </a:r>
            <a:r>
              <a:rPr lang="en-GB" sz="825" dirty="0">
                <a:latin typeface="Century Gothic" panose="020B0502020202020204" pitchFamily="34" charset="0"/>
              </a:rPr>
              <a:t>can be made boiling vegetables, fruit or spices to create colour. Adding salt helps to fix the dye to the fabric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0008" y="-789053"/>
            <a:ext cx="10436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latin typeface="Century Gothic" panose="020B0502020202020204" pitchFamily="34" charset="0"/>
              </a:rPr>
              <a:t>Synthetic Dying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0954" y="5857065"/>
            <a:ext cx="83534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825" b="1" dirty="0">
                <a:latin typeface="Century Gothic" panose="020B0502020202020204" pitchFamily="34" charset="0"/>
              </a:rPr>
              <a:t>Onion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825" b="1" dirty="0">
                <a:latin typeface="Century Gothic" panose="020B0502020202020204" pitchFamily="34" charset="0"/>
              </a:rPr>
              <a:t>Coffee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825" b="1" dirty="0">
                <a:latin typeface="Century Gothic" panose="020B0502020202020204" pitchFamily="34" charset="0"/>
              </a:rPr>
              <a:t>Beetroot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825" b="1" dirty="0">
                <a:latin typeface="Century Gothic" panose="020B0502020202020204" pitchFamily="34" charset="0"/>
              </a:rPr>
              <a:t>Cabbage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825" b="1" dirty="0">
                <a:latin typeface="Century Gothic" panose="020B0502020202020204" pitchFamily="34" charset="0"/>
              </a:rPr>
              <a:t>Spices</a:t>
            </a:r>
          </a:p>
          <a:p>
            <a:r>
              <a:rPr lang="en-GB" sz="825" b="1" dirty="0">
                <a:latin typeface="Century Gothic" panose="020B0502020202020204" pitchFamily="34" charset="0"/>
              </a:rPr>
              <a:t>Any more?</a:t>
            </a:r>
          </a:p>
        </p:txBody>
      </p:sp>
      <p:sp>
        <p:nvSpPr>
          <p:cNvPr id="13" name="AutoShape 2" descr="Image result for pattern"/>
          <p:cNvSpPr>
            <a:spLocks noChangeAspect="1" noChangeArrowheads="1"/>
          </p:cNvSpPr>
          <p:nvPr/>
        </p:nvSpPr>
        <p:spPr bwMode="auto">
          <a:xfrm>
            <a:off x="116681" y="7489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" name="TextBox 23"/>
          <p:cNvSpPr txBox="1"/>
          <p:nvPr/>
        </p:nvSpPr>
        <p:spPr>
          <a:xfrm>
            <a:off x="2982853" y="3944897"/>
            <a:ext cx="8732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Century Gothic" panose="020B0502020202020204" pitchFamily="34" charset="0"/>
              </a:rPr>
              <a:t>Fabrics:</a:t>
            </a:r>
          </a:p>
          <a:p>
            <a:r>
              <a:rPr lang="en-GB" sz="1000" dirty="0">
                <a:latin typeface="Century Gothic" panose="020B0502020202020204" pitchFamily="34" charset="0"/>
              </a:rPr>
              <a:t>Cotton</a:t>
            </a:r>
          </a:p>
          <a:p>
            <a:r>
              <a:rPr lang="en-GB" sz="1000" dirty="0">
                <a:latin typeface="Century Gothic" panose="020B0502020202020204" pitchFamily="34" charset="0"/>
              </a:rPr>
              <a:t>Polyester</a:t>
            </a:r>
          </a:p>
          <a:p>
            <a:r>
              <a:rPr lang="en-GB" sz="1000" dirty="0">
                <a:latin typeface="Century Gothic" panose="020B0502020202020204" pitchFamily="34" charset="0"/>
              </a:rPr>
              <a:t>Wool</a:t>
            </a:r>
          </a:p>
          <a:p>
            <a:r>
              <a:rPr lang="en-GB" sz="1000" dirty="0">
                <a:latin typeface="Century Gothic" panose="020B0502020202020204" pitchFamily="34" charset="0"/>
              </a:rPr>
              <a:t>Silk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859836" y="5240983"/>
            <a:ext cx="1313143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latin typeface="Century Gothic" panose="020B0502020202020204" pitchFamily="34" charset="0"/>
              </a:rPr>
              <a:t>Natural vs Synthetic fibres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Natural fibres in fabric absorb dye more readily than man made</a:t>
            </a:r>
            <a:r>
              <a:rPr lang="en-GB" sz="800" dirty="0" smtClean="0">
                <a:latin typeface="Century Gothic" panose="020B0502020202020204" pitchFamily="34" charset="0"/>
              </a:rPr>
              <a:t>.</a:t>
            </a:r>
          </a:p>
          <a:p>
            <a:endParaRPr lang="en-GB" sz="800" dirty="0">
              <a:latin typeface="Century Gothic" panose="020B0502020202020204" pitchFamily="34" charset="0"/>
            </a:endParaRPr>
          </a:p>
          <a:p>
            <a:r>
              <a:rPr lang="en-GB" sz="900" b="1" dirty="0" smtClean="0">
                <a:latin typeface="Century Gothic" panose="020B0502020202020204" pitchFamily="34" charset="0"/>
              </a:rPr>
              <a:t>Cotton </a:t>
            </a:r>
            <a:r>
              <a:rPr lang="en-GB" sz="900" b="1" dirty="0">
                <a:latin typeface="Century Gothic" panose="020B0502020202020204" pitchFamily="34" charset="0"/>
              </a:rPr>
              <a:t>= natural 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Polyester = synthetic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856802" y="2057650"/>
            <a:ext cx="1176152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u="sng" dirty="0">
                <a:latin typeface="Century Gothic" panose="020B0502020202020204" pitchFamily="34" charset="0"/>
              </a:rPr>
              <a:t>Resist Dyeing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812255" y="338509"/>
            <a:ext cx="1672860" cy="1658141"/>
            <a:chOff x="263004" y="7114196"/>
            <a:chExt cx="1672860" cy="1658141"/>
          </a:xfrm>
        </p:grpSpPr>
        <p:sp>
          <p:nvSpPr>
            <p:cNvPr id="21" name="Rounded Rectangle 20"/>
            <p:cNvSpPr/>
            <p:nvPr/>
          </p:nvSpPr>
          <p:spPr>
            <a:xfrm>
              <a:off x="263004" y="7114196"/>
              <a:ext cx="1644609" cy="65166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Century Gothic" panose="020B050202020202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19364" y="7126243"/>
              <a:ext cx="1616500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b="1" dirty="0">
                  <a:latin typeface="Century Gothic" panose="020B0502020202020204" pitchFamily="34" charset="0"/>
                </a:rPr>
                <a:t>Batik: </a:t>
              </a:r>
              <a:r>
                <a:rPr lang="en-US" sz="750" dirty="0">
                  <a:latin typeface="Century Gothic" panose="020B0502020202020204" pitchFamily="34" charset="0"/>
                </a:rPr>
                <a:t>A traditional technique from Indonesia, resist dying where the wax stops the dye reaching the fabric</a:t>
              </a:r>
              <a:endParaRPr lang="en-GB" sz="750" dirty="0">
                <a:latin typeface="Century Gothic" panose="020B0502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74660" y="8076131"/>
              <a:ext cx="825038" cy="5078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GB" sz="900" b="1" dirty="0" err="1">
                  <a:latin typeface="Century Gothic" panose="020B0502020202020204" pitchFamily="34" charset="0"/>
                </a:rPr>
                <a:t>Tjanting</a:t>
              </a:r>
              <a:r>
                <a:rPr lang="en-GB" sz="900" b="1" dirty="0">
                  <a:latin typeface="Century Gothic" panose="020B0502020202020204" pitchFamily="34" charset="0"/>
                </a:rPr>
                <a:t> tool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GB" sz="900" b="1" dirty="0">
                  <a:latin typeface="Century Gothic" panose="020B0502020202020204" pitchFamily="34" charset="0"/>
                </a:rPr>
                <a:t>Wax pot</a:t>
              </a: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2"/>
            <a:srcRect t="8846" r="16700" b="1"/>
            <a:stretch/>
          </p:blipFill>
          <p:spPr>
            <a:xfrm>
              <a:off x="342826" y="8046197"/>
              <a:ext cx="663578" cy="7261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14" name="Group 13"/>
          <p:cNvGrpSpPr/>
          <p:nvPr/>
        </p:nvGrpSpPr>
        <p:grpSpPr>
          <a:xfrm>
            <a:off x="4724288" y="3097787"/>
            <a:ext cx="2058955" cy="1873888"/>
            <a:chOff x="3524247" y="7054625"/>
            <a:chExt cx="1947356" cy="1873888"/>
          </a:xfrm>
        </p:grpSpPr>
        <p:sp>
          <p:nvSpPr>
            <p:cNvPr id="75" name="Rectangle 74"/>
            <p:cNvSpPr/>
            <p:nvPr/>
          </p:nvSpPr>
          <p:spPr>
            <a:xfrm>
              <a:off x="3524247" y="7078887"/>
              <a:ext cx="1732200" cy="18199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latin typeface="Century Gothic" panose="020B0502020202020204" pitchFamily="34" charset="0"/>
              </a:endParaRPr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579988" y="7995262"/>
              <a:ext cx="872334" cy="862274"/>
            </a:xfrm>
            <a:prstGeom prst="roundRect">
              <a:avLst>
                <a:gd name="adj" fmla="val 859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</p:pic>
        <p:sp>
          <p:nvSpPr>
            <p:cNvPr id="70" name="TextBox 69"/>
            <p:cNvSpPr txBox="1"/>
            <p:nvPr/>
          </p:nvSpPr>
          <p:spPr>
            <a:xfrm>
              <a:off x="4477713" y="8282182"/>
              <a:ext cx="99389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900" b="1" u="sng" dirty="0">
                  <a:latin typeface="Century Gothic" panose="020B0502020202020204" pitchFamily="34" charset="0"/>
                </a:rPr>
                <a:t>Block Printing </a:t>
              </a:r>
              <a:r>
                <a:rPr lang="en-GB" sz="900" dirty="0">
                  <a:latin typeface="Century Gothic" panose="020B0502020202020204" pitchFamily="34" charset="0"/>
                </a:rPr>
                <a:t>Used for fabrics and wallpaper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427477" y="7054625"/>
              <a:ext cx="1040974" cy="600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900" b="1" u="sng" dirty="0">
                  <a:latin typeface="Century Gothic" panose="020B0502020202020204" pitchFamily="34" charset="0"/>
                </a:rPr>
                <a:t>Roller printing </a:t>
              </a:r>
              <a:r>
                <a:rPr lang="en-GB" sz="800" dirty="0">
                  <a:latin typeface="Century Gothic" panose="020B0502020202020204" pitchFamily="34" charset="0"/>
                </a:rPr>
                <a:t>creates a continuous pattern</a:t>
              </a:r>
            </a:p>
          </p:txBody>
        </p:sp>
        <p:pic>
          <p:nvPicPr>
            <p:cNvPr id="1032" name="Picture 8" descr="Image result for roller printing textiles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770" y="7177784"/>
              <a:ext cx="781598" cy="7636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xtLst/>
          </p:spPr>
        </p:pic>
      </p:grpSp>
      <p:sp>
        <p:nvSpPr>
          <p:cNvPr id="74" name="TextBox 73"/>
          <p:cNvSpPr txBox="1"/>
          <p:nvPr/>
        </p:nvSpPr>
        <p:spPr>
          <a:xfrm>
            <a:off x="4051877" y="37063"/>
            <a:ext cx="2437358" cy="276999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r>
              <a:rPr lang="en-GB" sz="1200" b="1" u="sng" dirty="0" smtClean="0">
                <a:latin typeface="Century Gothic" panose="020B0502020202020204" pitchFamily="34" charset="0"/>
              </a:rPr>
              <a:t>Colour Application techniques</a:t>
            </a:r>
            <a:endParaRPr lang="en-GB" sz="1200" b="1" u="sng" dirty="0">
              <a:latin typeface="Century Gothic" panose="020B0502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23972" y="4896554"/>
            <a:ext cx="2000779" cy="1921715"/>
            <a:chOff x="5856163" y="7016838"/>
            <a:chExt cx="2000779" cy="1921715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66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rcRect l="8635" t="8526" r="44661"/>
            <a:stretch/>
          </p:blipFill>
          <p:spPr>
            <a:xfrm>
              <a:off x="5856163" y="7098844"/>
              <a:ext cx="1962120" cy="1819991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6036834" y="7016838"/>
              <a:ext cx="124770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u="sng" dirty="0">
                  <a:latin typeface="Century Gothic" panose="020B0502020202020204" pitchFamily="34" charset="0"/>
                </a:rPr>
                <a:t>Screen Printing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875175" y="7234551"/>
              <a:ext cx="14073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entury Gothic" panose="020B0502020202020204" pitchFamily="34" charset="0"/>
                </a:rPr>
                <a:t>Ink is pushed through mesh using a template create an image. You can use several layers of colour </a:t>
              </a:r>
            </a:p>
          </p:txBody>
        </p:sp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17"/>
            <a:srcRect l="9420" r="15457" b="7872"/>
            <a:stretch/>
          </p:blipFill>
          <p:spPr>
            <a:xfrm>
              <a:off x="6893935" y="7835041"/>
              <a:ext cx="963007" cy="1103512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5866102" y="8219585"/>
              <a:ext cx="111833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50" b="1" dirty="0">
                  <a:latin typeface="Century Gothic" panose="020B0502020202020204" pitchFamily="34" charset="0"/>
                </a:rPr>
                <a:t>Squeegee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50" b="1" dirty="0">
                  <a:latin typeface="Century Gothic" panose="020B0502020202020204" pitchFamily="34" charset="0"/>
                </a:rPr>
                <a:t>Screen</a:t>
              </a:r>
            </a:p>
          </p:txBody>
        </p:sp>
      </p:grpSp>
      <p:pic>
        <p:nvPicPr>
          <p:cNvPr id="84" name="Picture 8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63281" y="1348973"/>
            <a:ext cx="625112" cy="56991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19"/>
          <a:srcRect r="67114" b="48021"/>
          <a:stretch/>
        </p:blipFill>
        <p:spPr>
          <a:xfrm>
            <a:off x="8421745" y="736275"/>
            <a:ext cx="514592" cy="516275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58547" y="111494"/>
            <a:ext cx="551061" cy="55106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21"/>
          <a:srcRect t="17168"/>
          <a:stretch/>
        </p:blipFill>
        <p:spPr>
          <a:xfrm>
            <a:off x="1802178" y="575405"/>
            <a:ext cx="2875792" cy="17865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22"/>
          <a:srcRect l="14627" r="21373"/>
          <a:stretch/>
        </p:blipFill>
        <p:spPr>
          <a:xfrm>
            <a:off x="7095198" y="4465121"/>
            <a:ext cx="1793762" cy="1163955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6884088" y="3543659"/>
            <a:ext cx="197606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u="sng" dirty="0" smtClean="0">
                <a:latin typeface="Century Gothic" panose="020B0502020202020204" pitchFamily="34" charset="0"/>
              </a:rPr>
              <a:t>Manufacture</a:t>
            </a:r>
            <a:endParaRPr lang="en-GB" sz="900" b="1" u="sng" dirty="0">
              <a:latin typeface="Century Gothic" panose="020B0502020202020204" pitchFamily="34" charset="0"/>
            </a:endParaRPr>
          </a:p>
          <a:p>
            <a:r>
              <a:rPr lang="en-GB" sz="900" b="1" dirty="0" smtClean="0">
                <a:latin typeface="Century Gothic" panose="020B0502020202020204" pitchFamily="34" charset="0"/>
              </a:rPr>
              <a:t>All </a:t>
            </a:r>
            <a:r>
              <a:rPr lang="en-GB" sz="900" b="1" dirty="0">
                <a:latin typeface="Century Gothic" panose="020B0502020202020204" pitchFamily="34" charset="0"/>
              </a:rPr>
              <a:t>techniques can be scaled up and used in mass manufacture/production</a:t>
            </a:r>
            <a:r>
              <a:rPr lang="en-GB" sz="900" b="1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en-GB" sz="900" b="1" dirty="0" smtClean="0">
                <a:latin typeface="Century Gothic" panose="020B0502020202020204" pitchFamily="34" charset="0"/>
              </a:rPr>
              <a:t>Key words: Industrial, batch production</a:t>
            </a:r>
            <a:endParaRPr lang="en-GB" sz="900" b="1" dirty="0">
              <a:latin typeface="Century Gothic" panose="020B0502020202020204" pitchFamily="34" charset="0"/>
            </a:endParaRPr>
          </a:p>
          <a:p>
            <a:endParaRPr lang="en-GB" sz="900" dirty="0">
              <a:latin typeface="Century Gothic" panose="020B0502020202020204" pitchFamily="34" charset="0"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-3000"/>
                    </a14:imgEffect>
                    <a14:imgEffect>
                      <a14:brightnessContrast contrast="-3000"/>
                    </a14:imgEffect>
                  </a14:imgLayer>
                </a14:imgProps>
              </a:ext>
            </a:extLst>
          </a:blip>
          <a:srcRect l="21512" t="34897" r="8054"/>
          <a:stretch/>
        </p:blipFill>
        <p:spPr>
          <a:xfrm>
            <a:off x="1839001" y="2621287"/>
            <a:ext cx="1132115" cy="9837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1" name="TextBox 60"/>
          <p:cNvSpPr txBox="1"/>
          <p:nvPr/>
        </p:nvSpPr>
        <p:spPr>
          <a:xfrm>
            <a:off x="1824018" y="2637894"/>
            <a:ext cx="10858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Century Gothic" panose="020B0502020202020204" pitchFamily="34" charset="0"/>
              </a:rPr>
              <a:t>Quilting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is the process of sewing two or more layers of fabric together to make a thicker padded material</a:t>
            </a:r>
            <a:endParaRPr lang="en-GB" sz="800" dirty="0">
              <a:latin typeface="Century Gothic" panose="020B0502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749466" y="2337733"/>
            <a:ext cx="1405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Sewing Machine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915052" y="2599364"/>
            <a:ext cx="94174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u="sng" dirty="0" err="1" smtClean="0">
                <a:latin typeface="Century Gothic" panose="020B0502020202020204" pitchFamily="34" charset="0"/>
              </a:rPr>
              <a:t>Overlocker</a:t>
            </a:r>
            <a:r>
              <a:rPr lang="en-GB" sz="1050" b="1" dirty="0" err="1" smtClean="0">
                <a:latin typeface="Century Gothic" panose="020B0502020202020204" pitchFamily="34" charset="0"/>
              </a:rPr>
              <a:t>Used</a:t>
            </a:r>
            <a:r>
              <a:rPr lang="en-GB" sz="1050" b="1" dirty="0" smtClean="0">
                <a:latin typeface="Century Gothic" panose="020B0502020202020204" pitchFamily="34" charset="0"/>
              </a:rPr>
              <a:t> </a:t>
            </a:r>
            <a:r>
              <a:rPr lang="en-GB" sz="1050" b="1" dirty="0">
                <a:latin typeface="Century Gothic" panose="020B0502020202020204" pitchFamily="34" charset="0"/>
              </a:rPr>
              <a:t>to </a:t>
            </a:r>
            <a:r>
              <a:rPr lang="en-GB" sz="1050" b="1" dirty="0" smtClean="0">
                <a:latin typeface="Century Gothic" panose="020B0502020202020204" pitchFamily="34" charset="0"/>
              </a:rPr>
              <a:t>finish,</a:t>
            </a:r>
          </a:p>
          <a:p>
            <a:r>
              <a:rPr lang="en-GB" sz="1050" b="1" dirty="0" smtClean="0">
                <a:latin typeface="Century Gothic" panose="020B0502020202020204" pitchFamily="34" charset="0"/>
              </a:rPr>
              <a:t>neaten </a:t>
            </a:r>
          </a:p>
          <a:p>
            <a:r>
              <a:rPr lang="en-GB" sz="1050" b="1" dirty="0" smtClean="0">
                <a:latin typeface="Century Gothic" panose="020B0502020202020204" pitchFamily="34" charset="0"/>
              </a:rPr>
              <a:t>and </a:t>
            </a:r>
            <a:r>
              <a:rPr lang="en-GB" sz="1050" b="1" dirty="0">
                <a:latin typeface="Century Gothic" panose="020B0502020202020204" pitchFamily="34" charset="0"/>
              </a:rPr>
              <a:t>trim edges.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969184"/>
              </p:ext>
            </p:extLst>
          </p:nvPr>
        </p:nvGraphicFramePr>
        <p:xfrm>
          <a:off x="0" y="572030"/>
          <a:ext cx="1763137" cy="62859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3137">
                  <a:extLst>
                    <a:ext uri="{9D8B030D-6E8A-4147-A177-3AD203B41FA5}">
                      <a16:colId xmlns:a16="http://schemas.microsoft.com/office/drawing/2014/main" val="1485892645"/>
                    </a:ext>
                  </a:extLst>
                </a:gridCol>
              </a:tblGrid>
              <a:tr h="348287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Key Words</a:t>
                      </a:r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493670"/>
                  </a:ext>
                </a:extLst>
              </a:tr>
              <a:tr h="348287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Overlocker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350553"/>
                  </a:ext>
                </a:extLst>
              </a:tr>
              <a:tr h="34828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Zigzag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395576"/>
                  </a:ext>
                </a:extLst>
              </a:tr>
              <a:tr h="34828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Natural Dye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312389"/>
                  </a:ext>
                </a:extLst>
              </a:tr>
              <a:tr h="34828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Cotton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622038"/>
                  </a:ext>
                </a:extLst>
              </a:tr>
              <a:tr h="3650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Synthetic</a:t>
                      </a:r>
                      <a:r>
                        <a:rPr lang="en-GB" sz="1600" baseline="0" dirty="0" smtClean="0"/>
                        <a:t> Fibre</a:t>
                      </a:r>
                      <a:endParaRPr lang="en-GB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952718"/>
                  </a:ext>
                </a:extLst>
              </a:tr>
              <a:tr h="34828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Polyester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813326"/>
                  </a:ext>
                </a:extLst>
              </a:tr>
              <a:tr h="34828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Resist Dyeing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56957"/>
                  </a:ext>
                </a:extLst>
              </a:tr>
              <a:tr h="34828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Batik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324889"/>
                  </a:ext>
                </a:extLst>
              </a:tr>
              <a:tr h="348287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Tjanting</a:t>
                      </a:r>
                      <a:r>
                        <a:rPr lang="en-GB" sz="1600" dirty="0" smtClean="0"/>
                        <a:t> tool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679883"/>
                  </a:ext>
                </a:extLst>
              </a:tr>
              <a:tr h="34828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Screen Printing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464122"/>
                  </a:ext>
                </a:extLst>
              </a:tr>
              <a:tr h="34828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Squeegee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897597"/>
                  </a:ext>
                </a:extLst>
              </a:tr>
              <a:tr h="34828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Block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872048"/>
                  </a:ext>
                </a:extLst>
              </a:tr>
              <a:tr h="34828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Patchwork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131374"/>
                  </a:ext>
                </a:extLst>
              </a:tr>
              <a:tr h="34828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Applique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633340"/>
                  </a:ext>
                </a:extLst>
              </a:tr>
              <a:tr h="34828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Embroidery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399612"/>
                  </a:ext>
                </a:extLst>
              </a:tr>
              <a:tr h="34828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Zip 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980183"/>
                  </a:ext>
                </a:extLst>
              </a:tr>
              <a:tr h="34828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Buttonhole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173030"/>
                  </a:ext>
                </a:extLst>
              </a:tr>
            </a:tbl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5745176" y="3722213"/>
            <a:ext cx="1042140" cy="577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  <a:ea typeface="Adobe Fangsong Std R" panose="02020400000000000000" pitchFamily="18" charset="-128"/>
              </a:rPr>
              <a:t>Relief Printing</a:t>
            </a:r>
          </a:p>
          <a:p>
            <a:r>
              <a:rPr lang="en-GB" sz="750" b="1" dirty="0">
                <a:latin typeface="Century Gothic" panose="020B0502020202020204" pitchFamily="34" charset="0"/>
                <a:ea typeface="Adobe Fangsong Std R" panose="02020400000000000000" pitchFamily="18" charset="-128"/>
              </a:rPr>
              <a:t>Using a raised surface to apply colour</a:t>
            </a:r>
          </a:p>
        </p:txBody>
      </p:sp>
      <p:sp>
        <p:nvSpPr>
          <p:cNvPr id="4" name="Rectangle 3"/>
          <p:cNvSpPr/>
          <p:nvPr/>
        </p:nvSpPr>
        <p:spPr>
          <a:xfrm>
            <a:off x="6927834" y="3543659"/>
            <a:ext cx="2069736" cy="2173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922693" y="5749790"/>
            <a:ext cx="2074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u="sng" dirty="0" smtClean="0"/>
              <a:t>Environmental Considerations</a:t>
            </a:r>
          </a:p>
          <a:p>
            <a:r>
              <a:rPr lang="en-GB" sz="1100" b="1" dirty="0" smtClean="0"/>
              <a:t>Recycle                              Reuse</a:t>
            </a:r>
          </a:p>
          <a:p>
            <a:r>
              <a:rPr lang="en-GB" sz="1100" b="1" dirty="0" smtClean="0"/>
              <a:t>Rethink                              Repair</a:t>
            </a:r>
          </a:p>
          <a:p>
            <a:r>
              <a:rPr lang="en-GB" sz="1100" b="1" dirty="0" smtClean="0"/>
              <a:t>Reduce                               Refuse</a:t>
            </a:r>
            <a:endParaRPr lang="en-GB" sz="11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535696" y="5998907"/>
            <a:ext cx="797351" cy="77978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49977" y="3969453"/>
            <a:ext cx="660826" cy="850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835975" y="3265458"/>
            <a:ext cx="1963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/>
              <a:t>Can you name </a:t>
            </a:r>
            <a:r>
              <a:rPr lang="en-GB" sz="1000" i="1" smtClean="0"/>
              <a:t>these artists?</a:t>
            </a:r>
            <a:endParaRPr lang="en-GB" sz="1000" i="1" dirty="0"/>
          </a:p>
        </p:txBody>
      </p:sp>
    </p:spTree>
    <p:extLst>
      <p:ext uri="{BB962C8B-B14F-4D97-AF65-F5344CB8AC3E}">
        <p14:creationId xmlns:p14="http://schemas.microsoft.com/office/powerpoint/2010/main" val="378712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514</TotalTime>
  <Words>392</Words>
  <Application>Microsoft Office PowerPoint</Application>
  <PresentationFormat>On-screen Show (4:3)</PresentationFormat>
  <Paragraphs>80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Adobe Fangsong Std R</vt:lpstr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>Turton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C. Tonge</dc:creator>
  <cp:lastModifiedBy>S. Murphy</cp:lastModifiedBy>
  <cp:revision>46</cp:revision>
  <cp:lastPrinted>2018-04-23T13:59:47Z</cp:lastPrinted>
  <dcterms:created xsi:type="dcterms:W3CDTF">2017-11-06T15:53:55Z</dcterms:created>
  <dcterms:modified xsi:type="dcterms:W3CDTF">2019-04-29T12:55:00Z</dcterms:modified>
</cp:coreProperties>
</file>