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3" d="100"/>
          <a:sy n="53" d="100"/>
        </p:scale>
        <p:origin x="294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28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76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8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107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5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6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5650D-351C-4593-9A2D-64E62460365B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FCF98-3E5F-4DCF-83B3-EDD814D6E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8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534" y1="12265" x2="26534" y2="12265"/>
                        <a14:foregroundMark x1="26534" y1="12265" x2="26534" y2="12265"/>
                        <a14:foregroundMark x1="32897" y1="5327" x2="32897" y2="5327"/>
                        <a14:foregroundMark x1="32897" y1="5327" x2="32897" y2="5327"/>
                        <a14:foregroundMark x1="42464" y1="3357" x2="42464" y2="3357"/>
                        <a14:foregroundMark x1="42644" y1="3357" x2="42644" y2="3357"/>
                        <a14:foregroundMark x1="53159" y1="2283" x2="53159" y2="2283"/>
                        <a14:foregroundMark x1="53294" y1="2283" x2="53294" y2="2283"/>
                        <a14:foregroundMark x1="63493" y1="3178" x2="63493" y2="3178"/>
                        <a14:foregroundMark x1="71886" y1="7028" x2="71886" y2="7028"/>
                        <a14:foregroundMark x1="71886" y1="7028" x2="71886" y2="7028"/>
                        <a14:foregroundMark x1="76354" y1="11459" x2="76354" y2="11459"/>
                        <a14:foregroundMark x1="76354" y1="11459" x2="76354" y2="11459"/>
                        <a14:foregroundMark x1="84386" y1="15488" x2="84386" y2="15488"/>
                        <a14:foregroundMark x1="88583" y1="20994" x2="88583" y2="20994"/>
                        <a14:foregroundMark x1="85469" y1="23590" x2="85469" y2="23590"/>
                        <a14:foregroundMark x1="86236" y1="26992" x2="86236" y2="26992"/>
                        <a14:foregroundMark x1="86417" y1="26992" x2="86417" y2="26992"/>
                        <a14:foregroundMark x1="91381" y1="34333" x2="91381" y2="34333"/>
                        <a14:foregroundMark x1="14305" y1="18532" x2="14305" y2="18532"/>
                        <a14:foregroundMark x1="12319" y1="23456" x2="12319" y2="23456"/>
                        <a14:foregroundMark x1="11507" y1="26679" x2="11507" y2="26679"/>
                        <a14:foregroundMark x1="4106" y1="34825" x2="4106" y2="34825"/>
                        <a14:foregroundMark x1="5009" y1="47851" x2="5009" y2="47851"/>
                        <a14:foregroundMark x1="94901" y1="47851" x2="94901" y2="47851"/>
                        <a14:foregroundMark x1="92464" y1="54745" x2="92464" y2="54745"/>
                        <a14:foregroundMark x1="88132" y1="63205" x2="88132" y2="63205"/>
                        <a14:foregroundMark x1="84883" y1="71620" x2="84883" y2="71620"/>
                        <a14:foregroundMark x1="82401" y1="76723" x2="82401" y2="76723"/>
                        <a14:foregroundMark x1="74639" y1="81289" x2="74639" y2="81289"/>
                        <a14:foregroundMark x1="65388" y1="86661" x2="65388" y2="86661"/>
                        <a14:foregroundMark x1="57310" y1="88362" x2="57310" y2="88362"/>
                        <a14:foregroundMark x1="51444" y1="88809" x2="51444" y2="88809"/>
                        <a14:foregroundMark x1="39982" y1="86661" x2="39982" y2="86661"/>
                        <a14:foregroundMark x1="34251" y1="85139" x2="34251" y2="85139"/>
                        <a14:foregroundMark x1="30551" y1="85452" x2="30551" y2="85452"/>
                        <a14:foregroundMark x1="20984" y1="80528" x2="20984" y2="80528"/>
                        <a14:foregroundMark x1="18818" y1="73187" x2="18818" y2="73187"/>
                        <a14:foregroundMark x1="21435" y1="81289" x2="21435" y2="81289"/>
                        <a14:foregroundMark x1="8123" y1="64100" x2="8123" y2="64100"/>
                        <a14:foregroundMark x1="6724" y1="60743" x2="6724" y2="60743"/>
                        <a14:foregroundMark x1="6588" y1="60877" x2="6588" y2="60877"/>
                        <a14:backgroundMark x1="28249" y1="11459" x2="28249" y2="11459"/>
                        <a14:backgroundMark x1="76218" y1="13474" x2="76218" y2="13474"/>
                        <a14:backgroundMark x1="86868" y1="74396" x2="86868" y2="74396"/>
                        <a14:backgroundMark x1="65975" y1="90689" x2="65975" y2="90689"/>
                        <a14:backgroundMark x1="18818" y1="80528" x2="18818" y2="80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5996">
            <a:off x="6806732" y="1347245"/>
            <a:ext cx="768092" cy="7743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83" y1="61751" x2="9483" y2="61751"/>
                        <a14:foregroundMark x1="47845" y1="54378" x2="47845" y2="54378"/>
                        <a14:foregroundMark x1="24138" y1="85714" x2="24138" y2="85714"/>
                        <a14:foregroundMark x1="31466" y1="86175" x2="31466" y2="86175"/>
                        <a14:foregroundMark x1="36638" y1="86636" x2="36638" y2="86636"/>
                        <a14:foregroundMark x1="46983" y1="86175" x2="46983" y2="86175"/>
                        <a14:foregroundMark x1="50862" y1="86175" x2="50862" y2="86175"/>
                        <a14:foregroundMark x1="59483" y1="83871" x2="59483" y2="83871"/>
                        <a14:foregroundMark x1="69397" y1="83871" x2="69397" y2="83871"/>
                        <a14:foregroundMark x1="75431" y1="76037" x2="75431" y2="76037"/>
                        <a14:foregroundMark x1="80172" y1="69585" x2="80172" y2="69585"/>
                        <a14:foregroundMark x1="80172" y1="63134" x2="80172" y2="63134"/>
                        <a14:foregroundMark x1="81034" y1="56221" x2="81034" y2="56221"/>
                        <a14:foregroundMark x1="86207" y1="48848" x2="86207" y2="48848"/>
                        <a14:foregroundMark x1="86207" y1="41935" x2="86207" y2="41935"/>
                        <a14:foregroundMark x1="87069" y1="35023" x2="87069" y2="35023"/>
                        <a14:foregroundMark x1="14224" y1="28571" x2="14224" y2="28571"/>
                        <a14:foregroundMark x1="21121" y1="21198" x2="21121" y2="21198"/>
                        <a14:foregroundMark x1="48707" y1="11060" x2="48707" y2="11060"/>
                        <a14:foregroundMark x1="57759" y1="7834" x2="57759" y2="7834"/>
                        <a14:foregroundMark x1="66810" y1="15668" x2="66810" y2="15668"/>
                        <a14:foregroundMark x1="8621" y1="53917" x2="8621" y2="53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3543">
            <a:off x="8245989" y="1360117"/>
            <a:ext cx="821184" cy="7667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58602" y="233350"/>
            <a:ext cx="3999116" cy="1164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7566" y="127322"/>
            <a:ext cx="12527280" cy="9376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0651" y="239805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Sustainability &amp; Environment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471" y="127322"/>
            <a:ext cx="331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Year 7 Knowledge Organiser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1913" b="-1292"/>
          <a:stretch/>
        </p:blipFill>
        <p:spPr>
          <a:xfrm>
            <a:off x="7319721" y="8243809"/>
            <a:ext cx="1336859" cy="11054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16200000">
            <a:off x="6225249" y="8358007"/>
            <a:ext cx="12971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Chopping 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6394" y="8463363"/>
            <a:ext cx="29344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STURTON3 </a:t>
            </a:r>
          </a:p>
          <a:p>
            <a:pPr>
              <a:spcAft>
                <a:spcPts val="0"/>
              </a:spcAft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STUDENT3</a:t>
            </a:r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757" y="8482402"/>
            <a:ext cx="698585" cy="83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8714784" y="8176486"/>
            <a:ext cx="3848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</a:t>
            </a:r>
            <a:r>
              <a:rPr lang="en-GB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textbook </a:t>
            </a:r>
            <a:r>
              <a:rPr lang="en-GB" sz="120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</a:t>
            </a:r>
            <a:r>
              <a:rPr lang="en-GB" sz="12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://www.illuminate.digital/aqafood/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538" y="602682"/>
            <a:ext cx="2717411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Diet, Nutrition &amp; Health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337" y="2197963"/>
            <a:ext cx="949254" cy="1457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89337" y="985862"/>
            <a:ext cx="3572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Certain diseases or health conditions develop over time due to a poor diet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One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or more of the risk factors for developing a disease or health condition are a result of what or how much you consume over a period of time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616" y="2158030"/>
            <a:ext cx="2309369" cy="12933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422797" y="3177559"/>
            <a:ext cx="908602" cy="231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5" dirty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endParaRPr lang="en-GB" sz="905" dirty="0"/>
          </a:p>
        </p:txBody>
      </p:sp>
      <p:sp>
        <p:nvSpPr>
          <p:cNvPr id="21" name="Rectangle 20"/>
          <p:cNvSpPr/>
          <p:nvPr/>
        </p:nvSpPr>
        <p:spPr>
          <a:xfrm>
            <a:off x="2679715" y="3177559"/>
            <a:ext cx="916078" cy="2316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5" dirty="0">
                <a:latin typeface="Arial" panose="020B0604020202020204" pitchFamily="34" charset="0"/>
                <a:cs typeface="Arial" panose="020B0604020202020204" pitchFamily="34" charset="0"/>
              </a:rPr>
              <a:t>un-healthy</a:t>
            </a:r>
            <a:endParaRPr lang="en-GB" sz="905" dirty="0"/>
          </a:p>
        </p:txBody>
      </p:sp>
      <p:sp>
        <p:nvSpPr>
          <p:cNvPr id="22" name="Rectangle 21"/>
          <p:cNvSpPr/>
          <p:nvPr/>
        </p:nvSpPr>
        <p:spPr>
          <a:xfrm>
            <a:off x="209154" y="550365"/>
            <a:ext cx="4571959" cy="3215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17566" y="3778133"/>
            <a:ext cx="5009359" cy="57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8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 </a:t>
            </a:r>
            <a:r>
              <a:rPr lang="en-GB" sz="180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nutrients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nutrients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needed by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body in large amounts. (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Proteins, Fats and Carbohydrates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7565" y="4336763"/>
            <a:ext cx="4897105" cy="57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8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 </a:t>
            </a:r>
            <a:r>
              <a:rPr lang="en-GB" sz="180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nutrients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nutrients needed by the body in smaller amounts. These are Vitamins and Minerals 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33968"/>
              </p:ext>
            </p:extLst>
          </p:nvPr>
        </p:nvGraphicFramePr>
        <p:xfrm>
          <a:off x="209154" y="5203813"/>
          <a:ext cx="623377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37">
                  <a:extLst>
                    <a:ext uri="{9D8B030D-6E8A-4147-A177-3AD203B41FA5}">
                      <a16:colId xmlns:a16="http://schemas.microsoft.com/office/drawing/2014/main" val="1821300309"/>
                    </a:ext>
                  </a:extLst>
                </a:gridCol>
                <a:gridCol w="2573383">
                  <a:extLst>
                    <a:ext uri="{9D8B030D-6E8A-4147-A177-3AD203B41FA5}">
                      <a16:colId xmlns:a16="http://schemas.microsoft.com/office/drawing/2014/main" val="851981305"/>
                    </a:ext>
                  </a:extLst>
                </a:gridCol>
                <a:gridCol w="2547259">
                  <a:extLst>
                    <a:ext uri="{9D8B030D-6E8A-4147-A177-3AD203B41FA5}">
                      <a16:colId xmlns:a16="http://schemas.microsoft.com/office/drawing/2014/main" val="1332185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Carbohydrates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Gives the body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Sugar, honey, jam</a:t>
                      </a:r>
                    </a:p>
                    <a:p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Potatoes, pasta, 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44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r>
                        <a:rPr lang="en-GB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repair of the body</a:t>
                      </a:r>
                    </a:p>
                    <a:p>
                      <a:r>
                        <a:rPr lang="en-GB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source of energy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Meat,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fish, milk, eggs cheese, lentils, soya, nuts, wheat, beans and peas</a:t>
                      </a:r>
                      <a:endParaRPr lang="en-GB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21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 and insulation (warmth) of the body. Gives the body some energy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Butter, Cheese, Oily fish,</a:t>
                      </a:r>
                    </a:p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1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A</a:t>
                      </a: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eyes see in dim light</a:t>
                      </a:r>
                    </a:p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skin and 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Liver, eggs,</a:t>
                      </a:r>
                      <a:r>
                        <a:rPr lang="en-GB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butter, soft spreads, carrots and apricots</a:t>
                      </a: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7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B</a:t>
                      </a: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and release of energy</a:t>
                      </a:r>
                    </a:p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red blood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Cereals, meat, fish, eggs, dairy products, pulses, yeast 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C</a:t>
                      </a:r>
                    </a:p>
                    <a:p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skin.</a:t>
                      </a:r>
                      <a:r>
                        <a:rPr lang="en-GB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Helps the body heal faster and helps resist infection.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 and vegetables e.g. oranges, lemons, blackcurrants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0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 and maintenance of strong bones. Aids the absorption of calcium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by the body with skin exposed</a:t>
                      </a: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sunlight, oily fish and eggs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42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Iron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red blood cells which carry oxygen around the 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meat, dark vegetables, eggs, chocolate, dried fruit, cereals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78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Keeps bones and teeth strong</a:t>
                      </a:r>
                    </a:p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</a:t>
                      </a: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muscles and nerves</a:t>
                      </a:r>
                      <a:endParaRPr lang="en-GB" sz="1100" dirty="0" smtClea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Dairy foods,</a:t>
                      </a:r>
                      <a:r>
                        <a:rPr lang="en-GB" sz="11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bread, canned fish, green leafy vegetables</a:t>
                      </a:r>
                      <a:endParaRPr lang="en-GB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4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all body actions</a:t>
                      </a:r>
                    </a:p>
                    <a:p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Removes waste products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Drinking water, fruits and milk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3253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1909" y="607028"/>
            <a:ext cx="951909" cy="262629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09154" y="4949657"/>
            <a:ext cx="1122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Nutrients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1419" y="4935855"/>
            <a:ext cx="25961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7527" y="4922053"/>
            <a:ext cx="2515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endParaRPr lang="en-GB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866640" y="524487"/>
            <a:ext cx="3895250" cy="1260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Air &amp; water pollution effecting health in animals, humans and plants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Use of fertilisers, damaging land, polluting water supplies, effecting human health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● 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Transporting food and creating food miles, carbon footprint, food waste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Sustainable fishing and farming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1802" r="1407" b="1678"/>
          <a:stretch/>
        </p:blipFill>
        <p:spPr>
          <a:xfrm>
            <a:off x="8935207" y="307208"/>
            <a:ext cx="3628029" cy="2543732"/>
          </a:xfrm>
          <a:prstGeom prst="rect">
            <a:avLst/>
          </a:prstGeom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561" l="11420" r="88272"/>
                    </a14:imgEffect>
                  </a14:imgLayer>
                </a14:imgProps>
              </a:ext>
            </a:extLst>
          </a:blip>
          <a:srcRect l="16942" r="16198"/>
          <a:stretch/>
        </p:blipFill>
        <p:spPr>
          <a:xfrm>
            <a:off x="6106982" y="1605894"/>
            <a:ext cx="751177" cy="8890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/>
          <a:srcRect r="15916"/>
          <a:stretch/>
        </p:blipFill>
        <p:spPr>
          <a:xfrm>
            <a:off x="7651565" y="1714115"/>
            <a:ext cx="598677" cy="7119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8602" y="1444932"/>
            <a:ext cx="1271912" cy="578956"/>
          </a:xfrm>
          <a:prstGeom prst="rect">
            <a:avLst/>
          </a:prstGeom>
        </p:spPr>
      </p:pic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79131"/>
              </p:ext>
            </p:extLst>
          </p:nvPr>
        </p:nvGraphicFramePr>
        <p:xfrm>
          <a:off x="6508877" y="5497141"/>
          <a:ext cx="6027146" cy="2646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963">
                  <a:extLst>
                    <a:ext uri="{9D8B030D-6E8A-4147-A177-3AD203B41FA5}">
                      <a16:colId xmlns:a16="http://schemas.microsoft.com/office/drawing/2014/main" val="258672387"/>
                    </a:ext>
                  </a:extLst>
                </a:gridCol>
                <a:gridCol w="4672183">
                  <a:extLst>
                    <a:ext uri="{9D8B030D-6E8A-4147-A177-3AD203B41FA5}">
                      <a16:colId xmlns:a16="http://schemas.microsoft.com/office/drawing/2014/main" val="3199146825"/>
                    </a:ext>
                  </a:extLst>
                </a:gridCol>
              </a:tblGrid>
              <a:tr h="497259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Hygiene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prepare food in a clean way to stop food spoilage or poisoning occurring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31215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 contamination </a:t>
                      </a:r>
                      <a:endParaRPr lang="en-GB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transfer of food spoilage/poisoning from one food to another </a:t>
                      </a:r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230327"/>
                  </a:ext>
                </a:extLst>
              </a:tr>
              <a:tr h="494252"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(BMI) </a:t>
                      </a:r>
                      <a:endParaRPr lang="en-GB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 (kg) divided by height (m). A high BMI can be an indicator of high/low body fat.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95388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Gluten Intolerant </a:t>
                      </a:r>
                      <a:r>
                        <a:rPr lang="en-GB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Coeliac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digest gluten in the small intestine. Avoid foods such as bread and cakes. These can be made with gluten-free flour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2688"/>
                  </a:ext>
                </a:extLst>
              </a:tr>
              <a:tr h="507234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Lactose Intolerant 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digest the sugar lactose, it is found in milk and dairy products. Lacto-free products have be eaten.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73002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8935765" y="3392400"/>
            <a:ext cx="3648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pre-prepared ingredient that is used during the production of a product.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consistency</a:t>
            </a:r>
          </a:p>
          <a:p>
            <a:r>
              <a: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and </a:t>
            </a:r>
            <a:r>
              <a:rPr lang="en-US" sz="1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 be more expensive</a:t>
            </a: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may not be as good as fresh</a:t>
            </a:r>
            <a:endParaRPr lang="en-US" sz="1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 storage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space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935207" y="3042898"/>
            <a:ext cx="3649115" cy="1794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8935764" y="3048464"/>
            <a:ext cx="2664512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Standard Components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/>
          <a:srcRect l="7736" t="1675" r="8415" b="2232"/>
          <a:stretch/>
        </p:blipFill>
        <p:spPr>
          <a:xfrm rot="779070">
            <a:off x="11629175" y="4285753"/>
            <a:ext cx="866236" cy="9927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8667" r="7822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81064">
            <a:off x="10917231" y="4506488"/>
            <a:ext cx="886336" cy="886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18929" r="80714"/>
                    </a14:imgEffect>
                  </a14:imgLayer>
                </a14:imgProps>
              </a:ext>
            </a:extLst>
          </a:blip>
          <a:srcRect l="20807" t="1330" r="20758" b="2074"/>
          <a:stretch/>
        </p:blipFill>
        <p:spPr>
          <a:xfrm>
            <a:off x="11228800" y="3755583"/>
            <a:ext cx="438732" cy="7252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508877" y="5111546"/>
            <a:ext cx="3301288" cy="370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9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Key Terms to know and use!</a:t>
            </a:r>
            <a:endParaRPr lang="en-GB" sz="180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9059" y="2479939"/>
            <a:ext cx="3988660" cy="24021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GB" sz="181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GB" sz="181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p84-85</a:t>
            </a:r>
            <a:endParaRPr lang="en-GB" sz="181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way in which heat energy is passed into food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Transferring heat through a solid object into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Frying bacon in a pan, using a pan on the hob, a metal spoon in water</a:t>
            </a:r>
          </a:p>
          <a:p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Convection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Transferring heat through a liquid or air into food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e.g. </a:t>
            </a:r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Baking a cake, boiling water, cooking in an oven</a:t>
            </a:r>
          </a:p>
          <a:p>
            <a:r>
              <a:rPr lang="en-GB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Radiation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Transferring heat by infra-red waves that heat up what they come into contact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grilling sausages or bacon, making toast</a:t>
            </a:r>
            <a:endParaRPr lang="en-GB" sz="1809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641</Words>
  <Application>Microsoft Office PowerPoint</Application>
  <PresentationFormat>A3 Paper (297x420 mm)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Turton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Parker</dc:creator>
  <cp:lastModifiedBy>S. Parker</cp:lastModifiedBy>
  <cp:revision>14</cp:revision>
  <dcterms:created xsi:type="dcterms:W3CDTF">2018-04-20T13:06:02Z</dcterms:created>
  <dcterms:modified xsi:type="dcterms:W3CDTF">2020-12-04T13:57:36Z</dcterms:modified>
</cp:coreProperties>
</file>