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56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D0D9-EEF8-4951-87CA-F40F52D0BBC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582CA-BD83-4991-A30A-AD05614D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4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7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8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89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8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6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0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4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7B90-FAE2-4BAD-9F4F-0EAE372B0AB0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3A8B-A0EA-47D8-A685-6D01A1322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8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http://www.tate.org.uk/art/images/work/T/T00/T00111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" y="106085"/>
            <a:ext cx="9164591" cy="701884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4257196" y="2522757"/>
            <a:ext cx="0" cy="8999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9677" y="106085"/>
            <a:ext cx="1208740" cy="25978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7679" y="179114"/>
            <a:ext cx="109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Key words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71280" y="6226665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70C0"/>
                </a:solidFill>
              </a:rPr>
              <a:t>weft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965741" y="4733910"/>
            <a:ext cx="0" cy="195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4" idx="3"/>
          </p:cNvCxnSpPr>
          <p:nvPr/>
        </p:nvCxnSpPr>
        <p:spPr>
          <a:xfrm>
            <a:off x="4217236" y="6357470"/>
            <a:ext cx="207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4" idx="1"/>
          </p:cNvCxnSpPr>
          <p:nvPr/>
        </p:nvCxnSpPr>
        <p:spPr>
          <a:xfrm flipH="1">
            <a:off x="3567470" y="6357470"/>
            <a:ext cx="203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2003" y="401944"/>
            <a:ext cx="134594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Textiles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Needle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Thread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Embroidery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Weaving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Spinning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Knitting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</a:p>
        </p:txBody>
      </p:sp>
      <p:pic>
        <p:nvPicPr>
          <p:cNvPr id="1028" name="Picture 4" descr="http://patternobserver.com/wp-content/uploads/2015/03/PO-damask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3" t="-620" r="32966" b="95996"/>
          <a:stretch/>
        </p:blipFill>
        <p:spPr bwMode="auto">
          <a:xfrm>
            <a:off x="5484397" y="208510"/>
            <a:ext cx="1925933" cy="3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84854" y="667329"/>
            <a:ext cx="1800901" cy="12151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85834" y="197354"/>
            <a:ext cx="195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Damask Weaving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948" y="658235"/>
            <a:ext cx="8808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Schoolbook" panose="02040604050505020304" pitchFamily="18" charset="0"/>
              </a:rPr>
              <a:t>A type of weaving where a pattern is woven into the fabric.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9954" t="5866" r="7836" b="15675"/>
          <a:stretch/>
        </p:blipFill>
        <p:spPr>
          <a:xfrm>
            <a:off x="6479941" y="702667"/>
            <a:ext cx="895583" cy="12131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46307" y="136559"/>
            <a:ext cx="1974672" cy="179894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/>
          <a:srcRect l="6415" t="24470" r="59914" b="6911"/>
          <a:stretch/>
        </p:blipFill>
        <p:spPr>
          <a:xfrm>
            <a:off x="7541263" y="517585"/>
            <a:ext cx="545280" cy="558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5960" t="19503" r="60761" b="5673"/>
          <a:stretch/>
        </p:blipFill>
        <p:spPr>
          <a:xfrm>
            <a:off x="7556579" y="1212143"/>
            <a:ext cx="532019" cy="558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8"/>
          <a:srcRect l="6714" t="21651" r="59249" b="8110"/>
          <a:stretch/>
        </p:blipFill>
        <p:spPr>
          <a:xfrm>
            <a:off x="7566637" y="1937495"/>
            <a:ext cx="528683" cy="4769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8787" y="127090"/>
            <a:ext cx="1852621" cy="2376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40071" y="441023"/>
            <a:ext cx="110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-Equal amounts of warp and weft.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-Used for fashion &amp; furnishing fabrics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30243" y="1137445"/>
            <a:ext cx="1096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TWILL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-Diagonal effect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-Hardwearing, used for jeans, jackets 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7644" y="1863105"/>
            <a:ext cx="104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SATIN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-Complex pattern. Long floating threads give a smooth often shiny effect.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72027" y="194504"/>
            <a:ext cx="1677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WEAVE PATTERNS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473" y="2528360"/>
            <a:ext cx="2210858" cy="126542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0626" y="2395182"/>
            <a:ext cx="1422743" cy="1550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/>
          <a:srcRect l="3321" r="1660"/>
          <a:stretch/>
        </p:blipFill>
        <p:spPr>
          <a:xfrm>
            <a:off x="5325246" y="2664177"/>
            <a:ext cx="3720933" cy="22720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19596" y="2651178"/>
            <a:ext cx="94319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ORIGINS OF FIBRES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0721" y="2712802"/>
            <a:ext cx="1723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7 </a:t>
            </a:r>
          </a:p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Textiles</a:t>
            </a:r>
          </a:p>
        </p:txBody>
      </p:sp>
      <p:pic>
        <p:nvPicPr>
          <p:cNvPr id="70" name="Picture 69" descr="http://www.tate.org.uk/art/images/work/T/T00/T00111_10.jpg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72714" r="2532" b="5000"/>
          <a:stretch/>
        </p:blipFill>
        <p:spPr bwMode="auto">
          <a:xfrm>
            <a:off x="6969023" y="4994012"/>
            <a:ext cx="2139060" cy="17844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7094415" y="4962625"/>
            <a:ext cx="1984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L. S . Lowry -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Grew up in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Pendlebury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, Salford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Captured industrial scenes in his paintings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He is famous for his simplistic style and muted colours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0398" y="124129"/>
            <a:ext cx="1474035" cy="2215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421" y="4058605"/>
            <a:ext cx="2743879" cy="2799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9490" y="2789328"/>
            <a:ext cx="886806" cy="1203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3134" y="3877407"/>
            <a:ext cx="21733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CAD – Computer aided design</a:t>
            </a:r>
          </a:p>
          <a:p>
            <a:r>
              <a:rPr lang="en-GB" sz="1200" dirty="0" smtClean="0"/>
              <a:t>CAM – computer aided manufacture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95467" y="5056366"/>
            <a:ext cx="1002413" cy="1801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28457" y="5012960"/>
            <a:ext cx="123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</a:t>
            </a:r>
            <a:r>
              <a:rPr lang="en-GB" dirty="0" smtClean="0"/>
              <a:t>R’s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1046" y="5282937"/>
            <a:ext cx="2680729" cy="1438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205" y="4546533"/>
            <a:ext cx="913101" cy="108585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57022"/>
              </p:ext>
            </p:extLst>
          </p:nvPr>
        </p:nvGraphicFramePr>
        <p:xfrm>
          <a:off x="2933369" y="5639710"/>
          <a:ext cx="1526613" cy="108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613">
                  <a:extLst>
                    <a:ext uri="{9D8B030D-6E8A-4147-A177-3AD203B41FA5}">
                      <a16:colId xmlns:a16="http://schemas.microsoft.com/office/drawing/2014/main" val="549937964"/>
                    </a:ext>
                  </a:extLst>
                </a:gridCol>
              </a:tblGrid>
              <a:tr h="2422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>
                          <a:effectLst/>
                        </a:rPr>
                        <a:t>Fairtrade symbol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79345"/>
                  </a:ext>
                </a:extLst>
              </a:tr>
              <a:tr h="2422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Fair pay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806738"/>
                  </a:ext>
                </a:extLst>
              </a:tr>
              <a:tr h="2422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Good working conditions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460290"/>
                  </a:ext>
                </a:extLst>
              </a:tr>
              <a:tr h="2422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No child labour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46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83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F64BD591EBD49B06378BC6BBF4BA7" ma:contentTypeVersion="3" ma:contentTypeDescription="Create a new document." ma:contentTypeScope="" ma:versionID="c929f0a99a6064289751cac0fc6f2734">
  <xsd:schema xmlns:xsd="http://www.w3.org/2001/XMLSchema" xmlns:xs="http://www.w3.org/2001/XMLSchema" xmlns:p="http://schemas.microsoft.com/office/2006/metadata/properties" xmlns:ns2="63d9bcdc-5f79-4899-984b-c84f7d59331d" targetNamespace="http://schemas.microsoft.com/office/2006/metadata/properties" ma:root="true" ma:fieldsID="f7e3c64e522e92fd3d1c5f0685e71cdd" ns2:_="">
    <xsd:import namespace="63d9bcdc-5f79-4899-984b-c84f7d5933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9bcdc-5f79-4899-984b-c84f7d5933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3d9bcdc-5f79-4899-984b-c84f7d5933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F2775F-AE2E-41D7-B6FF-05BCB8ECD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9bcdc-5f79-4899-984b-c84f7d593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0A4809-3461-42D3-B3EF-1990CE73F2D8}">
  <ds:schemaRefs>
    <ds:schemaRef ds:uri="63d9bcdc-5f79-4899-984b-c84f7d59331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D9D4FF-990F-40AE-9ADB-23B2FFA3F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136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Fan Heiti Std B</vt:lpstr>
      <vt:lpstr>Arial</vt:lpstr>
      <vt:lpstr>Arial Narrow</vt:lpstr>
      <vt:lpstr>Calibri</vt:lpstr>
      <vt:lpstr>Calibri Light</vt:lpstr>
      <vt:lpstr>Century Schoolbook</vt:lpstr>
      <vt:lpstr>Courier New</vt:lpstr>
      <vt:lpstr>Times New Roman</vt:lpstr>
      <vt:lpstr>Office Theme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Owen</dc:creator>
  <cp:lastModifiedBy>S. Parker</cp:lastModifiedBy>
  <cp:revision>66</cp:revision>
  <dcterms:created xsi:type="dcterms:W3CDTF">2017-11-06T15:44:50Z</dcterms:created>
  <dcterms:modified xsi:type="dcterms:W3CDTF">2020-09-07T14:11:39Z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0x010100F89F64BD591EBD49B06378BC6BBF4BA7</vt:lpwstr>
  </property>
  <property fmtid="{D5CDD505-2E9C-101B-9397-08002B2CF9AE}" pid="3" name="Order">
    <vt:r8>460200</vt:r8>
  </property>
  <property fmtid="{D5CDD505-2E9C-101B-9397-08002B2CF9AE}" pid="4" name="SharedWithUsers">
    <vt:lpwstr>33;#Anil, Zelal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