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1" r:id="rId4"/>
    <p:sldId id="262" r:id="rId5"/>
    <p:sldId id="259" r:id="rId6"/>
    <p:sldId id="260" r:id="rId7"/>
    <p:sldId id="263" r:id="rId8"/>
    <p:sldId id="264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CC00"/>
    <a:srgbClr val="FF0000"/>
    <a:srgbClr val="00FF00"/>
    <a:srgbClr val="CC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69808-12C2-47C6-867C-9B7E3FF547FC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DB4A1-5AE0-48BB-9554-C7D9E1F09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05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B4A1-5AE0-48BB-9554-C7D9E1F09F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2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B4A1-5AE0-48BB-9554-C7D9E1F09F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2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B4A1-5AE0-48BB-9554-C7D9E1F09F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2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B4A1-5AE0-48BB-9554-C7D9E1F09F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2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B4A1-5AE0-48BB-9554-C7D9E1F09F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29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B4A1-5AE0-48BB-9554-C7D9E1F09F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29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B4A1-5AE0-48BB-9554-C7D9E1F09F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29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B4A1-5AE0-48BB-9554-C7D9E1F09F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2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DAD6-0EAB-41A5-9258-5BB3498579D4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FA6-293B-4F5D-8221-12413F0AA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7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DAD6-0EAB-41A5-9258-5BB3498579D4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FA6-293B-4F5D-8221-12413F0AA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19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DAD6-0EAB-41A5-9258-5BB3498579D4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FA6-293B-4F5D-8221-12413F0AA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1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DAD6-0EAB-41A5-9258-5BB3498579D4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FA6-293B-4F5D-8221-12413F0AA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9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DAD6-0EAB-41A5-9258-5BB3498579D4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FA6-293B-4F5D-8221-12413F0AA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5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DAD6-0EAB-41A5-9258-5BB3498579D4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FA6-293B-4F5D-8221-12413F0AA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1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DAD6-0EAB-41A5-9258-5BB3498579D4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FA6-293B-4F5D-8221-12413F0AA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DAD6-0EAB-41A5-9258-5BB3498579D4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FA6-293B-4F5D-8221-12413F0AA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8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DAD6-0EAB-41A5-9258-5BB3498579D4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FA6-293B-4F5D-8221-12413F0AA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5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DAD6-0EAB-41A5-9258-5BB3498579D4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FA6-293B-4F5D-8221-12413F0AA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9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DAD6-0EAB-41A5-9258-5BB3498579D4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FA6-293B-4F5D-8221-12413F0AA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0DAD6-0EAB-41A5-9258-5BB3498579D4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9FA6-293B-4F5D-8221-12413F0AA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6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openxmlformats.org/officeDocument/2006/relationships/image" Target="../media/image6.png"/><Relationship Id="rId8" Type="http://schemas.microsoft.com/office/2007/relationships/hdphoto" Target="../media/hdphoto3.wdp"/><Relationship Id="rId9" Type="http://schemas.openxmlformats.org/officeDocument/2006/relationships/image" Target="../media/image7.png"/><Relationship Id="rId10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gif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openxmlformats.org/officeDocument/2006/relationships/image" Target="../media/image6.png"/><Relationship Id="rId8" Type="http://schemas.microsoft.com/office/2007/relationships/hdphoto" Target="../media/hdphoto3.wdp"/><Relationship Id="rId9" Type="http://schemas.openxmlformats.org/officeDocument/2006/relationships/image" Target="../media/image7.png"/><Relationship Id="rId10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gif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9512" y="3645025"/>
            <a:ext cx="8856984" cy="30963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703232" y="116632"/>
            <a:ext cx="5333264" cy="345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9512" y="116632"/>
            <a:ext cx="3430382" cy="34563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3832138" y="1412776"/>
            <a:ext cx="2295149" cy="20697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SPORTS PARTICIPATION PYRAMID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10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95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95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95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95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95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95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841" y="116632"/>
            <a:ext cx="65274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1.1.1 </a:t>
            </a:r>
            <a:endParaRPr lang="en-US" sz="16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813751" y="425569"/>
            <a:ext cx="1974300" cy="1602087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" name="Oval 5"/>
          <p:cNvSpPr/>
          <p:nvPr/>
        </p:nvSpPr>
        <p:spPr>
          <a:xfrm>
            <a:off x="1645674" y="1569274"/>
            <a:ext cx="1872208" cy="1643702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" name="Oval 6"/>
          <p:cNvSpPr/>
          <p:nvPr/>
        </p:nvSpPr>
        <p:spPr>
          <a:xfrm>
            <a:off x="277522" y="1569274"/>
            <a:ext cx="1767122" cy="1643702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01893" y="2668851"/>
            <a:ext cx="75533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Social</a:t>
            </a:r>
            <a:endParaRPr lang="en-US" sz="1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647" y="2668851"/>
            <a:ext cx="8595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Mental</a:t>
            </a:r>
            <a:endParaRPr lang="en-US" sz="16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5752" y="425570"/>
            <a:ext cx="9733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Physical</a:t>
            </a:r>
            <a:endParaRPr lang="en-US" sz="1600" b="1" cap="none" spc="0" dirty="0">
              <a:ln w="12700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911" y="2210865"/>
            <a:ext cx="10198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The ‘Feel Good’ Factor</a:t>
            </a:r>
          </a:p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- Serotonin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9454" y="1847050"/>
            <a:ext cx="639919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Stress Relief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787" y="2016327"/>
            <a:ext cx="954108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Increase Self-Esteem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77885" y="1793722"/>
            <a:ext cx="649537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Competition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2520" y="2461005"/>
            <a:ext cx="1034259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Aesthetic Appreciation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9423" y="1635265"/>
            <a:ext cx="873957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Physical Challenge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79087" y="2142776"/>
            <a:ext cx="950902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Making New Friends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27549" y="2585810"/>
            <a:ext cx="647934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Cooperation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53500" y="1865730"/>
            <a:ext cx="753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Meet with </a:t>
            </a:r>
          </a:p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existing friends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96721" y="2369786"/>
            <a:ext cx="915635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Increase Teamwork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6300" y="641594"/>
            <a:ext cx="660758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Increase CVE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0235" y="1161619"/>
            <a:ext cx="926857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Increased Flexibility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62209" y="857618"/>
            <a:ext cx="93166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Increased Muscular </a:t>
            </a:r>
          </a:p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Endurance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06303" y="1377643"/>
            <a:ext cx="883576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Increased Strength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75136" y="641594"/>
            <a:ext cx="78739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Reduced chance</a:t>
            </a:r>
          </a:p>
          <a:p>
            <a:pPr algn="ctr"/>
            <a:r>
              <a:rPr lang="en-US" sz="7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of Stroke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36978" y="1108773"/>
            <a:ext cx="80823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Reduced chance </a:t>
            </a:r>
          </a:p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of Obesity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64150" y="929626"/>
            <a:ext cx="748923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Stronger </a:t>
            </a:r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Boner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66370" y="1377643"/>
            <a:ext cx="939681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Reduced risk of CHD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806728" y="754285"/>
            <a:ext cx="0" cy="87114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>
            <a:off x="813750" y="721147"/>
            <a:ext cx="313059" cy="848127"/>
          </a:xfrm>
          <a:prstGeom prst="leftBrace">
            <a:avLst>
              <a:gd name="adj1" fmla="val 40665"/>
              <a:gd name="adj2" fmla="val 48366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9" name="Rectangle 38"/>
          <p:cNvSpPr/>
          <p:nvPr/>
        </p:nvSpPr>
        <p:spPr>
          <a:xfrm rot="16200000">
            <a:off x="274420" y="1037487"/>
            <a:ext cx="942886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1" cap="none" spc="0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FITNESS BENEFITS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40" name="Left Brace 39"/>
          <p:cNvSpPr/>
          <p:nvPr/>
        </p:nvSpPr>
        <p:spPr>
          <a:xfrm rot="10800000">
            <a:off x="2484743" y="721586"/>
            <a:ext cx="313059" cy="848127"/>
          </a:xfrm>
          <a:prstGeom prst="leftBrace">
            <a:avLst>
              <a:gd name="adj1" fmla="val 40665"/>
              <a:gd name="adj2" fmla="val 48366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 rot="5400000">
            <a:off x="2379064" y="1072143"/>
            <a:ext cx="939681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1" cap="none" spc="0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HEALTH BENEFITS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08715" y="2556299"/>
            <a:ext cx="587020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Enjoyment</a:t>
            </a:r>
            <a:endParaRPr lang="en-US" sz="7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03232" y="91371"/>
            <a:ext cx="6527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1.1.2 </a:t>
            </a:r>
            <a:endParaRPr lang="en-US" sz="16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www.prioritycouriers.co.uk/wp-content/uploads/2014/04/Master-K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38" y="197634"/>
            <a:ext cx="1459941" cy="109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 rot="19745830">
            <a:off x="4552926" y="461044"/>
            <a:ext cx="116288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Influences</a:t>
            </a:r>
            <a:endParaRPr lang="en-US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 rot="19745830">
            <a:off x="4053914" y="481200"/>
            <a:ext cx="7230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Key</a:t>
            </a:r>
            <a:endParaRPr lang="en-US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27937" y="222756"/>
            <a:ext cx="1157688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Culture – D.R.A.G</a:t>
            </a:r>
            <a:endParaRPr lang="en-US" sz="105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27937" y="404664"/>
            <a:ext cx="1276311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Health &amp; Wellbeing</a:t>
            </a:r>
            <a:endParaRPr lang="en-US" sz="105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33869" y="582796"/>
            <a:ext cx="928460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cap="none" spc="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Image – M&amp;F</a:t>
            </a:r>
            <a:endParaRPr lang="en-US" sz="1050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28742" y="750863"/>
            <a:ext cx="1274709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cap="none" spc="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Resources – A.A.L.T</a:t>
            </a:r>
            <a:endParaRPr lang="en-US" sz="1050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27937" y="942836"/>
            <a:ext cx="1095172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People – F.P.RM</a:t>
            </a:r>
            <a:endParaRPr lang="en-US" sz="1050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27937" y="1128082"/>
            <a:ext cx="1061509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cap="none" spc="0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Socio-Economic</a:t>
            </a:r>
            <a:endParaRPr lang="en-US" sz="1050" cap="none" spc="0" dirty="0">
              <a:ln w="12700">
                <a:solidFill>
                  <a:srgbClr val="FF0066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47" name="Quad Arrow 46"/>
          <p:cNvSpPr/>
          <p:nvPr/>
        </p:nvSpPr>
        <p:spPr>
          <a:xfrm>
            <a:off x="7066442" y="337880"/>
            <a:ext cx="1440160" cy="1434936"/>
          </a:xfrm>
          <a:prstGeom prst="quadArrow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55831" y="106778"/>
            <a:ext cx="124745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– </a:t>
            </a:r>
          </a:p>
          <a:p>
            <a:pPr algn="ctr"/>
            <a:r>
              <a:rPr lang="en-US" sz="11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Coach/Manager</a:t>
            </a:r>
            <a:endParaRPr lang="en-US" sz="11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Rectangle 54"/>
          <p:cNvSpPr/>
          <p:nvPr/>
        </p:nvSpPr>
        <p:spPr>
          <a:xfrm rot="16200000">
            <a:off x="6658922" y="907745"/>
            <a:ext cx="840294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cap="none" spc="0" dirty="0" smtClean="0">
                <a:ln w="12700">
                  <a:solidFill>
                    <a:srgbClr val="00CC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Volunteer</a:t>
            </a:r>
            <a:endParaRPr lang="en-US" sz="1100" b="1" cap="none" spc="0" dirty="0">
              <a:ln w="12700">
                <a:solidFill>
                  <a:srgbClr val="00CC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355955" y="1508815"/>
            <a:ext cx="86113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cap="none" spc="0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Performer</a:t>
            </a:r>
            <a:endParaRPr lang="en-US" sz="1100" b="1" cap="none" spc="0" dirty="0">
              <a:ln w="12700">
                <a:solidFill>
                  <a:srgbClr val="0000FF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Rectangle 56"/>
          <p:cNvSpPr/>
          <p:nvPr/>
        </p:nvSpPr>
        <p:spPr>
          <a:xfrm rot="5400000">
            <a:off x="8162182" y="843868"/>
            <a:ext cx="82266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cap="none" spc="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Official – </a:t>
            </a:r>
          </a:p>
          <a:p>
            <a:pPr algn="ctr"/>
            <a:r>
              <a:rPr lang="en-US" sz="1100" b="1" cap="none" spc="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Referee</a:t>
            </a:r>
            <a:endParaRPr lang="en-US" sz="1100" b="1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05161" y="766117"/>
            <a:ext cx="9701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ROLES IN</a:t>
            </a:r>
          </a:p>
          <a:p>
            <a:pPr algn="ctr"/>
            <a:r>
              <a:rPr lang="en-US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SPORT</a:t>
            </a:r>
            <a:endParaRPr lang="en-US" sz="1400" b="1" cap="none" spc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9" name="AutoShape 9"/>
          <p:cNvSpPr>
            <a:spLocks noChangeArrowheads="1"/>
          </p:cNvSpPr>
          <p:nvPr/>
        </p:nvSpPr>
        <p:spPr bwMode="auto">
          <a:xfrm>
            <a:off x="4032561" y="1755242"/>
            <a:ext cx="1835696" cy="168806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4716808" y="2043274"/>
            <a:ext cx="46788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000" dirty="0" smtClean="0">
                <a:latin typeface="Bauhaus 93" panose="04030905020B02020C02" pitchFamily="82" charset="0"/>
              </a:rPr>
              <a:t>ELITE</a:t>
            </a:r>
            <a:endParaRPr lang="en-GB" altLang="en-US" sz="1000" dirty="0">
              <a:latin typeface="Bauhaus 93" panose="04030905020B02020C02" pitchFamily="82" charset="0"/>
            </a:endParaRP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4425990" y="2443175"/>
            <a:ext cx="10832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000" dirty="0" smtClean="0">
                <a:latin typeface="Bauhaus 93" panose="04030905020B02020C02" pitchFamily="82" charset="0"/>
              </a:rPr>
              <a:t>PERFORMANCE</a:t>
            </a:r>
            <a:endParaRPr lang="en-GB" altLang="en-US" sz="1000" dirty="0">
              <a:latin typeface="Bauhaus 93" panose="04030905020B02020C02" pitchFamily="82" charset="0"/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4294681" y="2835362"/>
            <a:ext cx="13203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000" dirty="0" smtClean="0">
                <a:latin typeface="Bauhaus 93" panose="04030905020B02020C02" pitchFamily="82" charset="0"/>
              </a:rPr>
              <a:t>PARTICIPATION</a:t>
            </a:r>
            <a:endParaRPr lang="en-GB" altLang="en-US" sz="1000" dirty="0">
              <a:latin typeface="Bauhaus 93" panose="04030905020B02020C02" pitchFamily="82" charset="0"/>
            </a:endParaRP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4218354" y="3237213"/>
            <a:ext cx="1431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000" dirty="0" smtClean="0">
                <a:latin typeface="Bauhaus 93" panose="04030905020B02020C02" pitchFamily="82" charset="0"/>
              </a:rPr>
              <a:t>FOUNDATION</a:t>
            </a:r>
            <a:endParaRPr lang="en-GB" altLang="en-US" sz="1000" dirty="0">
              <a:latin typeface="Bauhaus 93" panose="04030905020B02020C02" pitchFamily="82" charset="0"/>
            </a:endParaRPr>
          </a:p>
        </p:txBody>
      </p:sp>
      <p:sp>
        <p:nvSpPr>
          <p:cNvPr id="64" name="Up Arrow 63"/>
          <p:cNvSpPr/>
          <p:nvPr/>
        </p:nvSpPr>
        <p:spPr>
          <a:xfrm>
            <a:off x="5688012" y="1755242"/>
            <a:ext cx="288765" cy="16880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GB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Standard of Performance</a:t>
            </a:r>
          </a:p>
        </p:txBody>
      </p:sp>
      <p:pic>
        <p:nvPicPr>
          <p:cNvPr id="65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10" y="3123396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07" y="3123397"/>
            <a:ext cx="171118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62" y="3123398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86" y="3123398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87" y="3123398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94" y="3123394"/>
            <a:ext cx="171118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89" y="3123395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86" y="1911548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62" y="2331306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86" y="2331306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10" y="2331306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38" y="2735783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48" y="2735782"/>
            <a:ext cx="171119" cy="1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47" y="2735782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10" y="2735782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2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34" y="2735781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6228184" y="1810175"/>
            <a:ext cx="2702133" cy="16812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AGENCIES</a:t>
            </a:r>
          </a:p>
          <a:p>
            <a:pPr marL="171450" indent="-171450" eaLnBrk="1" hangingPunct="1">
              <a:spcBef>
                <a:spcPct val="50000"/>
              </a:spcBef>
              <a:defRPr/>
            </a:pPr>
            <a:r>
              <a:rPr lang="en-GB" altLang="en-US" sz="105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n-lt"/>
                <a:cs typeface="Aharoni" panose="02010803020104030203" pitchFamily="2" charset="-79"/>
              </a:rPr>
              <a:t>SPORT ENGLAND – Start, Stay, Succeed</a:t>
            </a:r>
            <a:endParaRPr lang="en-GB" altLang="en-US" sz="1050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n-lt"/>
              <a:cs typeface="Aharoni" panose="02010803020104030203" pitchFamily="2" charset="-79"/>
            </a:endParaRPr>
          </a:p>
          <a:p>
            <a:pPr marL="171450" indent="-171450" eaLnBrk="1" hangingPunct="1">
              <a:spcBef>
                <a:spcPct val="50000"/>
              </a:spcBef>
              <a:defRPr/>
            </a:pPr>
            <a:r>
              <a:rPr lang="en-GB" altLang="en-US" sz="1050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NATIONAL GOVERNING BODIES</a:t>
            </a:r>
          </a:p>
          <a:p>
            <a:pPr marL="171450" indent="-171450" eaLnBrk="1" hangingPunct="1">
              <a:spcBef>
                <a:spcPct val="50000"/>
              </a:spcBef>
              <a:defRPr/>
            </a:pPr>
            <a:r>
              <a:rPr lang="en-GB" altLang="en-US" sz="1050" dirty="0" smtClean="0">
                <a:ln w="12700">
                  <a:solidFill>
                    <a:srgbClr val="00CC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n-lt"/>
                <a:cs typeface="Aharoni" panose="02010803020104030203" pitchFamily="2" charset="-79"/>
              </a:rPr>
              <a:t>YOUTH SPORT TRUST</a:t>
            </a:r>
          </a:p>
          <a:p>
            <a:pPr marL="171450" indent="-171450" eaLnBrk="1" hangingPunct="1">
              <a:spcBef>
                <a:spcPct val="50000"/>
              </a:spcBef>
              <a:defRPr/>
            </a:pPr>
            <a:r>
              <a:rPr lang="en-GB" altLang="en-US" sz="105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n-lt"/>
                <a:cs typeface="Aharoni" panose="02010803020104030203" pitchFamily="2" charset="-79"/>
              </a:rPr>
              <a:t>SCHOOL SPORTS PARTNERSHIPS</a:t>
            </a:r>
          </a:p>
          <a:p>
            <a:pPr marL="171450" indent="-171450" eaLnBrk="1" hangingPunct="1">
              <a:spcBef>
                <a:spcPct val="50000"/>
              </a:spcBef>
              <a:defRPr/>
            </a:pPr>
            <a:r>
              <a:rPr lang="en-GB" altLang="en-US" sz="1050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n-lt"/>
                <a:cs typeface="Aharoni" panose="02010803020104030203" pitchFamily="2" charset="-79"/>
              </a:rPr>
              <a:t>PESSCL – Physical Education School Sport Club Links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74840" y="3645024"/>
            <a:ext cx="6527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1.1.3 </a:t>
            </a:r>
            <a:endParaRPr lang="en-US" sz="1600" b="1" cap="none" spc="0" dirty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77521" y="3783770"/>
            <a:ext cx="3358375" cy="873700"/>
          </a:xfrm>
          <a:prstGeom prst="wedgeEllipseCallout">
            <a:avLst>
              <a:gd name="adj1" fmla="val -49964"/>
              <a:gd name="adj2" fmla="val 70762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HEALTH:</a:t>
            </a:r>
          </a:p>
          <a:p>
            <a:pPr algn="ctr"/>
            <a:r>
              <a:rPr lang="en-GB" sz="105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“A complete state of mental, physical and social wellbeing and not merely the absence of disease and infirmity.”</a:t>
            </a:r>
            <a:endParaRPr lang="en-GB" sz="105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83" name="Oval Callout 82"/>
          <p:cNvSpPr/>
          <p:nvPr/>
        </p:nvSpPr>
        <p:spPr>
          <a:xfrm>
            <a:off x="251520" y="4863890"/>
            <a:ext cx="3358374" cy="576064"/>
          </a:xfrm>
          <a:prstGeom prst="wedgeEllipseCallout">
            <a:avLst>
              <a:gd name="adj1" fmla="val 46427"/>
              <a:gd name="adj2" fmla="val 91150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FITNESS:</a:t>
            </a:r>
          </a:p>
          <a:p>
            <a:pPr algn="ctr"/>
            <a:r>
              <a:rPr lang="en-GB" sz="105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“The ability to meet the demands of the environment.”</a:t>
            </a:r>
            <a:endParaRPr lang="en-GB" sz="105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84" name="Oval Callout 83"/>
          <p:cNvSpPr/>
          <p:nvPr/>
        </p:nvSpPr>
        <p:spPr>
          <a:xfrm>
            <a:off x="277522" y="5583970"/>
            <a:ext cx="3358374" cy="926107"/>
          </a:xfrm>
          <a:prstGeom prst="wedgeEllipseCallout">
            <a:avLst>
              <a:gd name="adj1" fmla="val -51249"/>
              <a:gd name="adj2" fmla="val 64351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EXERCISE:</a:t>
            </a:r>
          </a:p>
          <a:p>
            <a:pPr algn="ctr"/>
            <a:r>
              <a:rPr lang="en-GB" sz="105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“A form of physical activity done to maintain or improve health and/or physical fitness, it is not competitive sport.”</a:t>
            </a:r>
            <a:endParaRPr lang="en-GB" sz="105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pic>
        <p:nvPicPr>
          <p:cNvPr id="85" name="Picture 2" descr="http://2.bp.blogspot.com/-Rm0swAKhdjQ/UWKySxFv14I/AAAAAAAAWPo/FpPpy4i1zAA/s1600/crab-logo-design-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51" y="5799994"/>
            <a:ext cx="139935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Subtitle 2"/>
          <p:cNvSpPr>
            <a:spLocks noGrp="1"/>
          </p:cNvSpPr>
          <p:nvPr>
            <p:ph type="subTitle" idx="1"/>
          </p:nvPr>
        </p:nvSpPr>
        <p:spPr>
          <a:xfrm>
            <a:off x="6597426" y="4398473"/>
            <a:ext cx="2350872" cy="2239468"/>
          </a:xfrm>
          <a:ln w="28575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POWER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COORDINATION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REACTION TIME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AGILITY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BALANCE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SPEED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7" name="Subtitle 2"/>
          <p:cNvSpPr txBox="1">
            <a:spLocks/>
          </p:cNvSpPr>
          <p:nvPr/>
        </p:nvSpPr>
        <p:spPr>
          <a:xfrm>
            <a:off x="6597427" y="3778970"/>
            <a:ext cx="2350871" cy="50885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SKILL RELATED </a:t>
            </a:r>
          </a:p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FITNESS COMPONENTS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8" name="Subtitle 2"/>
          <p:cNvSpPr txBox="1">
            <a:spLocks/>
          </p:cNvSpPr>
          <p:nvPr/>
        </p:nvSpPr>
        <p:spPr>
          <a:xfrm>
            <a:off x="3687042" y="3791955"/>
            <a:ext cx="2687089" cy="49587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HEALTH RELATED FITNESS COMPONENTS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9" name="Subtitle 2"/>
          <p:cNvSpPr txBox="1">
            <a:spLocks/>
          </p:cNvSpPr>
          <p:nvPr/>
        </p:nvSpPr>
        <p:spPr>
          <a:xfrm>
            <a:off x="7292114" y="6304050"/>
            <a:ext cx="1429141" cy="365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Power CRABS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0" name="Subtitle 2"/>
          <p:cNvSpPr txBox="1">
            <a:spLocks/>
          </p:cNvSpPr>
          <p:nvPr/>
        </p:nvSpPr>
        <p:spPr>
          <a:xfrm rot="20418025">
            <a:off x="7036411" y="6029734"/>
            <a:ext cx="999272" cy="365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REMEMBER:</a:t>
            </a:r>
            <a:endParaRPr lang="en-GB" sz="105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1" name="Subtitle 2"/>
          <p:cNvSpPr txBox="1">
            <a:spLocks/>
          </p:cNvSpPr>
          <p:nvPr/>
        </p:nvSpPr>
        <p:spPr>
          <a:xfrm>
            <a:off x="3687042" y="4398473"/>
            <a:ext cx="2687089" cy="2239468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FLEXIBILTY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MUSCULAR ENDURANCE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MUSCULAR STRENGTH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CARDIOVASCULAR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FITNESS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BODY COMPOSITION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2" name="Subtitle 2"/>
          <p:cNvSpPr txBox="1">
            <a:spLocks/>
          </p:cNvSpPr>
          <p:nvPr/>
        </p:nvSpPr>
        <p:spPr>
          <a:xfrm rot="20418025">
            <a:off x="3596217" y="5853016"/>
            <a:ext cx="999272" cy="365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REMEMBER:</a:t>
            </a:r>
            <a:endParaRPr lang="en-GB" sz="105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3763722" y="6042167"/>
            <a:ext cx="2545652" cy="477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F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at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M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en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E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at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M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ore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S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weets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C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os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F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it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B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oys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C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an’t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http://www.essenceofstressrelief.com/images/chest-pain-stres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74" y="4293096"/>
            <a:ext cx="2186114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mg.breakingmuscle.com/sites/default/files/imagecache/full_width/images/bydate/20140321/shutterstock87902278.jp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3296" r="16742" b="3655"/>
          <a:stretch/>
        </p:blipFill>
        <p:spPr bwMode="auto">
          <a:xfrm>
            <a:off x="4580384" y="4576948"/>
            <a:ext cx="2079848" cy="202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chef.bbci.co.uk/images/ic/640xn/p01l87n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0" r="17063"/>
          <a:stretch/>
        </p:blipFill>
        <p:spPr bwMode="auto">
          <a:xfrm>
            <a:off x="4808282" y="648072"/>
            <a:ext cx="39401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832" y="138118"/>
            <a:ext cx="6527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1.1.4 </a:t>
            </a:r>
            <a:endParaRPr lang="en-US" sz="16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4" name="Subtitle 2"/>
          <p:cNvSpPr txBox="1">
            <a:spLocks/>
          </p:cNvSpPr>
          <p:nvPr/>
        </p:nvSpPr>
        <p:spPr>
          <a:xfrm>
            <a:off x="1763688" y="692696"/>
            <a:ext cx="2664296" cy="2376264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FITNESS TESTS: HEALTH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Cooper’s 12-minute run </a:t>
            </a: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test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Multi-Stage Fitness test (Bleep test)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grip strength test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</a:t>
            </a:r>
            <a:r>
              <a:rPr lang="en-GB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Reach </a:t>
            </a:r>
            <a:r>
              <a:rPr lang="en-GB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flexibility </a:t>
            </a: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test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Harvard </a:t>
            </a:r>
            <a:r>
              <a:rPr lang="en-GB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Step </a:t>
            </a: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Test</a:t>
            </a:r>
            <a:endParaRPr lang="en-GB" sz="9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FITNESS TESTS: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SKILL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Illinois Agility Run test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Standing Stork test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Sergeant Jump test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Standing Broad Jump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Ruler Drop test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30-metre Sprint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05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5" name="Subtitle 2"/>
          <p:cNvSpPr txBox="1">
            <a:spLocks/>
          </p:cNvSpPr>
          <p:nvPr/>
        </p:nvSpPr>
        <p:spPr>
          <a:xfrm>
            <a:off x="107503" y="188640"/>
            <a:ext cx="4320481" cy="432047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  <a:cs typeface="Aharoni" panose="02010803020104030203" pitchFamily="2" charset="-79"/>
              </a:rPr>
              <a:t>PAR-Q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  <a:cs typeface="Aharoni" panose="02010803020104030203" pitchFamily="2" charset="-79"/>
              </a:rPr>
              <a:t>: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auhaus 93" panose="04030905020B02020C02" pitchFamily="82" charset="0"/>
                <a:cs typeface="Aharoni" panose="02010803020104030203" pitchFamily="2" charset="-79"/>
              </a:rPr>
              <a:t> </a:t>
            </a:r>
            <a:r>
              <a:rPr lang="en-GB" sz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 Activity Readiness Questionnaire</a:t>
            </a:r>
            <a:endParaRPr lang="en-GB" sz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6" name="Subtitle 2"/>
          <p:cNvSpPr txBox="1">
            <a:spLocks/>
          </p:cNvSpPr>
          <p:nvPr/>
        </p:nvSpPr>
        <p:spPr>
          <a:xfrm>
            <a:off x="124762" y="1880828"/>
            <a:ext cx="1566918" cy="2484276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PRINCIPLES OF TRAINING: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SPECIFICITY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PROGRESSIVE OVERLOAD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INDIVIDUAL DIFFERENCES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REST and RECOVERY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REVERSIBILITY</a:t>
            </a:r>
          </a:p>
          <a:p>
            <a:pPr algn="l"/>
            <a:r>
              <a:rPr lang="en-GB" sz="10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 – </a:t>
            </a:r>
            <a:r>
              <a:rPr lang="en-GB" sz="1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Frequency</a:t>
            </a:r>
          </a:p>
          <a:p>
            <a:pPr algn="l"/>
            <a:r>
              <a:rPr lang="en-GB" sz="10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– </a:t>
            </a:r>
            <a:r>
              <a:rPr lang="en-GB" sz="1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Intensity</a:t>
            </a:r>
          </a:p>
          <a:p>
            <a:pPr algn="l"/>
            <a:r>
              <a:rPr lang="en-GB" sz="10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 – </a:t>
            </a:r>
            <a:r>
              <a:rPr lang="en-GB" sz="1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 </a:t>
            </a:r>
          </a:p>
          <a:p>
            <a:pPr algn="l"/>
            <a:r>
              <a:rPr lang="en-GB" sz="10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 – </a:t>
            </a:r>
            <a:r>
              <a:rPr lang="en-GB" sz="1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Type </a:t>
            </a:r>
          </a:p>
          <a:p>
            <a:pPr algn="l"/>
            <a:endParaRPr lang="en-GB" sz="11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7" name="Subtitle 2"/>
          <p:cNvSpPr txBox="1">
            <a:spLocks/>
          </p:cNvSpPr>
          <p:nvPr/>
        </p:nvSpPr>
        <p:spPr>
          <a:xfrm>
            <a:off x="1763688" y="3140968"/>
            <a:ext cx="2664296" cy="1080120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SMART Targets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Specific</a:t>
            </a:r>
            <a:endParaRPr lang="en-GB" sz="900" dirty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Measurable</a:t>
            </a:r>
            <a:endParaRPr lang="en-GB" sz="90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Achievable</a:t>
            </a:r>
            <a:endParaRPr lang="en-GB" sz="9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Realistic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 Bound</a:t>
            </a:r>
            <a:endParaRPr lang="en-GB" sz="9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14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Bauhaus 93" panose="04030905020B02020C02" pitchFamily="82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05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124763" y="4437112"/>
            <a:ext cx="1566917" cy="1656184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METHODS OF TRAINING</a:t>
            </a:r>
            <a:endParaRPr lang="en-GB" sz="1400" dirty="0" smtClean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Interval</a:t>
            </a:r>
            <a:endParaRPr lang="en-GB" sz="1000" dirty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Continuous</a:t>
            </a:r>
            <a:endParaRPr lang="en-GB" sz="100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Fartlek</a:t>
            </a:r>
            <a:endParaRPr lang="en-GB" sz="1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</a:t>
            </a:r>
            <a:endParaRPr lang="en-GB" sz="1000" dirty="0">
              <a:solidFill>
                <a:schemeClr val="accent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Weight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CC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Cross</a:t>
            </a:r>
            <a:endParaRPr lang="en-GB" sz="1000" dirty="0">
              <a:solidFill>
                <a:srgbClr val="CC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0" name="Subtitle 2"/>
          <p:cNvSpPr txBox="1">
            <a:spLocks/>
          </p:cNvSpPr>
          <p:nvPr/>
        </p:nvSpPr>
        <p:spPr>
          <a:xfrm>
            <a:off x="1763688" y="4293096"/>
            <a:ext cx="1174922" cy="864096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HEART RATE</a:t>
            </a:r>
            <a:endParaRPr lang="en-GB" sz="1400" dirty="0" smtClean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Resting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Working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Recovery</a:t>
            </a:r>
            <a:endParaRPr lang="en-GB" sz="9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1" name="Subtitle 2"/>
          <p:cNvSpPr txBox="1">
            <a:spLocks/>
          </p:cNvSpPr>
          <p:nvPr/>
        </p:nvSpPr>
        <p:spPr>
          <a:xfrm>
            <a:off x="1763688" y="5229200"/>
            <a:ext cx="2664296" cy="864096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TRAINING ZONE</a:t>
            </a:r>
            <a:endParaRPr lang="en-GB" sz="1400" dirty="0" smtClean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5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Anaerobic = 80 to 90% of max heart rate</a:t>
            </a:r>
            <a:endParaRPr lang="en-GB" sz="95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5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Aerobic = 60 to 80% of max heart rate</a:t>
            </a:r>
            <a:endParaRPr lang="en-GB" sz="95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5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MHR = 220 - age</a:t>
            </a:r>
          </a:p>
        </p:txBody>
      </p:sp>
      <p:sp>
        <p:nvSpPr>
          <p:cNvPr id="102" name="Subtitle 2"/>
          <p:cNvSpPr txBox="1">
            <a:spLocks/>
          </p:cNvSpPr>
          <p:nvPr/>
        </p:nvSpPr>
        <p:spPr>
          <a:xfrm>
            <a:off x="3032212" y="4293096"/>
            <a:ext cx="1395772" cy="864096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AEROBIC &amp; ANAEROBIC</a:t>
            </a:r>
          </a:p>
          <a:p>
            <a:pPr algn="l"/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Aerobic = with o2</a:t>
            </a:r>
          </a:p>
          <a:p>
            <a:pPr algn="l"/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Anaerobic = without o2</a:t>
            </a:r>
            <a:endParaRPr lang="en-GB" sz="80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Picture 2" descr="http://www.outtheresports.co.uk/js/tinymce/plugins/imagemanager/files/website_images/getting_out_there/gym_cartoon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Subtitle 2"/>
          <p:cNvSpPr txBox="1">
            <a:spLocks/>
          </p:cNvSpPr>
          <p:nvPr/>
        </p:nvSpPr>
        <p:spPr>
          <a:xfrm>
            <a:off x="124762" y="6165304"/>
            <a:ext cx="4303223" cy="576064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WARM-UP/ MAIN SESSION/ COOL-DOWN</a:t>
            </a:r>
          </a:p>
          <a:p>
            <a:r>
              <a:rPr lang="en-GB" sz="1400" dirty="0" smtClean="0">
                <a:solidFill>
                  <a:srgbClr val="FF0000"/>
                </a:solidFill>
                <a:latin typeface="Bauhaus 93" panose="04030905020B02020C02" pitchFamily="82" charset="0"/>
                <a:cs typeface="Aharoni" panose="02010803020104030203" pitchFamily="2" charset="-79"/>
              </a:rPr>
              <a:t>Know the phases of each!</a:t>
            </a:r>
            <a:endParaRPr lang="en-GB" sz="1400" dirty="0" smtClean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567328" y="138118"/>
            <a:ext cx="6527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00CC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1.1.5 </a:t>
            </a:r>
            <a:endParaRPr lang="en-US" sz="1600" b="1" cap="none" spc="0" dirty="0">
              <a:ln w="12700">
                <a:solidFill>
                  <a:srgbClr val="00CC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7" name="Subtitle 2"/>
          <p:cNvSpPr txBox="1">
            <a:spLocks/>
          </p:cNvSpPr>
          <p:nvPr/>
        </p:nvSpPr>
        <p:spPr>
          <a:xfrm>
            <a:off x="4580384" y="188640"/>
            <a:ext cx="4384104" cy="4032448"/>
          </a:xfrm>
          <a:prstGeom prst="rect">
            <a:avLst/>
          </a:prstGeom>
          <a:ln w="28575">
            <a:solidFill>
              <a:srgbClr val="00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00CC00"/>
              </a:solidFill>
              <a:latin typeface="Broadway" panose="04040905080B02020502" pitchFamily="82" charset="0"/>
            </a:endParaRPr>
          </a:p>
          <a:p>
            <a:r>
              <a:rPr lang="en-GB" sz="16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REQUIREMENTS OF A BALANCED DIET</a:t>
            </a:r>
            <a:endParaRPr lang="en-GB" sz="1600" dirty="0" smtClean="0">
              <a:ln>
                <a:solidFill>
                  <a:sysClr val="windowText" lastClr="000000"/>
                </a:solidFill>
              </a:ln>
              <a:solidFill>
                <a:srgbClr val="00CC00"/>
              </a:solidFill>
            </a:endParaRPr>
          </a:p>
          <a:p>
            <a:endParaRPr lang="en-GB" sz="1400" dirty="0" smtClean="0">
              <a:ln>
                <a:solidFill>
                  <a:sysClr val="windowText" lastClr="000000"/>
                </a:solidFill>
              </a:ln>
              <a:solidFill>
                <a:srgbClr val="00CC00"/>
              </a:solidFill>
              <a:latin typeface="Broadway" panose="04040905080B02020502" pitchFamily="82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232389" y="1139944"/>
            <a:ext cx="1091967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cap="none" spc="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Carbohydrates</a:t>
            </a:r>
            <a:endParaRPr lang="en-US" sz="10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441424" y="2832854"/>
            <a:ext cx="676788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cap="none" spc="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Proteins</a:t>
            </a:r>
            <a:endParaRPr lang="en-US" sz="10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224031" y="2297777"/>
            <a:ext cx="426720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cap="none" spc="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Fats</a:t>
            </a:r>
            <a:endParaRPr lang="en-US" sz="10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5862816" y="2362572"/>
            <a:ext cx="797416" cy="13184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6633061" y="1263055"/>
            <a:ext cx="1395324" cy="10995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6876256" y="2915962"/>
            <a:ext cx="712054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cap="none" spc="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Minerals</a:t>
            </a:r>
            <a:endParaRPr lang="en-US" sz="10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8" name="Rectangle 117"/>
          <p:cNvSpPr/>
          <p:nvPr/>
        </p:nvSpPr>
        <p:spPr>
          <a:xfrm rot="19003821">
            <a:off x="4609521" y="1295699"/>
            <a:ext cx="1443024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cap="none" spc="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MACRONUTRIENTS</a:t>
            </a:r>
            <a:endParaRPr lang="en-US" sz="11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9" name="Rectangle 118"/>
          <p:cNvSpPr/>
          <p:nvPr/>
        </p:nvSpPr>
        <p:spPr>
          <a:xfrm rot="19003821">
            <a:off x="7334124" y="3296575"/>
            <a:ext cx="1388522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cap="none" spc="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MICRONUTRIENTS</a:t>
            </a:r>
            <a:endParaRPr lang="en-US" sz="11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0" name="Subtitle 2"/>
          <p:cNvSpPr txBox="1">
            <a:spLocks/>
          </p:cNvSpPr>
          <p:nvPr/>
        </p:nvSpPr>
        <p:spPr>
          <a:xfrm>
            <a:off x="4580384" y="4293096"/>
            <a:ext cx="2079848" cy="2451602"/>
          </a:xfrm>
          <a:prstGeom prst="rect">
            <a:avLst/>
          </a:prstGeom>
          <a:ln w="28575">
            <a:solidFill>
              <a:srgbClr val="00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TIMING OF DIET</a:t>
            </a:r>
            <a:endParaRPr lang="en-GB" sz="1400" dirty="0" smtClean="0">
              <a:ln>
                <a:solidFill>
                  <a:sysClr val="windowText" lastClr="000000"/>
                </a:solidFill>
              </a:ln>
              <a:solidFill>
                <a:srgbClr val="00CC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Average meal – at least 2 hours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Large meal – up to 4 hours</a:t>
            </a:r>
          </a:p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WHY IS TIMING IMPORTANT?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Undigested food can make you feel nauseous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Lack of energy</a:t>
            </a:r>
            <a:endParaRPr lang="en-GB" sz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GB" sz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1" name="Subtitle 2"/>
          <p:cNvSpPr txBox="1">
            <a:spLocks/>
          </p:cNvSpPr>
          <p:nvPr/>
        </p:nvSpPr>
        <p:spPr>
          <a:xfrm>
            <a:off x="6778373" y="4293096"/>
            <a:ext cx="2186115" cy="2451602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rgbClr val="00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REDISTRIBUTION OF BLOOD FLOW</a:t>
            </a:r>
          </a:p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(BLOOD SHUNTING)</a:t>
            </a:r>
          </a:p>
          <a:p>
            <a:endParaRPr lang="en-GB" sz="1000" dirty="0">
              <a:ln>
                <a:solidFill>
                  <a:sysClr val="windowText" lastClr="000000"/>
                </a:solidFill>
              </a:ln>
              <a:solidFill>
                <a:srgbClr val="00CC00"/>
              </a:solidFill>
              <a:latin typeface="Broadway" panose="04040905080B02020502" pitchFamily="82" charset="0"/>
            </a:endParaRPr>
          </a:p>
          <a:p>
            <a:r>
              <a:rPr lang="en-GB" sz="12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VASOCONSTRICTION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– </a:t>
            </a:r>
            <a:r>
              <a:rPr lang="en-GB" sz="1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blood vessels CONSTRICT to reduce blood flow to INACTIVE areas (digestive system)</a:t>
            </a:r>
            <a:endParaRPr lang="en-GB" sz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2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VASODILATION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– </a:t>
            </a:r>
          </a:p>
          <a:p>
            <a:r>
              <a:rPr lang="en-GB" sz="1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blood vessels DILATE to increase blood supply to ACTIVE areas (working muscles)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4785493" y="3557917"/>
            <a:ext cx="489236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cap="none" spc="0" dirty="0" err="1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Fibre</a:t>
            </a:r>
            <a:endParaRPr lang="en-US" sz="10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787680" y="3875383"/>
            <a:ext cx="562976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cap="none" spc="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Water</a:t>
            </a:r>
            <a:endParaRPr lang="en-US" sz="10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316331" y="2420888"/>
            <a:ext cx="712053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cap="none" spc="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Vitamins</a:t>
            </a:r>
            <a:endParaRPr lang="en-US" sz="10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30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ttp://photos2.demandstudios.com/dm-resize/photos.demandstudios.com%2Fgetty%2Farticle%2F41%2F104%2F86517767_XS.jpg?w=400&amp;h=10000&amp;keep_ratio=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 r="34172" b="16643"/>
          <a:stretch/>
        </p:blipFill>
        <p:spPr bwMode="auto">
          <a:xfrm rot="1023585">
            <a:off x="2064401" y="3027289"/>
            <a:ext cx="789499" cy="8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cpablog.com/storage/fcpablog.squarespace.com%202012-1-24%20101629.png?__SQUARESPACE_CACHEVERSION=13280105908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472" y="5879546"/>
            <a:ext cx="1008112" cy="93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/>
          <p:cNvSpPr/>
          <p:nvPr/>
        </p:nvSpPr>
        <p:spPr>
          <a:xfrm>
            <a:off x="3158954" y="5445224"/>
            <a:ext cx="2857878" cy="13681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PREVENTING RISKS IN PHYSICAL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WARM-UP/COOL-DOWN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CHECKING EQUIPMENT and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PAR-Q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BALANCED COMPETITION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ADHERENCE TO RULES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CORRECT CLOTHING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2" name="Picture 4" descr="http://www.thetimes.co.uk/tto/multimedia/archive/00349/31383185_15_sport_34977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3751">
            <a:off x="4784470" y="3933718"/>
            <a:ext cx="1298116" cy="86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201954" y="86178"/>
            <a:ext cx="2857878" cy="26227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SOMATOTYPES</a:t>
            </a:r>
            <a:endParaRPr lang="en-GB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840" y="44624"/>
            <a:ext cx="6527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1.2.1 </a:t>
            </a:r>
            <a:endParaRPr lang="en-US" sz="1600" b="1" cap="none" spc="0" dirty="0">
              <a:ln w="12700">
                <a:solidFill>
                  <a:srgbClr val="00B0F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www.pponline.co.uk/encyc/img/251Bfig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3"/>
          <a:stretch/>
        </p:blipFill>
        <p:spPr bwMode="auto">
          <a:xfrm>
            <a:off x="332229" y="404664"/>
            <a:ext cx="2534021" cy="190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01954" y="2353170"/>
            <a:ext cx="1021433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cap="none" spc="0" dirty="0" smtClean="0">
                <a:ln w="12700">
                  <a:noFill/>
                  <a:prstDash val="solid"/>
                </a:ln>
                <a:solidFill>
                  <a:srgbClr val="FF0066"/>
                </a:solidFill>
                <a:latin typeface="Gill Sans Ultra Bold" panose="020B0A02020104020203" pitchFamily="34" charset="0"/>
              </a:rPr>
              <a:t>Endomorph</a:t>
            </a:r>
            <a:endParaRPr lang="en-US" sz="900" cap="none" spc="0" dirty="0">
              <a:ln w="12700">
                <a:noFill/>
                <a:prstDash val="solid"/>
              </a:ln>
              <a:solidFill>
                <a:srgbClr val="FF0066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123136" y="2359465"/>
            <a:ext cx="1024639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dirty="0" smtClean="0">
                <a:ln w="12700">
                  <a:noFill/>
                  <a:prstDash val="solid"/>
                </a:ln>
                <a:solidFill>
                  <a:srgbClr val="00CC00"/>
                </a:solidFill>
                <a:latin typeface="Gill Sans Ultra Bold" panose="020B0A02020104020203" pitchFamily="34" charset="0"/>
              </a:rPr>
              <a:t>Mesomorph</a:t>
            </a:r>
            <a:endParaRPr lang="en-US" sz="900" cap="none" spc="0" dirty="0">
              <a:ln w="12700">
                <a:noFill/>
                <a:prstDash val="solid"/>
              </a:ln>
              <a:solidFill>
                <a:srgbClr val="00CC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083283" y="2348914"/>
            <a:ext cx="976549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cap="none" spc="0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latin typeface="Gill Sans Ultra Bold" panose="020B0A02020104020203" pitchFamily="34" charset="0"/>
              </a:rPr>
              <a:t>Ectomorph</a:t>
            </a:r>
            <a:endParaRPr lang="en-US" sz="900" cap="none" spc="0" dirty="0">
              <a:ln w="12700">
                <a:noFill/>
                <a:prstDash val="solid"/>
              </a:ln>
              <a:solidFill>
                <a:srgbClr val="0000FF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154282" y="3429001"/>
            <a:ext cx="2857878" cy="19442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PERFORMANCE ENHANCING DRUGS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ANABOLIC STEROIDS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BETA BLOCKERS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DIURETICS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NARCOTIC ANALGESICS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STIMULANTS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PEPTIDE HORMONES – EPO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RECREATIONAL DRUGS</a:t>
            </a:r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ALCOHOL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NICOTINE/SMOKING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106610" y="5124042"/>
            <a:ext cx="2857878" cy="168933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REST</a:t>
            </a:r>
          </a:p>
          <a:p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Allows time for recovery and adaptations to take place</a:t>
            </a:r>
            <a:endParaRPr lang="en-GB" sz="900" dirty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DIET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LDL = bad cholesterol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HDL = good cholesterol</a:t>
            </a:r>
            <a:endParaRPr lang="en-GB" sz="9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DRUGS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Alcohol = increased blood pressure &amp; heart failure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Nicotine = Heart disease &amp; blood clots</a:t>
            </a:r>
            <a:endParaRPr lang="en-GB" sz="9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079496" y="44624"/>
            <a:ext cx="652744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1.2.2 </a:t>
            </a:r>
            <a:endParaRPr lang="en-US" sz="1600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106610" y="2204864"/>
            <a:ext cx="2857878" cy="285158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IMMEDIATE and SHORT-TERM EFFECTS OF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HEART RATE (beats per minute)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BLOOD PRESSURE (systolic &amp; diastolic)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STROKE VOLUME (amount of blood leaving heart per beat)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BLOOD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LONG-TERM ADAPTATIONS</a:t>
            </a:r>
            <a:endParaRPr lang="en-GB" sz="12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DECREASED RESTING HEART RATE</a:t>
            </a:r>
            <a:endParaRPr lang="en-GB" sz="900" dirty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CARDIAC OUTPUT (amount of blood pumped out of the heart per minute)</a:t>
            </a:r>
            <a:endParaRPr lang="en-GB" sz="90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FASTER RECOVERY RATE</a:t>
            </a:r>
            <a:endParaRPr lang="en-GB" sz="9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REDUCED BLOOD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HYPERTROPHY OF THE MYOCARDIUM (increased size and strength of heart)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HEALTHY VEINS AND ARTERIES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NUMBER OF CAPILLARIES</a:t>
            </a:r>
            <a:endParaRPr lang="en-GB" sz="9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2049" name="Group 2048"/>
          <p:cNvGrpSpPr/>
          <p:nvPr/>
        </p:nvGrpSpPr>
        <p:grpSpPr>
          <a:xfrm>
            <a:off x="6251737" y="404664"/>
            <a:ext cx="2564063" cy="1734773"/>
            <a:chOff x="-345402" y="832512"/>
            <a:chExt cx="8373786" cy="5692834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0" t="36362" r="45821" b="16637"/>
            <a:stretch/>
          </p:blipFill>
          <p:spPr bwMode="auto">
            <a:xfrm>
              <a:off x="-345402" y="832513"/>
              <a:ext cx="8373786" cy="569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Rectangle 128"/>
            <p:cNvSpPr/>
            <p:nvPr/>
          </p:nvSpPr>
          <p:spPr>
            <a:xfrm>
              <a:off x="5599699" y="832513"/>
              <a:ext cx="2428685" cy="724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8" name="Rectangle 2047"/>
            <p:cNvSpPr/>
            <p:nvPr/>
          </p:nvSpPr>
          <p:spPr>
            <a:xfrm>
              <a:off x="-304957" y="832512"/>
              <a:ext cx="2428685" cy="8682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-310482" y="6165304"/>
              <a:ext cx="3176732" cy="360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308303" y="6102252"/>
              <a:ext cx="720081" cy="4230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6106610" y="86178"/>
            <a:ext cx="2857878" cy="205325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CARDIOVASCULAR SYSTEM</a:t>
            </a:r>
            <a:endParaRPr lang="en-GB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158954" y="84581"/>
            <a:ext cx="2857878" cy="328928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OVERWEIGHT</a:t>
            </a:r>
            <a:endParaRPr lang="en-GB" sz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Weighing more than expected for your height and sex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necessarily harmful – unless also </a:t>
            </a:r>
            <a:r>
              <a:rPr lang="en-GB" sz="900" dirty="0" err="1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GB" sz="900" dirty="0" err="1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verfat</a:t>
            </a:r>
            <a:endParaRPr lang="en-GB" sz="900" dirty="0" smtClean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Overweight can be due to other factors, e.g. muscle girth and bone density</a:t>
            </a:r>
            <a:endParaRPr lang="en-GB" sz="9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GB" sz="8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OVERFAT</a:t>
            </a:r>
            <a:endParaRPr lang="en-GB" sz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 body fat than you should have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Excessive fat in the body can lead to:</a:t>
            </a:r>
          </a:p>
          <a:p>
            <a:r>
              <a:rPr lang="en-GB" sz="9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 </a:t>
            </a:r>
            <a:r>
              <a:rPr lang="en-GB" sz="9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lood Pressure</a:t>
            </a:r>
          </a:p>
          <a:p>
            <a:r>
              <a:rPr lang="en-GB" sz="9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en-GB" sz="9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 Cholesterol</a:t>
            </a:r>
          </a:p>
          <a:p>
            <a:pPr algn="ctr"/>
            <a:endParaRPr lang="en-GB" sz="5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OBESE</a:t>
            </a:r>
            <a:endParaRPr lang="en-GB" sz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Very </a:t>
            </a:r>
            <a:r>
              <a:rPr lang="en-GB" sz="900" dirty="0" err="1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GB" sz="900" dirty="0" err="1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verfat</a:t>
            </a: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Fat levels have increased to a seriously unhealthy level. High levels of excess fat can lead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Lack of Flexibility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Additional stress on bones and joints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Heart Disease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Type 2 Diabetes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Depression due to low self-esteem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76662" y="2780928"/>
            <a:ext cx="2857878" cy="11858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FACTORS AFFECTING OPTIMUM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 GIRTH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BONE STRUCTURE/DENSITY </a:t>
            </a:r>
            <a:endParaRPr lang="en-GB" sz="9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79512" y="4095264"/>
            <a:ext cx="2857878" cy="27181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ANOREXIA</a:t>
            </a:r>
          </a:p>
          <a:p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ANOREXIA NERVOSA – serious eating disorder. Sufferer has an obsessive wish to lose weight. Can result in: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Fatigue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Fainting/Dizziness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Dehydration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Muscular Atrophy (reduction in muscle size)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Death</a:t>
            </a:r>
            <a:endParaRPr lang="en-GB" sz="7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  <a:cs typeface="Aharoni" panose="02010803020104030203" pitchFamily="2" charset="-79"/>
            </a:endParaRPr>
          </a:p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  <a:cs typeface="Aharoni" panose="02010803020104030203" pitchFamily="2" charset="-79"/>
              </a:rPr>
              <a:t>UNDERWEIGHT</a:t>
            </a:r>
          </a:p>
          <a:p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weighing as much as expected for your height and sex. It is not healthy to be underweight</a:t>
            </a:r>
            <a:r>
              <a:rPr lang="en-GB" sz="9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GB" sz="90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0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  <a:cs typeface="Aharoni" panose="02010803020104030203" pitchFamily="2" charset="-79"/>
              </a:rPr>
              <a:t>IMPACT ON PHYSICAL ACTIVITY</a:t>
            </a:r>
            <a:endParaRPr lang="en-GB" sz="105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Being anorexic or very underweight will lead to serious health issues. Fitness and performance levels will clearly deteriorate.</a:t>
            </a:r>
            <a:endParaRPr lang="en-GB" sz="9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9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90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http://runneracademy.com/wp-content/uploads/2012/03/running-inju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68246"/>
            <a:ext cx="646119" cy="64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2052"/>
          <p:cNvGrpSpPr/>
          <p:nvPr/>
        </p:nvGrpSpPr>
        <p:grpSpPr>
          <a:xfrm>
            <a:off x="6732240" y="4421435"/>
            <a:ext cx="1980220" cy="829182"/>
            <a:chOff x="7605304" y="1493785"/>
            <a:chExt cx="3796055" cy="2027751"/>
          </a:xfrm>
        </p:grpSpPr>
        <p:pic>
          <p:nvPicPr>
            <p:cNvPr id="4105" name="Picture 9" descr="http://www.fprmed.com/Medical/Ortho/fracture_Types03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7" t="28102" r="84734" b="36941"/>
            <a:stretch/>
          </p:blipFill>
          <p:spPr bwMode="auto">
            <a:xfrm>
              <a:off x="7605304" y="1493785"/>
              <a:ext cx="629393" cy="202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9" descr="http://www.fprmed.com/Medical/Ortho/fracture_Types03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3" t="28102" r="16472" b="36997"/>
            <a:stretch/>
          </p:blipFill>
          <p:spPr bwMode="auto">
            <a:xfrm>
              <a:off x="9745823" y="1497035"/>
              <a:ext cx="620249" cy="202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9" descr="http://www.fprmed.com/Medical/Ortho/fracture_Types03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92" t="28102" r="44143" b="36942"/>
            <a:stretch/>
          </p:blipFill>
          <p:spPr bwMode="auto">
            <a:xfrm>
              <a:off x="10827776" y="1493785"/>
              <a:ext cx="573583" cy="202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9" descr="http://www.fprmed.com/Medical/Ortho/fracture_Types03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12" t="28102" r="58246" b="36997"/>
            <a:stretch/>
          </p:blipFill>
          <p:spPr bwMode="auto">
            <a:xfrm>
              <a:off x="8695590" y="1497035"/>
              <a:ext cx="548919" cy="202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Rectangle 80"/>
          <p:cNvSpPr/>
          <p:nvPr/>
        </p:nvSpPr>
        <p:spPr>
          <a:xfrm rot="20872593">
            <a:off x="6592207" y="4592032"/>
            <a:ext cx="486030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dirty="0" smtClean="0">
                <a:ln w="12700">
                  <a:noFill/>
                  <a:prstDash val="solid"/>
                </a:ln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SIMPLE</a:t>
            </a:r>
            <a:endParaRPr lang="en-US" sz="700" cap="none" spc="0" dirty="0">
              <a:ln w="12700">
                <a:noFill/>
                <a:prstDash val="solid"/>
              </a:ln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2" name="Rectangle 81"/>
          <p:cNvSpPr/>
          <p:nvPr/>
        </p:nvSpPr>
        <p:spPr>
          <a:xfrm rot="20872593">
            <a:off x="7153678" y="5000764"/>
            <a:ext cx="479619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STRESS</a:t>
            </a:r>
            <a:endParaRPr lang="en-US" sz="700" cap="none" spc="0" dirty="0">
              <a:ln w="12700">
                <a:noFill/>
                <a:prstDash val="solid"/>
              </a:ln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3" name="Rectangle 82"/>
          <p:cNvSpPr/>
          <p:nvPr/>
        </p:nvSpPr>
        <p:spPr>
          <a:xfrm rot="20872593">
            <a:off x="7580782" y="4591511"/>
            <a:ext cx="707245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dirty="0" smtClean="0">
                <a:ln w="12700">
                  <a:noFill/>
                  <a:prstDash val="solid"/>
                </a:ln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GREENSTICK</a:t>
            </a:r>
            <a:endParaRPr lang="en-US" sz="700" cap="none" spc="0" dirty="0">
              <a:ln w="12700">
                <a:noFill/>
                <a:prstDash val="solid"/>
              </a:ln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4" name="Rectangle 83"/>
          <p:cNvSpPr/>
          <p:nvPr/>
        </p:nvSpPr>
        <p:spPr>
          <a:xfrm rot="20872593">
            <a:off x="8185380" y="5000766"/>
            <a:ext cx="720070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COMPOUND</a:t>
            </a:r>
            <a:endParaRPr lang="en-US" sz="700" cap="none" spc="0" dirty="0">
              <a:ln w="12700">
                <a:noFill/>
                <a:prstDash val="solid"/>
              </a:ln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2051" name="Group 2050"/>
          <p:cNvGrpSpPr/>
          <p:nvPr/>
        </p:nvGrpSpPr>
        <p:grpSpPr>
          <a:xfrm>
            <a:off x="4548471" y="3203975"/>
            <a:ext cx="1823729" cy="1575175"/>
            <a:chOff x="1413164" y="2018805"/>
            <a:chExt cx="5165766" cy="3800104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1" t="26494" r="46039" b="23636"/>
            <a:stretch/>
          </p:blipFill>
          <p:spPr bwMode="auto">
            <a:xfrm>
              <a:off x="1413164" y="2018805"/>
              <a:ext cx="5165766" cy="380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5449654" y="5319211"/>
              <a:ext cx="1001800" cy="499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6515" y="3241939"/>
            <a:ext cx="1710190" cy="1537211"/>
            <a:chOff x="1466325" y="2312876"/>
            <a:chExt cx="4905875" cy="380291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5" t="30353" r="47734" b="19740"/>
            <a:stretch/>
          </p:blipFill>
          <p:spPr bwMode="auto">
            <a:xfrm>
              <a:off x="1466325" y="2312876"/>
              <a:ext cx="4808644" cy="380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580112" y="5733256"/>
              <a:ext cx="792088" cy="382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3" name="Picture 7" descr="smokers-lungs-comparison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3" b="13965"/>
          <a:stretch/>
        </p:blipFill>
        <p:spPr bwMode="auto">
          <a:xfrm>
            <a:off x="7308304" y="1808820"/>
            <a:ext cx="1433366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221568" y="332656"/>
            <a:ext cx="1728192" cy="1080120"/>
            <a:chOff x="5522026" y="1421763"/>
            <a:chExt cx="2986478" cy="2592097"/>
          </a:xfrm>
        </p:grpSpPr>
        <p:pic>
          <p:nvPicPr>
            <p:cNvPr id="4100" name="Picture 4" descr="http://dualibra.com/wp-content/uploads/2012/04/037800~1/Part%2010.%20Disorders%20of%20the%20Respiratory%20System/Section%201.%20Diagnosis%20of%20Respiratory%20Disorders/246_files/loadBinary_002.gif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89" b="15486"/>
            <a:stretch/>
          </p:blipFill>
          <p:spPr bwMode="auto">
            <a:xfrm>
              <a:off x="5522026" y="1421763"/>
              <a:ext cx="2986478" cy="2592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522026" y="3363094"/>
              <a:ext cx="576063" cy="3861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69482" y="3011266"/>
              <a:ext cx="576063" cy="191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3131840" y="1538790"/>
            <a:ext cx="5832648" cy="11701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OXYGEN DEBT</a:t>
            </a:r>
          </a:p>
          <a:p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extra amount of oxygen required AFTER ANAEROBIC exercise, compared with the amount normally needed when at rest. (no O2 Debt during aerobic exercise) </a:t>
            </a:r>
            <a:endParaRPr lang="en-GB" sz="9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EFFECT OF SMOKING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REDUCED UPTAKE OF O2 BY RED BLOOD CELLS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LUNG CANCER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CAUSES BREATHLESSNESS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BRONCHITIS and EMPHYSEMA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 smtClean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07504" y="44624"/>
            <a:ext cx="652744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1.2.3 </a:t>
            </a:r>
            <a:endParaRPr lang="en-US" sz="1600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131840" y="86178"/>
            <a:ext cx="5832648" cy="13986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IMMEDIATE and SHORT-TERM EFFECTS OF EXERCISE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BREATHING RATE (faster breathing)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DEPTH OF BREATHING (more air taken in with each breath)</a:t>
            </a:r>
            <a:endParaRPr lang="en-GB" sz="80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LONG-TERM ADAPTATIONS</a:t>
            </a:r>
            <a:endParaRPr lang="en-GB" sz="12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NUMBER OF ALVEOLI</a:t>
            </a:r>
            <a:endParaRPr lang="en-GB" sz="800" dirty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STRENGTH OF INTERCOSTALS</a:t>
            </a:r>
            <a:endParaRPr lang="en-GB" sz="80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STRENGTH OF DIAPHRAGM</a:t>
            </a:r>
            <a:endParaRPr lang="en-GB" sz="8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TOTAL LUNG VOLUME (TLC) - total volume of air in your lungs)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TIDAL VOLUME (VT) - total amount of air breathed in and out during normal breathing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VITAL CAPCITY (VC) - the maximum you can forcibly breath in and out</a:t>
            </a:r>
          </a:p>
          <a:p>
            <a:endParaRPr lang="en-GB" sz="900" dirty="0" smtClean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332656"/>
            <a:ext cx="2781198" cy="2232248"/>
            <a:chOff x="272955" y="1815152"/>
            <a:chExt cx="4981434" cy="383502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" t="24813" r="46128" b="22761"/>
            <a:stretch/>
          </p:blipFill>
          <p:spPr bwMode="auto">
            <a:xfrm>
              <a:off x="272955" y="1815152"/>
              <a:ext cx="4981434" cy="3835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283968" y="1815152"/>
              <a:ext cx="970421" cy="965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134618" y="86178"/>
            <a:ext cx="2857878" cy="262274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RESPIRATORY</a:t>
            </a:r>
          </a:p>
          <a:p>
            <a:pPr algn="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SYSTEM</a:t>
            </a:r>
            <a:endParaRPr lang="en-GB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27106" y="2781743"/>
            <a:ext cx="1845094" cy="397762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SKELETAL SYSTEM</a:t>
            </a:r>
          </a:p>
          <a:p>
            <a:pPr algn="r"/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endParaRPr lang="en-GB" sz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FUNCTIONS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MOVEMENT</a:t>
            </a:r>
          </a:p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JOINTS</a:t>
            </a:r>
            <a:endParaRPr lang="en-GB" sz="12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HINGE JOINTS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KNEE &amp; ELBOW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FLEXION &amp; EXTENSION</a:t>
            </a:r>
          </a:p>
          <a:p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BALL AND SOCKET JOINTS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HIP &amp; SHOULDER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FLEXION, EXTENSION, ROTATION, ABDUCTION &amp; ADDUCTION </a:t>
            </a:r>
            <a:endParaRPr lang="en-GB" sz="8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2832" y="2730406"/>
            <a:ext cx="652744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1.2.4 </a:t>
            </a:r>
            <a:endParaRPr lang="en-US" sz="16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4618" y="2781743"/>
            <a:ext cx="1845094" cy="397762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MUSCULAR SYSTEM</a:t>
            </a:r>
          </a:p>
          <a:p>
            <a:pPr algn="r"/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6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endParaRPr lang="en-GB" sz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ANTAGONISTIC PAIRS</a:t>
            </a:r>
          </a:p>
          <a:p>
            <a:pPr algn="just"/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Muscles work together in pairs to move joints. While one CONTRACTS the other RELAXES to create movement</a:t>
            </a:r>
            <a:r>
              <a:rPr lang="en-GB" sz="9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GB" sz="9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Contracting muscles = AGONIST (prime mover)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Relaxed muscle = ANTAGONIST</a:t>
            </a:r>
          </a:p>
          <a:p>
            <a:r>
              <a:rPr lang="en-GB" sz="9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e.g. Biceps (agonist) contract  to flex the elbow as the Triceps (antagonist) relaxes</a:t>
            </a:r>
            <a:endParaRPr lang="en-GB" sz="9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504321" y="2753925"/>
            <a:ext cx="652744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1.2.5 </a:t>
            </a:r>
            <a:endParaRPr lang="en-US" sz="16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051720" y="2781743"/>
            <a:ext cx="2376264" cy="397762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MUSCLE CONTRACTIONS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ISOTONIC – these provide the muscles with movement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ISOMETRIC – these are where the muscles contract but there is no visible movement – ‘stationary’</a:t>
            </a:r>
          </a:p>
          <a:p>
            <a:endParaRPr lang="en-GB" sz="3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11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SOFT TISSUE INJURY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 STRAIN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 ATROPHY </a:t>
            </a:r>
            <a:r>
              <a:rPr lang="en-GB" sz="7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(opposite to hypertrophy)</a:t>
            </a:r>
            <a:endParaRPr lang="en-GB" sz="80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3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11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SHORT-TERM EFFECTS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 MUSCLE TEMPERATURE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 DEMAND FOR O2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 PRODUCTION OF CO2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 LACTIC ACID PRODUCTION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 FATIGUE</a:t>
            </a:r>
          </a:p>
          <a:p>
            <a:endParaRPr lang="en-GB" sz="300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  <a:cs typeface="Aharoni" panose="02010803020104030203" pitchFamily="2" charset="-79"/>
              </a:rPr>
              <a:t>IMPORTANCE OF 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Allows time to recover after exercise for adaptations to take </a:t>
            </a:r>
            <a:r>
              <a:rPr lang="en-GB" sz="10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place</a:t>
            </a:r>
          </a:p>
          <a:p>
            <a:endParaRPr lang="en-GB" sz="300" dirty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1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  <a:cs typeface="Aharoni" panose="02010803020104030203" pitchFamily="2" charset="-79"/>
              </a:rPr>
              <a:t>LONG-TERM ADAPTATIONS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STRENGTH OG MUSCLES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MUSCLE HYPERTROPHY 9increased size of muscles)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MYOGLOBIN STORES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TENDONS AND LIGAMENTS ALSO GET STRONGER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49934" y="2780928"/>
            <a:ext cx="2514553" cy="397844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LONG-TERM EFFECTS OF EXERCISE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BONE DENSITY</a:t>
            </a:r>
          </a:p>
          <a:p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Reduced chance of OSTEOPOROSIS</a:t>
            </a:r>
          </a:p>
          <a:p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Better posture</a:t>
            </a:r>
          </a:p>
          <a:p>
            <a:r>
              <a:rPr lang="en-GB" sz="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Reduced chance of fractures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STRONGER LIGAMENTS AND TENDONS</a:t>
            </a:r>
          </a:p>
          <a:p>
            <a:pPr algn="just"/>
            <a:r>
              <a:rPr lang="en-GB" sz="7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BONE DENSITY CAN BE IMPROVED THROUGH A BALNACED DIET CONTAINING CALCIUM &amp; VITAMIN D AND THROUGH WEIGHT-BEARING ACTIVITIES SUCH AS RUNNING, WALKING AND AEROBICS.</a:t>
            </a:r>
            <a:endParaRPr lang="en-GB" sz="11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1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POTENTIAL INJURIES</a:t>
            </a:r>
            <a:r>
              <a:rPr lang="en-GB" sz="9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: FRACTURES</a:t>
            </a:r>
          </a:p>
          <a:p>
            <a:pPr algn="ctr"/>
            <a:endParaRPr lang="en-GB" sz="1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endParaRPr lang="en-GB" sz="10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endParaRPr lang="en-GB" sz="1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endParaRPr lang="en-GB" sz="10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endParaRPr lang="en-GB" sz="1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9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POTENTIAL INJURIES: </a:t>
            </a:r>
            <a:r>
              <a:rPr lang="en-GB" sz="9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JOINTS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TENNIS ELBOW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GOLFERS ELBOW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SPRAIN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TORN CARTILAGE</a:t>
            </a:r>
            <a:endParaRPr lang="en-GB" sz="105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9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TREATMENT OF JOINT/MUSCULAR INJURIES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COMPRESSION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ELEVATION</a:t>
            </a:r>
          </a:p>
        </p:txBody>
      </p:sp>
    </p:spTree>
    <p:extLst>
      <p:ext uri="{BB962C8B-B14F-4D97-AF65-F5344CB8AC3E}">
        <p14:creationId xmlns:p14="http://schemas.microsoft.com/office/powerpoint/2010/main" val="35638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9512" y="3645025"/>
            <a:ext cx="8856984" cy="30963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703232" y="116632"/>
            <a:ext cx="5333264" cy="345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9512" y="116632"/>
            <a:ext cx="3430382" cy="34563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3832138" y="1412776"/>
            <a:ext cx="2295149" cy="20697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SPORTS PARTICIPATION PYRAMID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10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95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95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95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95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95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95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841" y="116632"/>
            <a:ext cx="65274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1.1.1 </a:t>
            </a:r>
            <a:endParaRPr lang="en-US" sz="16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813751" y="425569"/>
            <a:ext cx="1974300" cy="1602087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" name="Oval 5"/>
          <p:cNvSpPr/>
          <p:nvPr/>
        </p:nvSpPr>
        <p:spPr>
          <a:xfrm>
            <a:off x="1645674" y="1569274"/>
            <a:ext cx="1872208" cy="1643702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" name="Oval 6"/>
          <p:cNvSpPr/>
          <p:nvPr/>
        </p:nvSpPr>
        <p:spPr>
          <a:xfrm>
            <a:off x="277522" y="1569274"/>
            <a:ext cx="1767122" cy="1643702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01893" y="2668851"/>
            <a:ext cx="75533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Social</a:t>
            </a:r>
            <a:endParaRPr lang="en-US" sz="1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647" y="2668851"/>
            <a:ext cx="8595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Mental</a:t>
            </a:r>
            <a:endParaRPr lang="en-US" sz="16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5752" y="425570"/>
            <a:ext cx="9733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Physical</a:t>
            </a:r>
            <a:endParaRPr lang="en-US" sz="1600" b="1" cap="none" spc="0" dirty="0">
              <a:ln w="12700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806728" y="754285"/>
            <a:ext cx="0" cy="87114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>
            <a:off x="813750" y="721147"/>
            <a:ext cx="313059" cy="848127"/>
          </a:xfrm>
          <a:prstGeom prst="leftBrace">
            <a:avLst>
              <a:gd name="adj1" fmla="val 40665"/>
              <a:gd name="adj2" fmla="val 48366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9" name="Rectangle 38"/>
          <p:cNvSpPr/>
          <p:nvPr/>
        </p:nvSpPr>
        <p:spPr>
          <a:xfrm rot="16200000">
            <a:off x="274420" y="1037487"/>
            <a:ext cx="942886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1" cap="none" spc="0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FITNESS BENEFITS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40" name="Left Brace 39"/>
          <p:cNvSpPr/>
          <p:nvPr/>
        </p:nvSpPr>
        <p:spPr>
          <a:xfrm rot="10800000">
            <a:off x="2484743" y="721586"/>
            <a:ext cx="313059" cy="848127"/>
          </a:xfrm>
          <a:prstGeom prst="leftBrace">
            <a:avLst>
              <a:gd name="adj1" fmla="val 40665"/>
              <a:gd name="adj2" fmla="val 48366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 rot="5400000">
            <a:off x="2379064" y="1072143"/>
            <a:ext cx="939681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1" cap="none" spc="0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HEALTH BENEFITS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03232" y="91371"/>
            <a:ext cx="6527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1.1.2 </a:t>
            </a:r>
            <a:endParaRPr lang="en-US" sz="16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www.prioritycouriers.co.uk/wp-content/uploads/2014/04/Master-K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38" y="197634"/>
            <a:ext cx="1459941" cy="109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 rot="19745830">
            <a:off x="4552926" y="461044"/>
            <a:ext cx="116288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Influences</a:t>
            </a:r>
            <a:endParaRPr lang="en-US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 rot="19745830">
            <a:off x="4053914" y="481200"/>
            <a:ext cx="7230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Key</a:t>
            </a:r>
            <a:endParaRPr lang="en-US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74422" y="222756"/>
            <a:ext cx="1064715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C____________</a:t>
            </a:r>
            <a:endParaRPr lang="en-US" sz="105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80112" y="404664"/>
            <a:ext cx="1348447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H_____ &amp; W_______</a:t>
            </a:r>
            <a:endParaRPr lang="en-US" sz="105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80112" y="582796"/>
            <a:ext cx="891591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cap="none" spc="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I__________</a:t>
            </a:r>
            <a:endParaRPr lang="en-US" sz="1050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59195" y="782707"/>
            <a:ext cx="998991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cap="none" spc="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R___________</a:t>
            </a:r>
            <a:endParaRPr lang="en-US" sz="1050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70512" y="942836"/>
            <a:ext cx="994183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P___________</a:t>
            </a:r>
            <a:endParaRPr lang="en-US" sz="1050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66075" y="1128082"/>
            <a:ext cx="1122423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cap="none" spc="0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S_____________</a:t>
            </a:r>
            <a:endParaRPr lang="en-US" sz="1050" cap="none" spc="0" dirty="0">
              <a:ln w="12700">
                <a:solidFill>
                  <a:srgbClr val="FF0066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47" name="Quad Arrow 46"/>
          <p:cNvSpPr/>
          <p:nvPr/>
        </p:nvSpPr>
        <p:spPr>
          <a:xfrm>
            <a:off x="7066442" y="337880"/>
            <a:ext cx="1440160" cy="1434936"/>
          </a:xfrm>
          <a:prstGeom prst="quadArrow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87891" y="106778"/>
            <a:ext cx="118333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L_____________</a:t>
            </a:r>
          </a:p>
          <a:p>
            <a:pPr algn="ctr"/>
            <a:r>
              <a:rPr lang="en-US" sz="11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_____________</a:t>
            </a:r>
            <a:endParaRPr lang="en-US" sz="11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Rectangle 54"/>
          <p:cNvSpPr/>
          <p:nvPr/>
        </p:nvSpPr>
        <p:spPr>
          <a:xfrm rot="16200000">
            <a:off x="6619650" y="907745"/>
            <a:ext cx="91884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cap="none" spc="0" dirty="0" smtClean="0">
                <a:ln w="12700">
                  <a:solidFill>
                    <a:srgbClr val="00CC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V_________</a:t>
            </a:r>
            <a:endParaRPr lang="en-US" sz="1100" b="1" cap="none" spc="0" dirty="0">
              <a:ln w="12700">
                <a:solidFill>
                  <a:srgbClr val="00CC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28517" y="1508815"/>
            <a:ext cx="111601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cap="none" spc="0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P____________</a:t>
            </a:r>
            <a:endParaRPr lang="en-US" sz="1100" b="1" cap="none" spc="0" dirty="0">
              <a:ln w="12700">
                <a:solidFill>
                  <a:srgbClr val="0000FF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Rectangle 56"/>
          <p:cNvSpPr/>
          <p:nvPr/>
        </p:nvSpPr>
        <p:spPr>
          <a:xfrm rot="5400000">
            <a:off x="8114093" y="843868"/>
            <a:ext cx="918842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cap="none" spc="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O_______ </a:t>
            </a:r>
          </a:p>
          <a:p>
            <a:pPr algn="ctr"/>
            <a:r>
              <a:rPr lang="en-US" sz="1100" b="1" cap="none" spc="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  <a:r>
              <a:rPr lang="en-US" sz="1100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100" b="1" cap="none" spc="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R________</a:t>
            </a:r>
            <a:endParaRPr lang="en-US" sz="1100" b="1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05161" y="766117"/>
            <a:ext cx="9701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ROLES IN</a:t>
            </a:r>
          </a:p>
          <a:p>
            <a:pPr algn="ctr"/>
            <a:r>
              <a:rPr lang="en-US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SPORT</a:t>
            </a:r>
            <a:endParaRPr lang="en-US" sz="1400" b="1" cap="none" spc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9" name="AutoShape 9"/>
          <p:cNvSpPr>
            <a:spLocks noChangeArrowheads="1"/>
          </p:cNvSpPr>
          <p:nvPr/>
        </p:nvSpPr>
        <p:spPr bwMode="auto">
          <a:xfrm>
            <a:off x="4032561" y="1755242"/>
            <a:ext cx="1835696" cy="168806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4716808" y="2043274"/>
            <a:ext cx="4678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000" dirty="0" smtClean="0">
                <a:latin typeface="Bauhaus 93" panose="04030905020B02020C02" pitchFamily="82" charset="0"/>
              </a:rPr>
              <a:t>____</a:t>
            </a:r>
            <a:endParaRPr lang="en-GB" altLang="en-US" sz="1000" dirty="0">
              <a:latin typeface="Bauhaus 93" panose="04030905020B02020C02" pitchFamily="82" charset="0"/>
            </a:endParaRP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4425990" y="2443175"/>
            <a:ext cx="10832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000" dirty="0" smtClean="0">
                <a:latin typeface="Bauhaus 93" panose="04030905020B02020C02" pitchFamily="82" charset="0"/>
              </a:rPr>
              <a:t>____________</a:t>
            </a:r>
            <a:endParaRPr lang="en-GB" altLang="en-US" sz="1000" dirty="0">
              <a:latin typeface="Bauhaus 93" panose="04030905020B02020C02" pitchFamily="82" charset="0"/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4294681" y="2835362"/>
            <a:ext cx="13203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000" dirty="0" smtClean="0">
                <a:latin typeface="Bauhaus 93" panose="04030905020B02020C02" pitchFamily="82" charset="0"/>
              </a:rPr>
              <a:t>________________</a:t>
            </a:r>
            <a:endParaRPr lang="en-GB" altLang="en-US" sz="1000" dirty="0">
              <a:latin typeface="Bauhaus 93" panose="04030905020B02020C02" pitchFamily="82" charset="0"/>
            </a:endParaRP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4218354" y="3237213"/>
            <a:ext cx="1431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000" dirty="0" smtClean="0">
                <a:latin typeface="Bauhaus 93" panose="04030905020B02020C02" pitchFamily="82" charset="0"/>
              </a:rPr>
              <a:t>___________________</a:t>
            </a:r>
            <a:endParaRPr lang="en-GB" altLang="en-US" sz="1000" dirty="0">
              <a:latin typeface="Bauhaus 93" panose="04030905020B02020C02" pitchFamily="82" charset="0"/>
            </a:endParaRPr>
          </a:p>
        </p:txBody>
      </p:sp>
      <p:sp>
        <p:nvSpPr>
          <p:cNvPr id="64" name="Up Arrow 63"/>
          <p:cNvSpPr/>
          <p:nvPr/>
        </p:nvSpPr>
        <p:spPr>
          <a:xfrm>
            <a:off x="5688012" y="1755242"/>
            <a:ext cx="288765" cy="16880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GB" sz="9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Standard of Performance</a:t>
            </a:r>
          </a:p>
        </p:txBody>
      </p:sp>
      <p:pic>
        <p:nvPicPr>
          <p:cNvPr id="65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10" y="3123396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07" y="3123397"/>
            <a:ext cx="171118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62" y="3123398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86" y="3123398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87" y="3123398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94" y="3123394"/>
            <a:ext cx="171118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89" y="3123395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86" y="1911548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62" y="2331306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86" y="2331306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10" y="2331306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38" y="2735783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48" y="2735782"/>
            <a:ext cx="171119" cy="1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47" y="2735782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3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10" y="2735782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2" descr="http://www.clipartbest.com/cliparts/RcA/6bM/RcA6bM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34" y="2735781"/>
            <a:ext cx="171587" cy="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6228184" y="1810175"/>
            <a:ext cx="2702133" cy="16812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AGENCIES</a:t>
            </a:r>
          </a:p>
          <a:p>
            <a:pPr marL="171450" indent="-171450" eaLnBrk="1" hangingPunct="1">
              <a:spcBef>
                <a:spcPct val="50000"/>
              </a:spcBef>
              <a:defRPr/>
            </a:pPr>
            <a:r>
              <a:rPr lang="en-GB" altLang="en-US" sz="105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n-lt"/>
                <a:cs typeface="Aharoni" panose="02010803020104030203" pitchFamily="2" charset="-79"/>
              </a:rPr>
              <a:t>S_________ E_____________</a:t>
            </a:r>
            <a:endParaRPr lang="en-GB" altLang="en-US" sz="1050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n-lt"/>
              <a:cs typeface="Aharoni" panose="02010803020104030203" pitchFamily="2" charset="-79"/>
            </a:endParaRPr>
          </a:p>
          <a:p>
            <a:pPr marL="171450" indent="-171450" eaLnBrk="1" hangingPunct="1">
              <a:spcBef>
                <a:spcPct val="50000"/>
              </a:spcBef>
              <a:defRPr/>
            </a:pPr>
            <a:r>
              <a:rPr lang="en-GB" altLang="en-US" sz="1050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N__________ G____________ B_______</a:t>
            </a:r>
          </a:p>
          <a:p>
            <a:pPr marL="171450" indent="-171450" eaLnBrk="1" hangingPunct="1">
              <a:spcBef>
                <a:spcPct val="50000"/>
              </a:spcBef>
              <a:defRPr/>
            </a:pPr>
            <a:r>
              <a:rPr lang="en-GB" altLang="en-US" sz="1050" dirty="0" smtClean="0">
                <a:ln w="12700">
                  <a:solidFill>
                    <a:srgbClr val="00CC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n-lt"/>
                <a:cs typeface="Aharoni" panose="02010803020104030203" pitchFamily="2" charset="-79"/>
              </a:rPr>
              <a:t>Y________ S__________ T__________</a:t>
            </a:r>
          </a:p>
          <a:p>
            <a:pPr marL="171450" indent="-171450" eaLnBrk="1" hangingPunct="1">
              <a:spcBef>
                <a:spcPct val="50000"/>
              </a:spcBef>
              <a:defRPr/>
            </a:pPr>
            <a:r>
              <a:rPr lang="en-GB" altLang="en-US" sz="105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n-lt"/>
                <a:cs typeface="Aharoni" panose="02010803020104030203" pitchFamily="2" charset="-79"/>
              </a:rPr>
              <a:t>S___________ S________ P____________</a:t>
            </a:r>
          </a:p>
          <a:p>
            <a:pPr marL="171450" indent="-171450" eaLnBrk="1" hangingPunct="1">
              <a:spcBef>
                <a:spcPct val="50000"/>
              </a:spcBef>
              <a:defRPr/>
            </a:pPr>
            <a:r>
              <a:rPr lang="en-GB" altLang="en-US" sz="1050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n-lt"/>
                <a:cs typeface="Aharoni" panose="02010803020104030203" pitchFamily="2" charset="-79"/>
              </a:rPr>
              <a:t>PESSCL – P________ E________ S_______ S________ C_______ L______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74840" y="3645024"/>
            <a:ext cx="6527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1.1.3 </a:t>
            </a:r>
            <a:endParaRPr lang="en-US" sz="1600" b="1" cap="none" spc="0" dirty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77521" y="3717032"/>
            <a:ext cx="3358375" cy="1080120"/>
          </a:xfrm>
          <a:prstGeom prst="wedgeEllipseCallout">
            <a:avLst>
              <a:gd name="adj1" fmla="val -49964"/>
              <a:gd name="adj2" fmla="val 70762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HEALTH:</a:t>
            </a:r>
          </a:p>
          <a:p>
            <a:pPr algn="ctr"/>
            <a:r>
              <a:rPr lang="en-GB" sz="105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“A __________state of __________,  __________ and _________ wellbeing and not merely the absence of __________ and ____________.”</a:t>
            </a:r>
            <a:endParaRPr lang="en-GB" sz="105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83" name="Oval Callout 82"/>
          <p:cNvSpPr/>
          <p:nvPr/>
        </p:nvSpPr>
        <p:spPr>
          <a:xfrm>
            <a:off x="251520" y="4863889"/>
            <a:ext cx="3358374" cy="654317"/>
          </a:xfrm>
          <a:prstGeom prst="wedgeEllipseCallout">
            <a:avLst>
              <a:gd name="adj1" fmla="val 46427"/>
              <a:gd name="adj2" fmla="val 91150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FITNESS:</a:t>
            </a:r>
          </a:p>
          <a:p>
            <a:pPr algn="ctr"/>
            <a:r>
              <a:rPr lang="en-GB" sz="105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“The _____________ to meet the ____________ of the ____________.”</a:t>
            </a:r>
            <a:endParaRPr lang="en-GB" sz="105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84" name="Oval Callout 83"/>
          <p:cNvSpPr/>
          <p:nvPr/>
        </p:nvSpPr>
        <p:spPr>
          <a:xfrm>
            <a:off x="277522" y="5599237"/>
            <a:ext cx="3358374" cy="1038704"/>
          </a:xfrm>
          <a:prstGeom prst="wedgeEllipseCallout">
            <a:avLst>
              <a:gd name="adj1" fmla="val -50682"/>
              <a:gd name="adj2" fmla="val 53347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EXERCISE:</a:t>
            </a:r>
          </a:p>
          <a:p>
            <a:pPr algn="ctr"/>
            <a:r>
              <a:rPr lang="en-GB" sz="105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“A form of ___________ _____________ done to maintain or improve _________ and/or physical ___________, it is not ____________ sport.”</a:t>
            </a:r>
            <a:endParaRPr lang="en-GB" sz="105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pic>
        <p:nvPicPr>
          <p:cNvPr id="85" name="Picture 2" descr="http://2.bp.blogspot.com/-Rm0swAKhdjQ/UWKySxFv14I/AAAAAAAAWPo/FpPpy4i1zAA/s1600/crab-logo-design-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51" y="5799994"/>
            <a:ext cx="139935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Subtitle 2"/>
          <p:cNvSpPr>
            <a:spLocks noGrp="1"/>
          </p:cNvSpPr>
          <p:nvPr>
            <p:ph type="subTitle" idx="1"/>
          </p:nvPr>
        </p:nvSpPr>
        <p:spPr>
          <a:xfrm>
            <a:off x="6597426" y="4398473"/>
            <a:ext cx="2350872" cy="2239468"/>
          </a:xfrm>
          <a:ln w="28575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P___________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C________________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R__________ T_________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A___________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B___________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S____________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7" name="Subtitle 2"/>
          <p:cNvSpPr txBox="1">
            <a:spLocks/>
          </p:cNvSpPr>
          <p:nvPr/>
        </p:nvSpPr>
        <p:spPr>
          <a:xfrm>
            <a:off x="6597427" y="3778970"/>
            <a:ext cx="2350871" cy="50885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SKILL RELATED </a:t>
            </a:r>
          </a:p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FITNESS COMPONENTS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8" name="Subtitle 2"/>
          <p:cNvSpPr txBox="1">
            <a:spLocks/>
          </p:cNvSpPr>
          <p:nvPr/>
        </p:nvSpPr>
        <p:spPr>
          <a:xfrm>
            <a:off x="3687042" y="3791955"/>
            <a:ext cx="2687089" cy="49587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HEALTH RELATED FITNESS COMPONENTS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9" name="Subtitle 2"/>
          <p:cNvSpPr txBox="1">
            <a:spLocks/>
          </p:cNvSpPr>
          <p:nvPr/>
        </p:nvSpPr>
        <p:spPr>
          <a:xfrm>
            <a:off x="7292114" y="6304050"/>
            <a:ext cx="1429141" cy="365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Power CRABS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0" name="Subtitle 2"/>
          <p:cNvSpPr txBox="1">
            <a:spLocks/>
          </p:cNvSpPr>
          <p:nvPr/>
        </p:nvSpPr>
        <p:spPr>
          <a:xfrm rot="20418025">
            <a:off x="7036411" y="6029734"/>
            <a:ext cx="999272" cy="365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REMEMBER:</a:t>
            </a:r>
            <a:endParaRPr lang="en-GB" sz="105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1" name="Subtitle 2"/>
          <p:cNvSpPr txBox="1">
            <a:spLocks/>
          </p:cNvSpPr>
          <p:nvPr/>
        </p:nvSpPr>
        <p:spPr>
          <a:xfrm>
            <a:off x="3687042" y="4398473"/>
            <a:ext cx="2687089" cy="2239468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F____________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M____________ E___________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M____________ S___________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C_______________ F________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B_______ C_______________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2" name="Subtitle 2"/>
          <p:cNvSpPr txBox="1">
            <a:spLocks/>
          </p:cNvSpPr>
          <p:nvPr/>
        </p:nvSpPr>
        <p:spPr>
          <a:xfrm rot="20418025">
            <a:off x="3596217" y="5853016"/>
            <a:ext cx="999272" cy="365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REMEMBER:</a:t>
            </a:r>
            <a:endParaRPr lang="en-GB" sz="105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3763722" y="6042167"/>
            <a:ext cx="2545652" cy="477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F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at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M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en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E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at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M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ore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S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weets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C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os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F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it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B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oys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C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an’t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http://www.essenceofstressrelief.com/images/chest-pain-stres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74" y="4293096"/>
            <a:ext cx="2186114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mg.breakingmuscle.com/sites/default/files/imagecache/full_width/images/bydate/20140321/shutterstock87902278.jp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3296" r="16742" b="3655"/>
          <a:stretch/>
        </p:blipFill>
        <p:spPr bwMode="auto">
          <a:xfrm>
            <a:off x="4580384" y="4576948"/>
            <a:ext cx="2079848" cy="202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chef.bbci.co.uk/images/ic/640xn/p01l87n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0" r="17063"/>
          <a:stretch/>
        </p:blipFill>
        <p:spPr bwMode="auto">
          <a:xfrm>
            <a:off x="4808282" y="648072"/>
            <a:ext cx="39401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832" y="138118"/>
            <a:ext cx="6527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1.1.4 </a:t>
            </a:r>
            <a:endParaRPr lang="en-US" sz="16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4" name="Subtitle 2"/>
          <p:cNvSpPr txBox="1">
            <a:spLocks/>
          </p:cNvSpPr>
          <p:nvPr/>
        </p:nvSpPr>
        <p:spPr>
          <a:xfrm>
            <a:off x="1763688" y="692696"/>
            <a:ext cx="2664296" cy="2376264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FITNESS TESTS: HEALTH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______________________________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______________________________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______________________________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______________________________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______________________________</a:t>
            </a:r>
          </a:p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FITNESS </a:t>
            </a:r>
            <a:r>
              <a:rPr lang="en-GB" sz="1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TESTS: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SKILL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______________________________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______________________________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______________________________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______________________________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______________________________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______________________________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05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5" name="Subtitle 2"/>
          <p:cNvSpPr txBox="1">
            <a:spLocks/>
          </p:cNvSpPr>
          <p:nvPr/>
        </p:nvSpPr>
        <p:spPr>
          <a:xfrm>
            <a:off x="107503" y="188640"/>
            <a:ext cx="4320481" cy="432047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  <a:cs typeface="Aharoni" panose="02010803020104030203" pitchFamily="2" charset="-79"/>
              </a:rPr>
              <a:t>PAR-Q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  <a:cs typeface="Aharoni" panose="02010803020104030203" pitchFamily="2" charset="-79"/>
              </a:rPr>
              <a:t>: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auhaus 93" panose="04030905020B02020C02" pitchFamily="82" charset="0"/>
                <a:cs typeface="Aharoni" panose="02010803020104030203" pitchFamily="2" charset="-79"/>
              </a:rPr>
              <a:t> </a:t>
            </a:r>
            <a:r>
              <a:rPr lang="en-GB" sz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_______________________________________</a:t>
            </a:r>
            <a:endParaRPr lang="en-GB" sz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6" name="Subtitle 2"/>
          <p:cNvSpPr txBox="1">
            <a:spLocks/>
          </p:cNvSpPr>
          <p:nvPr/>
        </p:nvSpPr>
        <p:spPr>
          <a:xfrm>
            <a:off x="124762" y="1880828"/>
            <a:ext cx="1566918" cy="2484276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PRINCIPLES OF TRAINING: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S_________________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P____________ O____________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I_____________ D____________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R___ and R________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R______________</a:t>
            </a:r>
          </a:p>
          <a:p>
            <a:pPr algn="l"/>
            <a:r>
              <a:rPr lang="en-GB" sz="10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 – </a:t>
            </a:r>
            <a:r>
              <a:rPr lang="en-GB" sz="1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F__________</a:t>
            </a:r>
          </a:p>
          <a:p>
            <a:pPr algn="l"/>
            <a:r>
              <a:rPr lang="en-GB" sz="10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– </a:t>
            </a:r>
            <a:r>
              <a:rPr lang="en-GB" sz="1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I__________</a:t>
            </a:r>
          </a:p>
          <a:p>
            <a:pPr algn="l"/>
            <a:r>
              <a:rPr lang="en-GB" sz="10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 – </a:t>
            </a:r>
            <a:r>
              <a:rPr lang="en-GB" sz="1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T_________</a:t>
            </a:r>
          </a:p>
          <a:p>
            <a:pPr algn="l"/>
            <a:r>
              <a:rPr lang="en-GB" sz="10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 – </a:t>
            </a:r>
            <a:r>
              <a:rPr lang="en-GB" sz="1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T_________</a:t>
            </a:r>
          </a:p>
          <a:p>
            <a:pPr algn="l"/>
            <a:endParaRPr lang="en-GB" sz="11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7" name="Subtitle 2"/>
          <p:cNvSpPr txBox="1">
            <a:spLocks/>
          </p:cNvSpPr>
          <p:nvPr/>
        </p:nvSpPr>
        <p:spPr>
          <a:xfrm>
            <a:off x="1763688" y="3140968"/>
            <a:ext cx="2664296" cy="1080120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SMART Targets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S_________________</a:t>
            </a:r>
            <a:endParaRPr lang="en-GB" sz="900" dirty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M________________</a:t>
            </a:r>
            <a:endParaRPr lang="en-GB" sz="90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A_________________</a:t>
            </a:r>
            <a:endParaRPr lang="en-GB" sz="9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R_________________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T______ B__________</a:t>
            </a:r>
            <a:endParaRPr lang="en-GB" sz="9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14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Bauhaus 93" panose="04030905020B02020C02" pitchFamily="82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05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124763" y="4437112"/>
            <a:ext cx="1566917" cy="1656184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METHODS OF TRAINING</a:t>
            </a:r>
            <a:endParaRPr lang="en-GB" sz="1400" dirty="0" smtClean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I_____________</a:t>
            </a:r>
            <a:endParaRPr lang="en-GB" sz="1000" dirty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C_____________</a:t>
            </a:r>
            <a:endParaRPr lang="en-GB" sz="100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F_____________</a:t>
            </a:r>
            <a:endParaRPr lang="en-GB" sz="1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C_____________</a:t>
            </a:r>
            <a:endParaRPr lang="en-GB" sz="1000" dirty="0">
              <a:solidFill>
                <a:schemeClr val="accent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CC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C_____________</a:t>
            </a:r>
            <a:endParaRPr lang="en-GB" sz="1000" dirty="0">
              <a:solidFill>
                <a:srgbClr val="CC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0" name="Subtitle 2"/>
          <p:cNvSpPr txBox="1">
            <a:spLocks/>
          </p:cNvSpPr>
          <p:nvPr/>
        </p:nvSpPr>
        <p:spPr>
          <a:xfrm>
            <a:off x="1763688" y="4293096"/>
            <a:ext cx="1174922" cy="864096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HEART RATE</a:t>
            </a:r>
            <a:endParaRPr lang="en-GB" sz="1400" dirty="0" smtClean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R_________</a:t>
            </a:r>
            <a:endParaRPr lang="en-GB" sz="9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1" name="Subtitle 2"/>
          <p:cNvSpPr txBox="1">
            <a:spLocks/>
          </p:cNvSpPr>
          <p:nvPr/>
        </p:nvSpPr>
        <p:spPr>
          <a:xfrm>
            <a:off x="1763688" y="5229200"/>
            <a:ext cx="2664296" cy="864096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TRAINING ZONE</a:t>
            </a:r>
            <a:endParaRPr lang="en-GB" sz="1400" dirty="0" smtClean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5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Anaerobic = ________________________</a:t>
            </a:r>
            <a:endParaRPr lang="en-GB" sz="95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5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Aerobic = ___________________________</a:t>
            </a:r>
            <a:endParaRPr lang="en-GB" sz="95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5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MHR = ______________________________</a:t>
            </a:r>
          </a:p>
        </p:txBody>
      </p:sp>
      <p:sp>
        <p:nvSpPr>
          <p:cNvPr id="102" name="Subtitle 2"/>
          <p:cNvSpPr txBox="1">
            <a:spLocks/>
          </p:cNvSpPr>
          <p:nvPr/>
        </p:nvSpPr>
        <p:spPr>
          <a:xfrm>
            <a:off x="3032212" y="4293096"/>
            <a:ext cx="1395772" cy="864096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AEROBIC &amp; ANAEROBIC</a:t>
            </a:r>
          </a:p>
          <a:p>
            <a:pPr algn="l"/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Aerobic = _____________</a:t>
            </a:r>
          </a:p>
          <a:p>
            <a:pPr algn="l"/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Anaerobic = ___________</a:t>
            </a:r>
            <a:endParaRPr lang="en-GB" sz="80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Picture 2" descr="http://www.outtheresports.co.uk/js/tinymce/plugins/imagemanager/files/website_images/getting_out_there/gym_cartoon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Subtitle 2"/>
          <p:cNvSpPr txBox="1">
            <a:spLocks/>
          </p:cNvSpPr>
          <p:nvPr/>
        </p:nvSpPr>
        <p:spPr>
          <a:xfrm>
            <a:off x="124762" y="6165304"/>
            <a:ext cx="4303223" cy="576064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uhaus 93" panose="04030905020B02020C02" pitchFamily="82" charset="0"/>
              </a:rPr>
              <a:t>WARM-UP/ MAIN SESSION/ COOL-DOWN</a:t>
            </a:r>
          </a:p>
          <a:p>
            <a:r>
              <a:rPr lang="en-GB" sz="1400" dirty="0" smtClean="0">
                <a:solidFill>
                  <a:srgbClr val="FF0000"/>
                </a:solidFill>
                <a:latin typeface="Bauhaus 93" panose="04030905020B02020C02" pitchFamily="82" charset="0"/>
                <a:cs typeface="Aharoni" panose="02010803020104030203" pitchFamily="2" charset="-79"/>
              </a:rPr>
              <a:t>Know the phases of each!</a:t>
            </a:r>
            <a:endParaRPr lang="en-GB" sz="1400" dirty="0" smtClean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567328" y="138118"/>
            <a:ext cx="6527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00CC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1.1.5 </a:t>
            </a:r>
            <a:endParaRPr lang="en-US" sz="1600" b="1" cap="none" spc="0" dirty="0">
              <a:ln w="12700">
                <a:solidFill>
                  <a:srgbClr val="00CC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7" name="Subtitle 2"/>
          <p:cNvSpPr txBox="1">
            <a:spLocks/>
          </p:cNvSpPr>
          <p:nvPr/>
        </p:nvSpPr>
        <p:spPr>
          <a:xfrm>
            <a:off x="4580384" y="188640"/>
            <a:ext cx="4384104" cy="4032448"/>
          </a:xfrm>
          <a:prstGeom prst="rect">
            <a:avLst/>
          </a:prstGeom>
          <a:ln w="28575">
            <a:solidFill>
              <a:srgbClr val="00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00CC00"/>
              </a:solidFill>
              <a:latin typeface="Broadway" panose="04040905080B02020502" pitchFamily="82" charset="0"/>
            </a:endParaRPr>
          </a:p>
          <a:p>
            <a:r>
              <a:rPr lang="en-GB" sz="16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REQUIREMENTS OF A BALANCED DIET</a:t>
            </a:r>
            <a:endParaRPr lang="en-GB" sz="1600" dirty="0" smtClean="0">
              <a:ln>
                <a:solidFill>
                  <a:sysClr val="windowText" lastClr="000000"/>
                </a:solidFill>
              </a:ln>
              <a:solidFill>
                <a:srgbClr val="00CC00"/>
              </a:solidFill>
            </a:endParaRPr>
          </a:p>
          <a:p>
            <a:endParaRPr lang="en-GB" sz="1400" dirty="0" smtClean="0">
              <a:ln>
                <a:solidFill>
                  <a:sysClr val="windowText" lastClr="000000"/>
                </a:solidFill>
              </a:ln>
              <a:solidFill>
                <a:srgbClr val="00CC00"/>
              </a:solidFill>
              <a:latin typeface="Broadway" panose="04040905080B02020502" pitchFamily="82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167466" y="1139944"/>
            <a:ext cx="1221809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C_______________</a:t>
            </a:r>
            <a:endParaRPr lang="en-US" sz="10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92531" y="2832854"/>
            <a:ext cx="774571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cap="none" spc="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P________</a:t>
            </a:r>
            <a:endParaRPr lang="en-US" sz="10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089378" y="2297777"/>
            <a:ext cx="696024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cap="none" spc="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F_______</a:t>
            </a:r>
            <a:endParaRPr lang="en-US" sz="10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5862816" y="2362572"/>
            <a:ext cx="797416" cy="13184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6633061" y="1263055"/>
            <a:ext cx="1395324" cy="10995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6792901" y="2915962"/>
            <a:ext cx="878767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cap="none" spc="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M_________</a:t>
            </a:r>
            <a:endParaRPr lang="en-US" sz="10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8" name="Rectangle 117"/>
          <p:cNvSpPr/>
          <p:nvPr/>
        </p:nvSpPr>
        <p:spPr>
          <a:xfrm rot="19003821">
            <a:off x="4503724" y="1295699"/>
            <a:ext cx="1654620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cap="none" spc="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M___________________</a:t>
            </a:r>
            <a:endParaRPr lang="en-US" sz="11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9" name="Rectangle 118"/>
          <p:cNvSpPr/>
          <p:nvPr/>
        </p:nvSpPr>
        <p:spPr>
          <a:xfrm rot="19003821">
            <a:off x="7201076" y="3296575"/>
            <a:ext cx="1654620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cap="none" spc="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M___________________</a:t>
            </a:r>
            <a:endParaRPr lang="en-US" sz="11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0" name="Subtitle 2"/>
          <p:cNvSpPr txBox="1">
            <a:spLocks/>
          </p:cNvSpPr>
          <p:nvPr/>
        </p:nvSpPr>
        <p:spPr>
          <a:xfrm>
            <a:off x="4580384" y="4293096"/>
            <a:ext cx="2079848" cy="2451602"/>
          </a:xfrm>
          <a:prstGeom prst="rect">
            <a:avLst/>
          </a:prstGeom>
          <a:ln w="28575">
            <a:solidFill>
              <a:srgbClr val="00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TIMING OF DIET</a:t>
            </a:r>
            <a:endParaRPr lang="en-GB" sz="1400" dirty="0" smtClean="0">
              <a:ln>
                <a:solidFill>
                  <a:sysClr val="windowText" lastClr="000000"/>
                </a:solidFill>
              </a:ln>
              <a:solidFill>
                <a:srgbClr val="00CC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Average meal – ____________________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Large meal – ____________________</a:t>
            </a:r>
          </a:p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WHY IS TIMING IMPORTANT?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 food can make you feel _________________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Lack of ______________</a:t>
            </a:r>
            <a:endParaRPr lang="en-GB" sz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GB" sz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1" name="Subtitle 2"/>
          <p:cNvSpPr txBox="1">
            <a:spLocks/>
          </p:cNvSpPr>
          <p:nvPr/>
        </p:nvSpPr>
        <p:spPr>
          <a:xfrm>
            <a:off x="6778373" y="4293096"/>
            <a:ext cx="2186115" cy="2451602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rgbClr val="00CC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REDISTRIBUTION OF BLOOD FLOW</a:t>
            </a:r>
          </a:p>
          <a:p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(BLOOD SHUNTING)</a:t>
            </a:r>
          </a:p>
          <a:p>
            <a:endParaRPr lang="en-GB" sz="1000" dirty="0">
              <a:ln>
                <a:solidFill>
                  <a:sysClr val="windowText" lastClr="000000"/>
                </a:solidFill>
              </a:ln>
              <a:solidFill>
                <a:srgbClr val="00CC00"/>
              </a:solidFill>
              <a:latin typeface="Broadway" panose="04040905080B02020502" pitchFamily="82" charset="0"/>
            </a:endParaRPr>
          </a:p>
          <a:p>
            <a:r>
              <a:rPr lang="en-GB" sz="12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VASOCONSTRICTION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– </a:t>
            </a:r>
            <a:r>
              <a:rPr lang="en-GB" sz="1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_____________________________________________________________________________________________</a:t>
            </a:r>
            <a:endParaRPr lang="en-GB" sz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2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VASODILATION </a:t>
            </a:r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Broadway" panose="04040905080B02020502" pitchFamily="82" charset="0"/>
              </a:rPr>
              <a:t>– </a:t>
            </a:r>
          </a:p>
          <a:p>
            <a:r>
              <a:rPr lang="en-GB" sz="1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_____________________________________________________________________________________________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4714161" y="3557917"/>
            <a:ext cx="631904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cap="none" spc="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F______</a:t>
            </a:r>
            <a:endParaRPr lang="en-US" sz="10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687494" y="3875383"/>
            <a:ext cx="763351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cap="none" spc="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W_______</a:t>
            </a:r>
            <a:endParaRPr lang="en-US" sz="10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214540" y="2420888"/>
            <a:ext cx="915636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cap="none" spc="0" dirty="0" smtClean="0">
                <a:ln w="12700">
                  <a:noFill/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V__________</a:t>
            </a:r>
            <a:endParaRPr lang="en-US" sz="1000" cap="none" spc="0" dirty="0">
              <a:ln w="12700">
                <a:noFill/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74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ttp://photos2.demandstudios.com/dm-resize/photos.demandstudios.com%2Fgetty%2Farticle%2F41%2F104%2F86517767_XS.jpg?w=400&amp;h=10000&amp;keep_ratio=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 r="34172" b="16643"/>
          <a:stretch/>
        </p:blipFill>
        <p:spPr bwMode="auto">
          <a:xfrm rot="1023585">
            <a:off x="2064401" y="3027289"/>
            <a:ext cx="789499" cy="8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cpablog.com/storage/fcpablog.squarespace.com%202012-1-24%20101629.png?__SQUARESPACE_CACHEVERSION=13280105908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472" y="5879546"/>
            <a:ext cx="1008112" cy="93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/>
          <p:cNvSpPr/>
          <p:nvPr/>
        </p:nvSpPr>
        <p:spPr>
          <a:xfrm>
            <a:off x="3158954" y="5445224"/>
            <a:ext cx="2857878" cy="13681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PREVENTING RISKS IN PHYSICAL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W_________/C____________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C____________ E_________ and F_____________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B___________ C_____________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A__________ to R___________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C__________ C______________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2" name="Picture 4" descr="http://www.thetimes.co.uk/tto/multimedia/archive/00349/31383185_15_sport_34977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3751">
            <a:off x="4784470" y="3933718"/>
            <a:ext cx="1298116" cy="86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201954" y="86178"/>
            <a:ext cx="2857878" cy="26227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SOMATOTYPES</a:t>
            </a:r>
            <a:endParaRPr lang="en-GB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840" y="44624"/>
            <a:ext cx="6527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1.2.1 </a:t>
            </a:r>
            <a:endParaRPr lang="en-US" sz="1600" b="1" cap="none" spc="0" dirty="0">
              <a:ln w="12700">
                <a:solidFill>
                  <a:srgbClr val="00B0F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www.pponline.co.uk/encyc/img/251Bfig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3"/>
          <a:stretch/>
        </p:blipFill>
        <p:spPr bwMode="auto">
          <a:xfrm>
            <a:off x="332229" y="404664"/>
            <a:ext cx="2534021" cy="190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45236" y="2353170"/>
            <a:ext cx="934872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cap="none" spc="0" dirty="0" smtClean="0">
                <a:ln w="12700">
                  <a:noFill/>
                  <a:prstDash val="solid"/>
                </a:ln>
                <a:solidFill>
                  <a:srgbClr val="FF0066"/>
                </a:solidFill>
                <a:latin typeface="Gill Sans Ultra Bold" panose="020B0A02020104020203" pitchFamily="34" charset="0"/>
              </a:rPr>
              <a:t>_____________</a:t>
            </a:r>
            <a:endParaRPr lang="en-US" sz="900" cap="none" spc="0" dirty="0">
              <a:ln w="12700">
                <a:noFill/>
                <a:prstDash val="solid"/>
              </a:ln>
              <a:solidFill>
                <a:srgbClr val="FF0066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168021" y="2359465"/>
            <a:ext cx="934872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dirty="0" smtClean="0">
                <a:ln w="12700">
                  <a:noFill/>
                  <a:prstDash val="solid"/>
                </a:ln>
                <a:solidFill>
                  <a:srgbClr val="00CC00"/>
                </a:solidFill>
                <a:latin typeface="Gill Sans Ultra Bold" panose="020B0A02020104020203" pitchFamily="34" charset="0"/>
              </a:rPr>
              <a:t>_____________</a:t>
            </a:r>
            <a:endParaRPr lang="en-US" sz="900" cap="none" spc="0" dirty="0">
              <a:ln w="12700">
                <a:noFill/>
                <a:prstDash val="solid"/>
              </a:ln>
              <a:solidFill>
                <a:srgbClr val="00CC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104123" y="2348914"/>
            <a:ext cx="934872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cap="none" spc="0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latin typeface="Gill Sans Ultra Bold" panose="020B0A02020104020203" pitchFamily="34" charset="0"/>
              </a:rPr>
              <a:t>_____________</a:t>
            </a:r>
            <a:endParaRPr lang="en-US" sz="900" cap="none" spc="0" dirty="0">
              <a:ln w="12700">
                <a:noFill/>
                <a:prstDash val="solid"/>
              </a:ln>
              <a:solidFill>
                <a:srgbClr val="0000FF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154282" y="3429001"/>
            <a:ext cx="2857878" cy="19442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PERFORMANCE ENHANCING DRUGS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A___________ S______________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B_______ B___________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N____________ A_____________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P___________ H___________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RECREATIONAL DRUGS</a:t>
            </a:r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N____________/S_______________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106610" y="5124042"/>
            <a:ext cx="2857878" cy="168933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REST</a:t>
            </a:r>
          </a:p>
          <a:p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Allows time for _____________ and ______________ to take place</a:t>
            </a:r>
            <a:endParaRPr lang="en-GB" sz="800" dirty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1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DIET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LDL = 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HDL = _________________________</a:t>
            </a:r>
            <a:endParaRPr lang="en-GB" sz="8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1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DRUGS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Alcohol = __________________________________</a:t>
            </a:r>
          </a:p>
          <a:p>
            <a:endParaRPr lang="en-GB" sz="800" dirty="0" smtClean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Nicotine = _________________________________</a:t>
            </a:r>
            <a:endParaRPr lang="en-GB" sz="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079496" y="44624"/>
            <a:ext cx="652744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1.2.2 </a:t>
            </a:r>
            <a:endParaRPr lang="en-US" sz="1600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106610" y="2204864"/>
            <a:ext cx="2857878" cy="285158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IMMEDIATE and SHORT-TERM EFFECTS OF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H_____ R____ (beats per minute)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B_______P_________ (systolic &amp; diastolic)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S__________ V____________ (amount of blood leaving heart per beat)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B__________ T_______________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0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LONG-TERM ADAPTATIONS</a:t>
            </a:r>
            <a:endParaRPr lang="en-GB" sz="105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DECREASED R_____________ HEART RATE</a:t>
            </a:r>
            <a:endParaRPr lang="en-GB" sz="700" dirty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C________ O________ (amount of blood pumped out of the heart per minute)</a:t>
            </a:r>
            <a:endParaRPr lang="en-GB" sz="70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FASTER R_____________  R________</a:t>
            </a:r>
            <a:endParaRPr lang="en-GB" sz="7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REDUCED B_______________ P_____________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H________________ OF THE M____________ (increased size and strength of heart)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HEALTHY V_________ AND A_____________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NUMBER OF C_______________</a:t>
            </a:r>
            <a:endParaRPr lang="en-GB" sz="7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2049" name="Group 2048"/>
          <p:cNvGrpSpPr/>
          <p:nvPr/>
        </p:nvGrpSpPr>
        <p:grpSpPr>
          <a:xfrm>
            <a:off x="6251737" y="404664"/>
            <a:ext cx="2564063" cy="1734773"/>
            <a:chOff x="-345402" y="832512"/>
            <a:chExt cx="8373786" cy="5692834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0" t="36362" r="45821" b="16637"/>
            <a:stretch/>
          </p:blipFill>
          <p:spPr bwMode="auto">
            <a:xfrm>
              <a:off x="-345402" y="832513"/>
              <a:ext cx="8373786" cy="569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Rectangle 128"/>
            <p:cNvSpPr/>
            <p:nvPr/>
          </p:nvSpPr>
          <p:spPr>
            <a:xfrm>
              <a:off x="5599699" y="832513"/>
              <a:ext cx="2428685" cy="724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8" name="Rectangle 2047"/>
            <p:cNvSpPr/>
            <p:nvPr/>
          </p:nvSpPr>
          <p:spPr>
            <a:xfrm>
              <a:off x="-304957" y="832512"/>
              <a:ext cx="2428685" cy="8682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-310482" y="6165304"/>
              <a:ext cx="3176732" cy="360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308303" y="6102252"/>
              <a:ext cx="720081" cy="4230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6106610" y="86178"/>
            <a:ext cx="2857878" cy="205325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CARDIOVASCULAR SYSTEM</a:t>
            </a:r>
            <a:endParaRPr lang="en-GB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158954" y="84581"/>
            <a:ext cx="2857878" cy="328928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O_______________</a:t>
            </a:r>
            <a:endParaRPr lang="en-GB" sz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Weighing more than expected for your height and sex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necessarily harmful – unless also </a:t>
            </a:r>
            <a:r>
              <a:rPr lang="en-GB" sz="900" dirty="0" err="1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GB" sz="900" dirty="0" err="1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verfat</a:t>
            </a:r>
            <a:endParaRPr lang="en-GB" sz="900" dirty="0" smtClean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Overweight can be due to other factors, e.g. muscle girth and bone density</a:t>
            </a:r>
            <a:endParaRPr lang="en-GB" sz="9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GB" sz="8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O______________</a:t>
            </a:r>
            <a:endParaRPr lang="en-GB" sz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 body fat than you should have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Excessive fat in the body can lead to:</a:t>
            </a:r>
          </a:p>
          <a:p>
            <a:r>
              <a:rPr lang="en-GB" sz="9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 </a:t>
            </a:r>
            <a:r>
              <a:rPr lang="en-GB" sz="9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lood Pressure</a:t>
            </a:r>
          </a:p>
          <a:p>
            <a:r>
              <a:rPr lang="en-GB" sz="9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en-GB" sz="9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 Cholesterol</a:t>
            </a:r>
          </a:p>
          <a:p>
            <a:pPr algn="ctr"/>
            <a:endParaRPr lang="en-GB" sz="5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O______________</a:t>
            </a:r>
            <a:endParaRPr lang="en-GB" sz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Very </a:t>
            </a:r>
            <a:r>
              <a:rPr lang="en-GB" sz="900" dirty="0" err="1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GB" sz="900" dirty="0" err="1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verfat</a:t>
            </a: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Fat levels have increased to a seriously unhealthy level. High levels of excess fat can lead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Lack of Flexibility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Additional stress on bones and joints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Heart Disease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Type 2 Diabetes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Depression due to low self-esteem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76662" y="2780928"/>
            <a:ext cx="2857878" cy="11858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FACTORS AFFECTING OPTIMUM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M_________ G__________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B________ S_______/D___________ </a:t>
            </a:r>
            <a:endParaRPr lang="en-GB" sz="9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79512" y="4095264"/>
            <a:ext cx="2857878" cy="27181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ANOREXIA</a:t>
            </a:r>
          </a:p>
          <a:p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ANOREXIA NERVOSA – serious eating disorder. Sufferer has an obsessive wish to lose weight. Can result in: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F__________/D___________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M___________ A___________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D____________</a:t>
            </a:r>
            <a:endParaRPr lang="en-GB" sz="7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  <a:cs typeface="Aharoni" panose="02010803020104030203" pitchFamily="2" charset="-79"/>
            </a:endParaRPr>
          </a:p>
          <a:p>
            <a:pPr algn="ct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  <a:cs typeface="Aharoni" panose="02010803020104030203" pitchFamily="2" charset="-79"/>
              </a:rPr>
              <a:t>UNDERWEIGHT</a:t>
            </a:r>
          </a:p>
          <a:p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weighing as much as expected for your height and sex. It is not healthy to be underweight</a:t>
            </a:r>
            <a:r>
              <a:rPr lang="en-GB" sz="9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GB" sz="90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0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  <a:cs typeface="Aharoni" panose="02010803020104030203" pitchFamily="2" charset="-79"/>
              </a:rPr>
              <a:t>IMPACT ON PHYSICAL ACTIVITY</a:t>
            </a:r>
            <a:endParaRPr lang="en-GB" sz="105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9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Being anorexic or very underweight will lead to serious health issues. Fitness and performance levels will clearly deteriorate.</a:t>
            </a:r>
            <a:endParaRPr lang="en-GB" sz="9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9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1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2052"/>
          <p:cNvGrpSpPr/>
          <p:nvPr/>
        </p:nvGrpSpPr>
        <p:grpSpPr>
          <a:xfrm>
            <a:off x="6732240" y="4421435"/>
            <a:ext cx="1980220" cy="829182"/>
            <a:chOff x="7605304" y="1493785"/>
            <a:chExt cx="3796055" cy="2027751"/>
          </a:xfrm>
        </p:grpSpPr>
        <p:pic>
          <p:nvPicPr>
            <p:cNvPr id="4105" name="Picture 9" descr="http://www.fprmed.com/Medical/Ortho/fracture_Types0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7" t="28102" r="84734" b="36941"/>
            <a:stretch/>
          </p:blipFill>
          <p:spPr bwMode="auto">
            <a:xfrm>
              <a:off x="7605304" y="1493785"/>
              <a:ext cx="629393" cy="202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9" descr="http://www.fprmed.com/Medical/Ortho/fracture_Types0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3" t="28102" r="16472" b="36997"/>
            <a:stretch/>
          </p:blipFill>
          <p:spPr bwMode="auto">
            <a:xfrm>
              <a:off x="9745823" y="1497035"/>
              <a:ext cx="620249" cy="202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9" descr="http://www.fprmed.com/Medical/Ortho/fracture_Types0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92" t="28102" r="44143" b="36942"/>
            <a:stretch/>
          </p:blipFill>
          <p:spPr bwMode="auto">
            <a:xfrm>
              <a:off x="10827776" y="1493785"/>
              <a:ext cx="573583" cy="202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9" descr="http://www.fprmed.com/Medical/Ortho/fracture_Types0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12" t="28102" r="58246" b="36997"/>
            <a:stretch/>
          </p:blipFill>
          <p:spPr bwMode="auto">
            <a:xfrm>
              <a:off x="8695590" y="1497035"/>
              <a:ext cx="548919" cy="202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Rectangle 80"/>
          <p:cNvSpPr/>
          <p:nvPr/>
        </p:nvSpPr>
        <p:spPr>
          <a:xfrm rot="20872593">
            <a:off x="6515264" y="4592032"/>
            <a:ext cx="639919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dirty="0" smtClean="0">
                <a:ln w="12700">
                  <a:noFill/>
                  <a:prstDash val="solid"/>
                </a:ln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S_________</a:t>
            </a:r>
            <a:endParaRPr lang="en-US" sz="700" cap="none" spc="0" dirty="0">
              <a:ln w="12700">
                <a:noFill/>
                <a:prstDash val="solid"/>
              </a:ln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2" name="Rectangle 81"/>
          <p:cNvSpPr/>
          <p:nvPr/>
        </p:nvSpPr>
        <p:spPr>
          <a:xfrm rot="20872593">
            <a:off x="7073529" y="5000764"/>
            <a:ext cx="639919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S_________</a:t>
            </a:r>
            <a:endParaRPr lang="en-US" sz="700" cap="none" spc="0" dirty="0">
              <a:ln w="12700">
                <a:noFill/>
                <a:prstDash val="solid"/>
              </a:ln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3" name="Rectangle 82"/>
          <p:cNvSpPr/>
          <p:nvPr/>
        </p:nvSpPr>
        <p:spPr>
          <a:xfrm rot="20872593">
            <a:off x="7582386" y="4591511"/>
            <a:ext cx="704039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dirty="0" smtClean="0">
                <a:ln w="12700">
                  <a:noFill/>
                  <a:prstDash val="solid"/>
                </a:ln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G__________</a:t>
            </a:r>
            <a:endParaRPr lang="en-US" sz="700" cap="none" spc="0" dirty="0">
              <a:ln w="12700">
                <a:noFill/>
                <a:prstDash val="solid"/>
              </a:ln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4" name="Rectangle 83"/>
          <p:cNvSpPr/>
          <p:nvPr/>
        </p:nvSpPr>
        <p:spPr>
          <a:xfrm rot="20872593">
            <a:off x="8179770" y="5000766"/>
            <a:ext cx="731290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C___________</a:t>
            </a:r>
            <a:endParaRPr lang="en-US" sz="700" cap="none" spc="0" dirty="0">
              <a:ln w="12700">
                <a:noFill/>
                <a:prstDash val="solid"/>
              </a:ln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107" name="Picture 11" descr="http://runneracademy.com/wp-content/uploads/2012/03/running-inju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68246"/>
            <a:ext cx="646119" cy="64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Group 2050"/>
          <p:cNvGrpSpPr/>
          <p:nvPr/>
        </p:nvGrpSpPr>
        <p:grpSpPr>
          <a:xfrm>
            <a:off x="4548471" y="3203975"/>
            <a:ext cx="1823729" cy="1575175"/>
            <a:chOff x="1413164" y="2018805"/>
            <a:chExt cx="5165766" cy="3800104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1" t="26494" r="46039" b="23636"/>
            <a:stretch/>
          </p:blipFill>
          <p:spPr bwMode="auto">
            <a:xfrm>
              <a:off x="1413164" y="2018805"/>
              <a:ext cx="5165766" cy="380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5449654" y="5319211"/>
              <a:ext cx="1001800" cy="499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6515" y="3241939"/>
            <a:ext cx="1710190" cy="1537211"/>
            <a:chOff x="1466325" y="2312876"/>
            <a:chExt cx="4905875" cy="380291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5" t="30353" r="47734" b="19740"/>
            <a:stretch/>
          </p:blipFill>
          <p:spPr bwMode="auto">
            <a:xfrm>
              <a:off x="1466325" y="2312876"/>
              <a:ext cx="4808644" cy="380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580112" y="5733256"/>
              <a:ext cx="792088" cy="382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3" name="Picture 7" descr="smokers-lungs-comparison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3" b="13965"/>
          <a:stretch/>
        </p:blipFill>
        <p:spPr bwMode="auto">
          <a:xfrm>
            <a:off x="7308304" y="1808820"/>
            <a:ext cx="1433366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221568" y="332656"/>
            <a:ext cx="1728192" cy="1080120"/>
            <a:chOff x="5522026" y="1421763"/>
            <a:chExt cx="2986478" cy="2592097"/>
          </a:xfrm>
        </p:grpSpPr>
        <p:pic>
          <p:nvPicPr>
            <p:cNvPr id="4100" name="Picture 4" descr="http://dualibra.com/wp-content/uploads/2012/04/037800~1/Part%2010.%20Disorders%20of%20the%20Respiratory%20System/Section%201.%20Diagnosis%20of%20Respiratory%20Disorders/246_files/loadBinary_002.gif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89" b="15486"/>
            <a:stretch/>
          </p:blipFill>
          <p:spPr bwMode="auto">
            <a:xfrm>
              <a:off x="5522026" y="1421763"/>
              <a:ext cx="2986478" cy="2592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522026" y="3363094"/>
              <a:ext cx="576063" cy="3861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69482" y="3011266"/>
              <a:ext cx="576063" cy="191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3131840" y="1538790"/>
            <a:ext cx="5832648" cy="11701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OXYGEN DEBT</a:t>
            </a:r>
          </a:p>
          <a:p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extra amount of oxygen required AFTER ANAEROBIC exercise, compared with the amount normally needed when at rest. (no O2 Debt during aerobic exercise) </a:t>
            </a:r>
            <a:endParaRPr lang="en-GB" sz="9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EFFECT OF SMOKING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REDUCED UPTAKE OF ______________ BY R_______ B________ C_________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L_____________ C___________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CAUSES B___________________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B______________ and E__________________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 smtClean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07504" y="44624"/>
            <a:ext cx="652744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1.2.3 </a:t>
            </a:r>
            <a:endParaRPr lang="en-US" sz="1600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131840" y="86178"/>
            <a:ext cx="5832648" cy="13986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IMMEDIATE and SHORT-TERM EFFECTS OF EXERCISE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B____________ R_________ (faster breathing)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D_________ OF B_______________ (more air taken in with each breath)</a:t>
            </a:r>
            <a:endParaRPr lang="en-GB" sz="80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LONG-TERM ADAPTATIONS</a:t>
            </a:r>
            <a:endParaRPr lang="en-GB" sz="12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NUMBER OF A________________</a:t>
            </a:r>
            <a:endParaRPr lang="en-GB" sz="800" dirty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STRENGTH OF I_______________</a:t>
            </a:r>
            <a:endParaRPr lang="en-GB" sz="80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STRENGTH OF D________________</a:t>
            </a:r>
            <a:endParaRPr lang="en-GB" sz="8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T_________ L_______ V___________ (TLC) - total volume of air in your lungs)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T_________ V__________ (VT) - total amount of air breathed in and out during normal breathing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V__________ C___________ (VC) - the maximum you can forcibly breath in and out</a:t>
            </a:r>
          </a:p>
          <a:p>
            <a:endParaRPr lang="en-GB" sz="900" dirty="0" smtClean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332656"/>
            <a:ext cx="2781198" cy="2232248"/>
            <a:chOff x="272955" y="1815152"/>
            <a:chExt cx="4981434" cy="383502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" t="24813" r="46128" b="22761"/>
            <a:stretch/>
          </p:blipFill>
          <p:spPr bwMode="auto">
            <a:xfrm>
              <a:off x="272955" y="1815152"/>
              <a:ext cx="4981434" cy="3835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283968" y="1815152"/>
              <a:ext cx="970421" cy="965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134618" y="86178"/>
            <a:ext cx="2857878" cy="262274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RESPIRATORY</a:t>
            </a:r>
          </a:p>
          <a:p>
            <a:pPr algn="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SYSTEM</a:t>
            </a:r>
            <a:endParaRPr lang="en-GB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27106" y="2781743"/>
            <a:ext cx="1845094" cy="397762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SKELETAL SYSTEM</a:t>
            </a:r>
          </a:p>
          <a:p>
            <a:pPr algn="r"/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endParaRPr lang="en-GB" sz="14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endParaRPr lang="en-GB" sz="3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11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FUNCTIONS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M______________</a:t>
            </a:r>
          </a:p>
          <a:p>
            <a:pPr algn="ctr"/>
            <a:r>
              <a:rPr lang="en-GB" sz="11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JOINTS</a:t>
            </a:r>
            <a:endParaRPr lang="en-GB" sz="11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7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H_____________ JOINTS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KNEE &amp; ELBOW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F_________ &amp; E____________</a:t>
            </a:r>
          </a:p>
          <a:p>
            <a:r>
              <a:rPr lang="en-GB" sz="7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B________ AND S___________ JOINTS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HIP &amp; SHOULDER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F____________, E____________, R_____________, A____________ &amp; A_____________</a:t>
            </a:r>
            <a:endParaRPr lang="en-GB" sz="7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2832" y="2730406"/>
            <a:ext cx="652744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1.2.4 </a:t>
            </a:r>
            <a:endParaRPr lang="en-US" sz="16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4618" y="2781743"/>
            <a:ext cx="1845094" cy="397762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MUSCULAR SYSTEM</a:t>
            </a:r>
          </a:p>
          <a:p>
            <a:pPr algn="r"/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r"/>
            <a:endParaRPr lang="en-GB" sz="6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endParaRPr lang="en-GB" sz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11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ANTAGONISTIC PAIRS</a:t>
            </a:r>
          </a:p>
          <a:p>
            <a:pPr algn="just"/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Muscles work together in pairs to move joints. While one C_______ the other R_______ to create movement</a:t>
            </a:r>
            <a:r>
              <a:rPr lang="en-GB" sz="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GB" sz="8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Contracting muscles = ____________ (prime mover)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Relaxed muscle = ________________</a:t>
            </a:r>
          </a:p>
          <a:p>
            <a:r>
              <a:rPr lang="en-GB" sz="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e.g. Biceps (agonist) contract  to flex the elbow as the Triceps (antagonist) relaxes</a:t>
            </a:r>
            <a:endParaRPr lang="en-GB" sz="8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504321" y="2753925"/>
            <a:ext cx="652744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1.2.5 </a:t>
            </a:r>
            <a:endParaRPr lang="en-US" sz="16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051720" y="2781743"/>
            <a:ext cx="2376264" cy="397762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MUSCLE CONTRACTIONS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I___________ – these provide the muscles with movement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I___________– these are where the muscles contract but there is no visible movement – ‘stationary</a:t>
            </a: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’</a:t>
            </a:r>
          </a:p>
          <a:p>
            <a:endParaRPr lang="en-GB" sz="3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11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SOFT TISSUE INJURY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 S_________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 A________ </a:t>
            </a:r>
            <a:r>
              <a:rPr lang="en-GB" sz="7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(opposite to hypertrophy)</a:t>
            </a:r>
            <a:endParaRPr lang="en-GB" sz="80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3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11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SHORT-TERM EFFECTS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 M_________T______________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 DEMAND FOR 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 PRODUCTION OF 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 L______ A______ PRODUCTION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M_________ F__________</a:t>
            </a:r>
          </a:p>
          <a:p>
            <a:endParaRPr lang="en-GB" sz="300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  <a:cs typeface="Aharoni" panose="02010803020104030203" pitchFamily="2" charset="-79"/>
              </a:rPr>
              <a:t>IMPORTANCE OF 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Allows time to </a:t>
            </a:r>
            <a:r>
              <a:rPr lang="en-GB" sz="10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 </a:t>
            </a:r>
            <a:r>
              <a:rPr lang="en-GB" sz="1000" dirty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after exercise </a:t>
            </a:r>
            <a:r>
              <a:rPr lang="en-GB" sz="10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________________ to </a:t>
            </a:r>
            <a:r>
              <a:rPr lang="en-GB" sz="1000" dirty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take </a:t>
            </a:r>
            <a:r>
              <a:rPr lang="en-GB" sz="10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place</a:t>
            </a:r>
          </a:p>
          <a:p>
            <a:endParaRPr lang="en-GB" sz="300" dirty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10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  <a:cs typeface="Aharoni" panose="02010803020104030203" pitchFamily="2" charset="-79"/>
              </a:rPr>
              <a:t>LONG-TERM ADAPTATIONS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S______________ OF MUSCLES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MUSCLE H_______________ 9increased size of muscles)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M________________ STORES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T_____________ AND L_____________ ALSO GET STRONGER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49934" y="2780928"/>
            <a:ext cx="2514553" cy="397844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LONG-TERM EFFECTS OF EXERCISE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B___________ D______________</a:t>
            </a:r>
          </a:p>
          <a:p>
            <a:r>
              <a:rPr lang="en-GB" sz="8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Reduced chance of O_____________________</a:t>
            </a:r>
          </a:p>
          <a:p>
            <a:r>
              <a:rPr lang="en-GB" sz="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Better P______________________</a:t>
            </a:r>
          </a:p>
          <a:p>
            <a:r>
              <a:rPr lang="en-GB" sz="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Reduced chance of F________________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STRONGER L___________ AND T____________</a:t>
            </a:r>
          </a:p>
          <a:p>
            <a:pPr algn="just"/>
            <a:r>
              <a:rPr lang="en-GB" sz="7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BONE DENSITY CAN BE IMPROVED THROUGH A BALNACED DIET CONTAINING CALCIUM &amp; VITAMIN D AND THROUGH WEIGHT-BEARING ACTIVITIES SUCH AS RUNNING, WALKING AND AEROBICS.</a:t>
            </a:r>
            <a:endParaRPr lang="en-GB" sz="11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1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POTENTIAL INJURIES</a:t>
            </a:r>
            <a:r>
              <a:rPr lang="en-GB" sz="9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: FRACTURES</a:t>
            </a:r>
          </a:p>
          <a:p>
            <a:pPr algn="ctr"/>
            <a:endParaRPr lang="en-GB" sz="1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endParaRPr lang="en-GB" sz="10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endParaRPr lang="en-GB" sz="1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endParaRPr lang="en-GB" sz="10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endParaRPr lang="en-GB" sz="9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POTENTIAL INJURIES: </a:t>
            </a:r>
            <a:r>
              <a:rPr lang="en-GB" sz="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JOINTS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T__________________ E_____________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G______________ E____________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T_____________ C_______________________</a:t>
            </a:r>
            <a:endParaRPr lang="en-GB" sz="1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ill Sans Ultra Bold" panose="020B0A02020104020203" pitchFamily="34" charset="0"/>
            </a:endParaRPr>
          </a:p>
          <a:p>
            <a:pPr algn="ctr"/>
            <a:r>
              <a:rPr lang="en-GB" sz="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anose="020B0A02020104020203" pitchFamily="34" charset="0"/>
              </a:rPr>
              <a:t>TREATMENT OF JOINT/MUSCULAR INJURIES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0279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5285</TotalTime>
  <Words>2389</Words>
  <Application>Microsoft Macintosh PowerPoint</Application>
  <PresentationFormat>On-screen Show (4:3)</PresentationFormat>
  <Paragraphs>691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Aharoni</vt:lpstr>
      <vt:lpstr>Arial</vt:lpstr>
      <vt:lpstr>Bauhaus 93</vt:lpstr>
      <vt:lpstr>Berlin Sans FB Demi</vt:lpstr>
      <vt:lpstr>Broadway</vt:lpstr>
      <vt:lpstr>Calibri</vt:lpstr>
      <vt:lpstr>Gill Sans Ultra Bold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Turton School</dc:creator>
  <cp:lastModifiedBy>Microsoft Office User</cp:lastModifiedBy>
  <cp:revision>96</cp:revision>
  <cp:lastPrinted>2015-01-07T13:13:33Z</cp:lastPrinted>
  <dcterms:created xsi:type="dcterms:W3CDTF">2015-01-03T18:30:48Z</dcterms:created>
  <dcterms:modified xsi:type="dcterms:W3CDTF">2017-01-30T13:32:32Z</dcterms:modified>
</cp:coreProperties>
</file>