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Lst>
  <p:notesMasterIdLst>
    <p:notesMasterId r:id="rId102"/>
  </p:notesMasterIdLst>
  <p:sldIdLst>
    <p:sldId id="256" r:id="rId2"/>
    <p:sldId id="3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373" r:id="rId27"/>
    <p:sldId id="369" r:id="rId28"/>
    <p:sldId id="358" r:id="rId29"/>
    <p:sldId id="362" r:id="rId30"/>
    <p:sldId id="363"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72" r:id="rId50"/>
    <p:sldId id="368" r:id="rId51"/>
    <p:sldId id="359" r:id="rId52"/>
    <p:sldId id="364" r:id="rId53"/>
    <p:sldId id="365"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71" r:id="rId76"/>
    <p:sldId id="361" r:id="rId77"/>
    <p:sldId id="360" r:id="rId78"/>
    <p:sldId id="366" r:id="rId79"/>
    <p:sldId id="367" r:id="rId80"/>
    <p:sldId id="336" r:id="rId81"/>
    <p:sldId id="337" r:id="rId82"/>
    <p:sldId id="338" r:id="rId83"/>
    <p:sldId id="339" r:id="rId84"/>
    <p:sldId id="341" r:id="rId85"/>
    <p:sldId id="374" r:id="rId86"/>
    <p:sldId id="342" r:id="rId87"/>
    <p:sldId id="343" r:id="rId88"/>
    <p:sldId id="344" r:id="rId89"/>
    <p:sldId id="345" r:id="rId90"/>
    <p:sldId id="347" r:id="rId91"/>
    <p:sldId id="346" r:id="rId92"/>
    <p:sldId id="348" r:id="rId93"/>
    <p:sldId id="349" r:id="rId94"/>
    <p:sldId id="350" r:id="rId95"/>
    <p:sldId id="351" r:id="rId96"/>
    <p:sldId id="352" r:id="rId97"/>
    <p:sldId id="353" r:id="rId98"/>
    <p:sldId id="354" r:id="rId99"/>
    <p:sldId id="355" r:id="rId100"/>
    <p:sldId id="370" r:id="rId101"/>
  </p:sldIdLst>
  <p:sldSz cx="13004800" cy="9753600"/>
  <p:notesSz cx="6858000" cy="9144000"/>
  <p:defaultTextStyle>
    <a:defPPr>
      <a:defRPr lang="en-US"/>
    </a:defPPr>
    <a:lvl1pPr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1pPr>
    <a:lvl2pPr marL="3429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2pPr>
    <a:lvl3pPr marL="6858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3pPr>
    <a:lvl4pPr marL="10287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4pPr>
    <a:lvl5pPr marL="1371600" algn="ctr" defTabSz="584200" rtl="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5pPr>
    <a:lvl6pPr marL="22860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6pPr>
    <a:lvl7pPr marL="27432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7pPr>
    <a:lvl8pPr marL="32004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8pPr>
    <a:lvl9pPr marL="36576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2BB"/>
    <a:srgbClr val="158AFF"/>
    <a:srgbClr val="007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20" autoAdjust="0"/>
    <p:restoredTop sz="94660"/>
  </p:normalViewPr>
  <p:slideViewPr>
    <p:cSldViewPr>
      <p:cViewPr>
        <p:scale>
          <a:sx n="33" d="100"/>
          <a:sy n="33" d="100"/>
        </p:scale>
        <p:origin x="1786" y="1526"/>
      </p:cViewPr>
      <p:guideLst>
        <p:guide orient="horz" pos="3072"/>
        <p:guide pos="4096"/>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50"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sym typeface="Noteworthy Bold" charset="0"/>
              </a:rPr>
              <a:t>Click to edit Master text styles</a:t>
            </a:r>
          </a:p>
          <a:p>
            <a:pPr lvl="1"/>
            <a:r>
              <a:rPr lang="en-US" smtClean="0">
                <a:sym typeface="Noteworthy Bold" charset="0"/>
              </a:rPr>
              <a:t>Second level</a:t>
            </a:r>
          </a:p>
          <a:p>
            <a:pPr lvl="2"/>
            <a:r>
              <a:rPr lang="en-US" smtClean="0">
                <a:sym typeface="Noteworthy Bold" charset="0"/>
              </a:rPr>
              <a:t>Third level</a:t>
            </a:r>
          </a:p>
          <a:p>
            <a:pPr lvl="3"/>
            <a:r>
              <a:rPr lang="en-US" smtClean="0">
                <a:sym typeface="Noteworthy Bold" charset="0"/>
              </a:rPr>
              <a:t>Fourth level</a:t>
            </a:r>
          </a:p>
          <a:p>
            <a:pPr lvl="4"/>
            <a:r>
              <a:rPr lang="en-US" smtClean="0">
                <a:sym typeface="Noteworthy Bold" charset="0"/>
              </a:rPr>
              <a:t>Fifth level</a:t>
            </a:r>
          </a:p>
        </p:txBody>
      </p:sp>
    </p:spTree>
    <p:extLst>
      <p:ext uri="{BB962C8B-B14F-4D97-AF65-F5344CB8AC3E}">
        <p14:creationId xmlns:p14="http://schemas.microsoft.com/office/powerpoint/2010/main" val="3770919701"/>
      </p:ext>
    </p:extLst>
  </p:cSld>
  <p:clrMap bg1="lt1" tx1="dk1" bg2="lt2" tx2="dk2" accent1="accent1" accent2="accent2" accent3="accent3" accent4="accent4" accent5="accent5" accent6="accent6" hlink="hlink" folHlink="folHlink"/>
  <p:notesStyle>
    <a:lvl1pPr algn="l" defTabSz="457200" rtl="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1pPr>
    <a:lvl2pPr marL="342900" algn="l" defTabSz="457200" rtl="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2pPr>
    <a:lvl3pPr marL="685800" algn="l" defTabSz="457200" rtl="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3pPr>
    <a:lvl4pPr marL="1028700" algn="l" defTabSz="457200" rtl="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4pPr>
    <a:lvl5pPr marL="1371600" algn="l" defTabSz="457200" rtl="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GB"/>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380994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0086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79118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76194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52777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24416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79702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032246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664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0070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56649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Helvetica Light" charset="0"/>
              </a:rPr>
              <a:t>Click to edit Master title style</a:t>
            </a:r>
          </a:p>
        </p:txBody>
      </p:sp>
      <p:sp>
        <p:nvSpPr>
          <p:cNvPr id="1026" name="Rectangle 2"/>
          <p:cNvSpPr>
            <a:spLocks noGrp="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Helvetica Light" charset="0"/>
              </a:rPr>
              <a:t>Click to edit Master text styles</a:t>
            </a:r>
          </a:p>
          <a:p>
            <a:pPr lvl="1"/>
            <a:r>
              <a:rPr lang="en-US" smtClean="0">
                <a:sym typeface="Helvetica Light" charset="0"/>
              </a:rPr>
              <a:t>Second level</a:t>
            </a:r>
          </a:p>
          <a:p>
            <a:pPr lvl="2"/>
            <a:r>
              <a:rPr lang="en-US" smtClean="0">
                <a:sym typeface="Helvetica Light" charset="0"/>
              </a:rPr>
              <a:t>Third level</a:t>
            </a:r>
          </a:p>
          <a:p>
            <a:pPr lvl="3"/>
            <a:r>
              <a:rPr lang="en-US" smtClean="0">
                <a:sym typeface="Helvetica Light" charset="0"/>
              </a:rPr>
              <a:t>Fourth level</a:t>
            </a:r>
          </a:p>
          <a:p>
            <a:pPr lvl="4"/>
            <a:r>
              <a:rPr lang="en-US" smtClean="0">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84200" rtl="0" fontAlgn="base" hangingPunct="0">
        <a:spcBef>
          <a:spcPct val="0"/>
        </a:spcBef>
        <a:spcAft>
          <a:spcPct val="0"/>
        </a:spcAft>
        <a:defRPr sz="8000">
          <a:solidFill>
            <a:srgbClr val="000000"/>
          </a:solidFill>
          <a:latin typeface="+mj-lt"/>
          <a:ea typeface="+mj-ea"/>
          <a:cs typeface="+mj-cs"/>
          <a:sym typeface="Helvetica Light" charset="0"/>
        </a:defRPr>
      </a:lvl1pPr>
      <a:lvl2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2pPr>
      <a:lvl3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3pPr>
      <a:lvl4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4pPr>
      <a:lvl5pPr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p:titleStyle>
    <p:bodyStyle>
      <a:lvl1pPr marL="3810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1pPr>
      <a:lvl2pPr marL="7620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2pPr>
      <a:lvl3pPr marL="11430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3pPr>
      <a:lvl4pPr marL="15240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4pPr>
      <a:lvl5pPr marL="19050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5pPr>
      <a:lvl6pPr marL="23622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6pPr>
      <a:lvl7pPr marL="28194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7pPr>
      <a:lvl8pPr marL="32766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8pPr>
      <a:lvl9pPr marL="37338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slide" Target="slide77.xml"/><Relationship Id="rId5" Type="http://schemas.openxmlformats.org/officeDocument/2006/relationships/slide" Target="slide51.xml"/><Relationship Id="rId4" Type="http://schemas.openxmlformats.org/officeDocument/2006/relationships/slide" Target="slide28.xml"/></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2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5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7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974725" y="3028950"/>
            <a:ext cx="11053763" cy="2090738"/>
          </a:xfrm>
        </p:spPr>
        <p:txBody>
          <a:bodyPr lIns="126435" tIns="72248" rIns="126435" bIns="72248"/>
          <a:lstStyle/>
          <a:p>
            <a:endParaRPr lang="en-US"/>
          </a:p>
        </p:txBody>
      </p:sp>
      <p:sp>
        <p:nvSpPr>
          <p:cNvPr id="3074" name="Rectangle 2"/>
          <p:cNvSpPr>
            <a:spLocks noGrp="1" noChangeArrowheads="1"/>
          </p:cNvSpPr>
          <p:nvPr>
            <p:ph type="body" idx="1"/>
          </p:nvPr>
        </p:nvSpPr>
        <p:spPr>
          <a:xfrm>
            <a:off x="1949450" y="5526088"/>
            <a:ext cx="9104313" cy="2492375"/>
          </a:xfrm>
        </p:spPr>
        <p:txBody>
          <a:bodyPr lIns="126435" tIns="72248" rIns="126435" bIns="72248" anchor="t"/>
          <a:lstStyle/>
          <a:p>
            <a:endParaRPr lang="en-US"/>
          </a:p>
        </p:txBody>
      </p:sp>
      <p:pic>
        <p:nvPicPr>
          <p:cNvPr id="3075"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13004800" cy="975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ounded Rectangle 1">
            <a:hlinkClick r:id="rId3" action="ppaction://hlinksldjump"/>
          </p:cNvPr>
          <p:cNvSpPr/>
          <p:nvPr/>
        </p:nvSpPr>
        <p:spPr bwMode="auto">
          <a:xfrm>
            <a:off x="9166744" y="1060376"/>
            <a:ext cx="2952328" cy="1440000"/>
          </a:xfrm>
          <a:prstGeom prst="roundRect">
            <a:avLst/>
          </a:prstGeom>
          <a:ln w="76200">
            <a:solidFill>
              <a:srgbClr val="0072BC"/>
            </a:solidFill>
          </a:ln>
          <a:effectLst>
            <a:outerShdw blurRad="50800" dist="38100" dir="18900000" algn="b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r>
              <a:rPr kumimoji="0" lang="en-GB" sz="5400" b="1" i="0" u="none" strike="noStrike" cap="none" normalizeH="0" baseline="0" dirty="0" smtClean="0">
                <a:ln>
                  <a:noFill/>
                </a:ln>
                <a:solidFill>
                  <a:srgbClr val="0072BC"/>
                </a:solidFill>
                <a:effectLst/>
                <a:latin typeface="Helvetica Light" charset="0"/>
                <a:ea typeface="Helvetica Light" charset="0"/>
                <a:cs typeface="Helvetica Light" charset="0"/>
                <a:sym typeface="Helvetica Light" charset="0"/>
              </a:rPr>
              <a:t>Route 1</a:t>
            </a:r>
          </a:p>
        </p:txBody>
      </p:sp>
      <p:sp>
        <p:nvSpPr>
          <p:cNvPr id="10" name="Rounded Rectangle 9">
            <a:hlinkClick r:id="rId4" action="ppaction://hlinksldjump"/>
          </p:cNvPr>
          <p:cNvSpPr/>
          <p:nvPr/>
        </p:nvSpPr>
        <p:spPr bwMode="auto">
          <a:xfrm>
            <a:off x="9199188" y="3076600"/>
            <a:ext cx="2952328" cy="1440000"/>
          </a:xfrm>
          <a:prstGeom prst="roundRect">
            <a:avLst/>
          </a:prstGeom>
          <a:ln w="76200">
            <a:solidFill>
              <a:srgbClr val="0072BC"/>
            </a:solidFill>
          </a:ln>
          <a:effectLst>
            <a:outerShdw blurRad="50800" dist="38100" dir="18900000" algn="b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r>
              <a:rPr kumimoji="0" lang="en-GB" sz="5400" b="1" i="0" u="none" strike="noStrike" cap="none" normalizeH="0" baseline="0" dirty="0" smtClean="0">
                <a:ln>
                  <a:noFill/>
                </a:ln>
                <a:solidFill>
                  <a:srgbClr val="0072BC"/>
                </a:solidFill>
                <a:effectLst/>
                <a:latin typeface="Helvetica Light" charset="0"/>
                <a:ea typeface="Helvetica Light" charset="0"/>
                <a:cs typeface="Helvetica Light" charset="0"/>
                <a:sym typeface="Helvetica Light" charset="0"/>
              </a:rPr>
              <a:t>Route 2</a:t>
            </a:r>
          </a:p>
        </p:txBody>
      </p:sp>
      <p:sp>
        <p:nvSpPr>
          <p:cNvPr id="11" name="Rounded Rectangle 10">
            <a:hlinkClick r:id="rId5" action="ppaction://hlinksldjump"/>
          </p:cNvPr>
          <p:cNvSpPr/>
          <p:nvPr/>
        </p:nvSpPr>
        <p:spPr bwMode="auto">
          <a:xfrm>
            <a:off x="9206356" y="4948808"/>
            <a:ext cx="2952328" cy="1440000"/>
          </a:xfrm>
          <a:prstGeom prst="roundRect">
            <a:avLst/>
          </a:prstGeom>
          <a:ln w="76200">
            <a:solidFill>
              <a:srgbClr val="0072BC"/>
            </a:solidFill>
          </a:ln>
          <a:effectLst>
            <a:outerShdw blurRad="50800" dist="38100" dir="18900000" algn="b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r>
              <a:rPr kumimoji="0" lang="en-GB" sz="5400" b="1" i="0" u="none" strike="noStrike" cap="none" normalizeH="0" baseline="0" dirty="0" smtClean="0">
                <a:ln>
                  <a:noFill/>
                </a:ln>
                <a:solidFill>
                  <a:srgbClr val="0072BC"/>
                </a:solidFill>
                <a:effectLst/>
                <a:latin typeface="Helvetica Light" charset="0"/>
                <a:ea typeface="Helvetica Light" charset="0"/>
                <a:cs typeface="Helvetica Light" charset="0"/>
                <a:sym typeface="Helvetica Light" charset="0"/>
              </a:rPr>
              <a:t>Route 3</a:t>
            </a:r>
          </a:p>
        </p:txBody>
      </p:sp>
      <p:sp>
        <p:nvSpPr>
          <p:cNvPr id="12" name="Rounded Rectangle 11">
            <a:hlinkClick r:id="rId6" action="ppaction://hlinksldjump"/>
          </p:cNvPr>
          <p:cNvSpPr/>
          <p:nvPr/>
        </p:nvSpPr>
        <p:spPr bwMode="auto">
          <a:xfrm>
            <a:off x="9238800" y="6965192"/>
            <a:ext cx="2952328" cy="1440000"/>
          </a:xfrm>
          <a:prstGeom prst="roundRect">
            <a:avLst/>
          </a:prstGeom>
          <a:ln w="76200">
            <a:solidFill>
              <a:srgbClr val="0072BC"/>
            </a:solidFill>
          </a:ln>
          <a:effectLst>
            <a:outerShdw blurRad="50800" dist="38100" dir="18900000" algn="b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r>
              <a:rPr kumimoji="0" lang="en-GB" sz="5400" b="1" i="0" u="none" strike="noStrike" cap="none" normalizeH="0" baseline="0" dirty="0" smtClean="0">
                <a:ln>
                  <a:noFill/>
                </a:ln>
                <a:solidFill>
                  <a:srgbClr val="0072BC"/>
                </a:solidFill>
                <a:effectLst/>
                <a:latin typeface="Helvetica Light" charset="0"/>
                <a:ea typeface="Helvetica Light" charset="0"/>
                <a:cs typeface="Helvetica Light" charset="0"/>
                <a:sym typeface="Helvetica Light" charset="0"/>
              </a:rPr>
              <a:t>Route 4</a:t>
            </a:r>
          </a:p>
        </p:txBody>
      </p:sp>
      <p:sp>
        <p:nvSpPr>
          <p:cNvPr id="4" name="Rectangle 3"/>
          <p:cNvSpPr/>
          <p:nvPr/>
        </p:nvSpPr>
        <p:spPr>
          <a:xfrm>
            <a:off x="730466" y="5217696"/>
            <a:ext cx="6557297" cy="4154984"/>
          </a:xfrm>
          <a:prstGeom prst="rect">
            <a:avLst/>
          </a:prstGeom>
          <a:solidFill>
            <a:schemeClr val="bg1"/>
          </a:solidFill>
        </p:spPr>
        <p:txBody>
          <a:bodyPr wrap="square" lIns="91440" tIns="45720" rIns="91440" bIns="45720">
            <a:spAutoFit/>
          </a:bodyPr>
          <a:lstStyle/>
          <a:p>
            <a:pPr algn="l"/>
            <a:r>
              <a:rPr lang="en-US" sz="8800" b="1" cap="none" spc="0" dirty="0" smtClean="0">
                <a:ln w="0"/>
                <a:solidFill>
                  <a:srgbClr val="0072BB"/>
                </a:solidFill>
                <a:effectLst>
                  <a:outerShdw blurRad="38100" dist="19050" dir="2700000" algn="tl" rotWithShape="0">
                    <a:schemeClr val="dk1">
                      <a:alpha val="40000"/>
                    </a:schemeClr>
                  </a:outerShdw>
                </a:effectLst>
                <a:latin typeface="Myriad Pro" panose="020B0503030403020204" pitchFamily="34" charset="0"/>
              </a:rPr>
              <a:t>Open Day 2016</a:t>
            </a:r>
            <a:endParaRPr lang="en-US" sz="8800" b="1" cap="none" spc="0" dirty="0" smtClean="0">
              <a:ln w="0"/>
              <a:solidFill>
                <a:srgbClr val="0072BB"/>
              </a:solidFill>
              <a:effectLst>
                <a:outerShdw blurRad="38100" dist="19050" dir="2700000" algn="tl" rotWithShape="0">
                  <a:schemeClr val="dk1">
                    <a:alpha val="40000"/>
                  </a:schemeClr>
                </a:outerShdw>
              </a:effectLst>
              <a:latin typeface="Myriad Pro" panose="020B0503030403020204" pitchFamily="34" charset="0"/>
            </a:endParaRPr>
          </a:p>
          <a:p>
            <a:pPr algn="l"/>
            <a:r>
              <a:rPr lang="en-US" sz="8800" b="1" dirty="0" smtClean="0">
                <a:ln w="0"/>
                <a:solidFill>
                  <a:srgbClr val="0072BB"/>
                </a:solidFill>
                <a:effectLst>
                  <a:outerShdw blurRad="38100" dist="19050" dir="2700000" algn="tl" rotWithShape="0">
                    <a:schemeClr val="dk1">
                      <a:alpha val="40000"/>
                    </a:schemeClr>
                  </a:outerShdw>
                </a:effectLst>
                <a:latin typeface="Myriad Pro" panose="020B0503030403020204" pitchFamily="34" charset="0"/>
              </a:rPr>
              <a:t>Tours</a:t>
            </a:r>
            <a:endParaRPr lang="en-US" sz="8800" b="1" cap="none" spc="0" dirty="0">
              <a:ln w="0"/>
              <a:solidFill>
                <a:srgbClr val="0072BB"/>
              </a:solidFill>
              <a:effectLst>
                <a:outerShdw blurRad="38100" dist="19050" dir="2700000" algn="tl" rotWithShape="0">
                  <a:schemeClr val="dk1">
                    <a:alpha val="40000"/>
                  </a:schemeClr>
                </a:outerShdw>
              </a:effectLst>
              <a:latin typeface="Myriad Pro" panose="020B0503030403020204" pitchFamily="34" charset="0"/>
            </a:endParaRPr>
          </a:p>
        </p:txBody>
      </p:sp>
      <p:sp>
        <p:nvSpPr>
          <p:cNvPr id="5" name="Rectangle 4"/>
          <p:cNvSpPr/>
          <p:nvPr/>
        </p:nvSpPr>
        <p:spPr bwMode="auto">
          <a:xfrm>
            <a:off x="7222480" y="5526088"/>
            <a:ext cx="648072" cy="100689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GB"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649288" y="390525"/>
            <a:ext cx="11704637" cy="1625600"/>
          </a:xfrm>
        </p:spPr>
        <p:txBody>
          <a:bodyPr lIns="126435" tIns="72248" rIns="126435" bIns="72248"/>
          <a:lstStyle/>
          <a:p>
            <a:endParaRPr lang="en-US"/>
          </a:p>
        </p:txBody>
      </p:sp>
      <p:sp>
        <p:nvSpPr>
          <p:cNvPr id="12290" name="Rectangle 2"/>
          <p:cNvSpPr>
            <a:spLocks noGrp="1" noChangeArrowheads="1"/>
          </p:cNvSpPr>
          <p:nvPr>
            <p:ph type="body" idx="1"/>
          </p:nvPr>
        </p:nvSpPr>
        <p:spPr>
          <a:xfrm>
            <a:off x="649288" y="2274888"/>
            <a:ext cx="11704637" cy="6437312"/>
          </a:xfrm>
        </p:spPr>
        <p:txBody>
          <a:bodyPr lIns="126435" tIns="72248" rIns="126435" bIns="72248" anchor="t"/>
          <a:lstStyle/>
          <a:p>
            <a:endParaRPr lang="en-US"/>
          </a:p>
        </p:txBody>
      </p:sp>
      <p:pic>
        <p:nvPicPr>
          <p:cNvPr id="12291" name="Picture 3" descr="image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42888"/>
            <a:ext cx="15360650" cy="2172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2" name="AutoShape 4"/>
          <p:cNvSpPr>
            <a:spLocks/>
          </p:cNvSpPr>
          <p:nvPr/>
        </p:nvSpPr>
        <p:spPr bwMode="auto">
          <a:xfrm flipV="1">
            <a:off x="5170488" y="2419350"/>
            <a:ext cx="204787" cy="552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199"/>
                </a:moveTo>
                <a:lnTo>
                  <a:pt x="5399" y="21199"/>
                </a:lnTo>
                <a:lnTo>
                  <a:pt x="5399" y="0"/>
                </a:lnTo>
                <a:lnTo>
                  <a:pt x="16200" y="0"/>
                </a:lnTo>
                <a:lnTo>
                  <a:pt x="16200" y="21199"/>
                </a:lnTo>
                <a:lnTo>
                  <a:pt x="21600" y="21199"/>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2293" name="Rectangle 5"/>
          <p:cNvSpPr>
            <a:spLocks/>
          </p:cNvSpPr>
          <p:nvPr/>
        </p:nvSpPr>
        <p:spPr bwMode="auto">
          <a:xfrm>
            <a:off x="971550" y="677863"/>
            <a:ext cx="9728200" cy="2252662"/>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2294" name="Rectangle 6"/>
          <p:cNvSpPr>
            <a:spLocks/>
          </p:cNvSpPr>
          <p:nvPr/>
        </p:nvSpPr>
        <p:spPr bwMode="auto">
          <a:xfrm>
            <a:off x="5835650" y="4689475"/>
            <a:ext cx="4411166" cy="1555477"/>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nchor="ctr"/>
          <a:lstStyle/>
          <a:p>
            <a:pPr defTabSz="1300163"/>
            <a:r>
              <a:rPr lang="en-US" sz="2500" dirty="0">
                <a:latin typeface="Helvetica" charset="0"/>
                <a:ea typeface="Helvetica" charset="0"/>
                <a:cs typeface="Helvetica" charset="0"/>
                <a:sym typeface="Helvetica" charset="0"/>
              </a:rPr>
              <a:t> Visit one Science classroom</a:t>
            </a:r>
            <a:r>
              <a:rPr lang="en-US" sz="2500" dirty="0" smtClean="0">
                <a:latin typeface="Helvetica" charset="0"/>
                <a:ea typeface="Helvetica" charset="0"/>
                <a:cs typeface="Helvetica" charset="0"/>
                <a:sym typeface="Helvetica" charset="0"/>
              </a:rPr>
              <a:t>. Exit </a:t>
            </a:r>
            <a:r>
              <a:rPr lang="en-US" sz="2500" dirty="0">
                <a:latin typeface="Helvetica" charset="0"/>
                <a:ea typeface="Helvetica" charset="0"/>
                <a:cs typeface="Helvetica" charset="0"/>
                <a:sym typeface="Helvetica" charset="0"/>
              </a:rPr>
              <a:t>Science using the stairs leading down to A Block.</a:t>
            </a:r>
            <a:endParaRPr lang="en-US" dirty="0"/>
          </a:p>
        </p:txBody>
      </p:sp>
      <p:sp>
        <p:nvSpPr>
          <p:cNvPr id="12295" name="AutoShape 7"/>
          <p:cNvSpPr>
            <a:spLocks/>
          </p:cNvSpPr>
          <p:nvPr/>
        </p:nvSpPr>
        <p:spPr bwMode="auto">
          <a:xfrm rot="16200000" flipV="1">
            <a:off x="4888707" y="1932781"/>
            <a:ext cx="204788" cy="561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672"/>
                </a:moveTo>
                <a:lnTo>
                  <a:pt x="5399" y="17672"/>
                </a:lnTo>
                <a:lnTo>
                  <a:pt x="5399" y="0"/>
                </a:lnTo>
                <a:lnTo>
                  <a:pt x="16200" y="0"/>
                </a:lnTo>
                <a:lnTo>
                  <a:pt x="16200" y="17672"/>
                </a:lnTo>
                <a:lnTo>
                  <a:pt x="21600" y="17672"/>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2296" name="AutoShape 8"/>
          <p:cNvSpPr>
            <a:spLocks/>
          </p:cNvSpPr>
          <p:nvPr/>
        </p:nvSpPr>
        <p:spPr bwMode="auto">
          <a:xfrm rot="10800000" flipV="1">
            <a:off x="4657725" y="2417763"/>
            <a:ext cx="204788" cy="409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6199"/>
                </a:moveTo>
                <a:lnTo>
                  <a:pt x="5399" y="16199"/>
                </a:lnTo>
                <a:lnTo>
                  <a:pt x="5399" y="0"/>
                </a:lnTo>
                <a:lnTo>
                  <a:pt x="16200" y="0"/>
                </a:lnTo>
                <a:lnTo>
                  <a:pt x="16200" y="16199"/>
                </a:lnTo>
                <a:lnTo>
                  <a:pt x="21600" y="16199"/>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2297" name="AutoShape 9"/>
          <p:cNvSpPr>
            <a:spLocks/>
          </p:cNvSpPr>
          <p:nvPr/>
        </p:nvSpPr>
        <p:spPr bwMode="auto">
          <a:xfrm rot="16200000" flipV="1">
            <a:off x="4120357" y="2520156"/>
            <a:ext cx="204788" cy="561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672"/>
                </a:moveTo>
                <a:lnTo>
                  <a:pt x="5399" y="17672"/>
                </a:lnTo>
                <a:lnTo>
                  <a:pt x="5399" y="0"/>
                </a:lnTo>
                <a:lnTo>
                  <a:pt x="16200" y="0"/>
                </a:lnTo>
                <a:lnTo>
                  <a:pt x="16200" y="17672"/>
                </a:lnTo>
                <a:lnTo>
                  <a:pt x="21600" y="17672"/>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2298" name="AutoShape 10"/>
          <p:cNvSpPr>
            <a:spLocks/>
          </p:cNvSpPr>
          <p:nvPr/>
        </p:nvSpPr>
        <p:spPr bwMode="auto">
          <a:xfrm rot="10800000">
            <a:off x="3736975" y="2260600"/>
            <a:ext cx="204788" cy="409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6199"/>
                </a:moveTo>
                <a:lnTo>
                  <a:pt x="5399" y="16199"/>
                </a:lnTo>
                <a:lnTo>
                  <a:pt x="5399" y="0"/>
                </a:lnTo>
                <a:lnTo>
                  <a:pt x="16200" y="0"/>
                </a:lnTo>
                <a:lnTo>
                  <a:pt x="16200" y="16199"/>
                </a:lnTo>
                <a:lnTo>
                  <a:pt x="21600" y="16199"/>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6" name="Rectangle 7"/>
          <p:cNvSpPr>
            <a:spLocks/>
          </p:cNvSpPr>
          <p:nvPr/>
        </p:nvSpPr>
        <p:spPr bwMode="auto">
          <a:xfrm>
            <a:off x="-2185312" y="9271818"/>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7" name="Rectangle 16">
            <a:hlinkClick r:id="rId3" action="ppaction://hlinksldjump"/>
          </p:cNvPr>
          <p:cNvSpPr/>
          <p:nvPr/>
        </p:nvSpPr>
        <p:spPr>
          <a:xfrm>
            <a:off x="138787" y="9271818"/>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974725" y="3028950"/>
            <a:ext cx="11053763" cy="2090738"/>
          </a:xfrm>
        </p:spPr>
        <p:txBody>
          <a:bodyPr lIns="126435" tIns="72248" rIns="126435" bIns="72248"/>
          <a:lstStyle/>
          <a:p>
            <a:endParaRPr lang="en-US"/>
          </a:p>
        </p:txBody>
      </p:sp>
      <p:sp>
        <p:nvSpPr>
          <p:cNvPr id="3074" name="Rectangle 2"/>
          <p:cNvSpPr>
            <a:spLocks noGrp="1" noChangeArrowheads="1"/>
          </p:cNvSpPr>
          <p:nvPr>
            <p:ph type="body" idx="1"/>
          </p:nvPr>
        </p:nvSpPr>
        <p:spPr>
          <a:xfrm>
            <a:off x="1949450" y="5526088"/>
            <a:ext cx="9104313" cy="2492375"/>
          </a:xfrm>
        </p:spPr>
        <p:txBody>
          <a:bodyPr lIns="126435" tIns="72248" rIns="126435" bIns="72248" anchor="t"/>
          <a:lstStyle/>
          <a:p>
            <a:endParaRPr lang="en-US"/>
          </a:p>
        </p:txBody>
      </p:sp>
      <p:pic>
        <p:nvPicPr>
          <p:cNvPr id="3075"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13004800" cy="975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ounded Rectangle 1">
            <a:hlinkClick r:id="rId3" action="ppaction://hlinksldjump"/>
          </p:cNvPr>
          <p:cNvSpPr/>
          <p:nvPr/>
        </p:nvSpPr>
        <p:spPr bwMode="auto">
          <a:xfrm>
            <a:off x="7582520" y="7037040"/>
            <a:ext cx="5167148" cy="2520280"/>
          </a:xfrm>
          <a:prstGeom prst="roundRect">
            <a:avLst/>
          </a:prstGeom>
          <a:ln w="76200">
            <a:solidFill>
              <a:srgbClr val="0072BC"/>
            </a:solidFill>
          </a:ln>
          <a:effectLst>
            <a:outerShdw blurRad="50800" dist="38100" dir="18900000" algn="b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r>
              <a:rPr kumimoji="0" lang="en-GB" sz="9600" b="1" i="0" u="none" strike="noStrike" cap="none" normalizeH="0" baseline="0" dirty="0" smtClean="0">
                <a:ln>
                  <a:noFill/>
                </a:ln>
                <a:solidFill>
                  <a:srgbClr val="0072BC"/>
                </a:solidFill>
                <a:effectLst/>
                <a:latin typeface="Helvetica Light" charset="0"/>
                <a:ea typeface="Helvetica Light" charset="0"/>
                <a:cs typeface="Helvetica Light" charset="0"/>
                <a:sym typeface="Helvetica Light" charset="0"/>
              </a:rPr>
              <a:t>Route 4</a:t>
            </a:r>
          </a:p>
        </p:txBody>
      </p:sp>
      <p:sp>
        <p:nvSpPr>
          <p:cNvPr id="6" name="Rectangle 7"/>
          <p:cNvSpPr>
            <a:spLocks/>
          </p:cNvSpPr>
          <p:nvPr/>
        </p:nvSpPr>
        <p:spPr bwMode="auto">
          <a:xfrm>
            <a:off x="-2324099" y="91072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7" name="Rectangle 6">
            <a:hlinkClick r:id="rId4"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pic>
        <p:nvPicPr>
          <p:cNvPr id="3" name="Picture 2"/>
          <p:cNvPicPr>
            <a:picLocks noChangeAspect="1"/>
          </p:cNvPicPr>
          <p:nvPr/>
        </p:nvPicPr>
        <p:blipFill>
          <a:blip r:embed="rId5"/>
          <a:stretch>
            <a:fillRect/>
          </a:stretch>
        </p:blipFill>
        <p:spPr>
          <a:xfrm>
            <a:off x="733534" y="6533787"/>
            <a:ext cx="3248586" cy="1260321"/>
          </a:xfrm>
          <a:prstGeom prst="rect">
            <a:avLst/>
          </a:prstGeom>
        </p:spPr>
      </p:pic>
      <p:sp>
        <p:nvSpPr>
          <p:cNvPr id="9" name="Rectangle 8"/>
          <p:cNvSpPr/>
          <p:nvPr/>
        </p:nvSpPr>
        <p:spPr bwMode="auto">
          <a:xfrm>
            <a:off x="6862440" y="5526088"/>
            <a:ext cx="1008112" cy="100689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GB"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p:txBody>
      </p:sp>
      <p:sp>
        <p:nvSpPr>
          <p:cNvPr id="10" name="Rectangle 9"/>
          <p:cNvSpPr/>
          <p:nvPr/>
        </p:nvSpPr>
        <p:spPr>
          <a:xfrm>
            <a:off x="703471" y="4455492"/>
            <a:ext cx="6557297" cy="4154984"/>
          </a:xfrm>
          <a:prstGeom prst="rect">
            <a:avLst/>
          </a:prstGeom>
          <a:solidFill>
            <a:schemeClr val="bg1"/>
          </a:solidFill>
        </p:spPr>
        <p:txBody>
          <a:bodyPr wrap="square" lIns="91440" tIns="45720" rIns="91440" bIns="45720">
            <a:spAutoFit/>
          </a:bodyPr>
          <a:lstStyle/>
          <a:p>
            <a:pPr algn="l"/>
            <a:r>
              <a:rPr lang="en-US" sz="8800" b="1" cap="none" spc="0" dirty="0" smtClean="0">
                <a:ln w="0"/>
                <a:solidFill>
                  <a:srgbClr val="0072BB"/>
                </a:solidFill>
                <a:effectLst>
                  <a:outerShdw blurRad="38100" dist="19050" dir="2700000" algn="tl" rotWithShape="0">
                    <a:schemeClr val="dk1">
                      <a:alpha val="40000"/>
                    </a:schemeClr>
                  </a:outerShdw>
                </a:effectLst>
                <a:latin typeface="Myriad Pro" panose="020B0503030403020204" pitchFamily="34" charset="0"/>
              </a:rPr>
              <a:t>Open Day 2016</a:t>
            </a:r>
            <a:endParaRPr lang="en-US" sz="8800" b="1" cap="none" spc="0" dirty="0" smtClean="0">
              <a:ln w="0"/>
              <a:solidFill>
                <a:srgbClr val="0072BB"/>
              </a:solidFill>
              <a:effectLst>
                <a:outerShdw blurRad="38100" dist="19050" dir="2700000" algn="tl" rotWithShape="0">
                  <a:schemeClr val="dk1">
                    <a:alpha val="40000"/>
                  </a:schemeClr>
                </a:outerShdw>
              </a:effectLst>
              <a:latin typeface="Myriad Pro" panose="020B0503030403020204" pitchFamily="34" charset="0"/>
            </a:endParaRPr>
          </a:p>
          <a:p>
            <a:pPr algn="l"/>
            <a:r>
              <a:rPr lang="en-US" sz="8800" b="1" dirty="0" smtClean="0">
                <a:ln w="0"/>
                <a:solidFill>
                  <a:srgbClr val="0072BB"/>
                </a:solidFill>
                <a:effectLst>
                  <a:outerShdw blurRad="38100" dist="19050" dir="2700000" algn="tl" rotWithShape="0">
                    <a:schemeClr val="dk1">
                      <a:alpha val="40000"/>
                    </a:schemeClr>
                  </a:outerShdw>
                </a:effectLst>
                <a:latin typeface="Myriad Pro" panose="020B0503030403020204" pitchFamily="34" charset="0"/>
              </a:rPr>
              <a:t>Tours</a:t>
            </a:r>
            <a:endParaRPr lang="en-US" sz="8800" b="1" cap="none" spc="0" dirty="0">
              <a:ln w="0"/>
              <a:solidFill>
                <a:srgbClr val="0072BB"/>
              </a:solidFill>
              <a:effectLst>
                <a:outerShdw blurRad="38100" dist="19050" dir="2700000" algn="tl" rotWithShape="0">
                  <a:schemeClr val="dk1">
                    <a:alpha val="40000"/>
                  </a:schemeClr>
                </a:outerShdw>
              </a:effectLst>
              <a:latin typeface="Myriad Pro" panose="020B0503030403020204" pitchFamily="34" charset="0"/>
            </a:endParaRPr>
          </a:p>
        </p:txBody>
      </p:sp>
    </p:spTree>
    <p:extLst>
      <p:ext uri="{BB962C8B-B14F-4D97-AF65-F5344CB8AC3E}">
        <p14:creationId xmlns:p14="http://schemas.microsoft.com/office/powerpoint/2010/main" val="335430291"/>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1281113" y="7004050"/>
            <a:ext cx="11055350" cy="2090738"/>
          </a:xfrm>
        </p:spPr>
        <p:txBody>
          <a:bodyPr lIns="126435" tIns="72248" rIns="126435" bIns="72248"/>
          <a:lstStyle/>
          <a:p>
            <a:endParaRPr lang="en-US"/>
          </a:p>
        </p:txBody>
      </p:sp>
      <p:sp>
        <p:nvSpPr>
          <p:cNvPr id="13314" name="Rectangle 2"/>
          <p:cNvSpPr>
            <a:spLocks noGrp="1" noChangeArrowheads="1"/>
          </p:cNvSpPr>
          <p:nvPr>
            <p:ph type="body" idx="1"/>
          </p:nvPr>
        </p:nvSpPr>
        <p:spPr>
          <a:xfrm>
            <a:off x="2257425" y="9501188"/>
            <a:ext cx="9102725" cy="2493962"/>
          </a:xfrm>
        </p:spPr>
        <p:txBody>
          <a:bodyPr lIns="126435" tIns="72248" rIns="126435" bIns="72248" anchor="t"/>
          <a:lstStyle/>
          <a:p>
            <a:endParaRPr lang="en-US"/>
          </a:p>
        </p:txBody>
      </p:sp>
      <p:pic>
        <p:nvPicPr>
          <p:cNvPr id="13315"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0375" y="-876300"/>
            <a:ext cx="18070513" cy="255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AutoShape 4"/>
          <p:cNvSpPr>
            <a:spLocks/>
          </p:cNvSpPr>
          <p:nvPr/>
        </p:nvSpPr>
        <p:spPr bwMode="auto">
          <a:xfrm flipV="1">
            <a:off x="4178300" y="3470275"/>
            <a:ext cx="204788" cy="460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6799"/>
                </a:moveTo>
                <a:lnTo>
                  <a:pt x="5399" y="16799"/>
                </a:lnTo>
                <a:lnTo>
                  <a:pt x="5399" y="0"/>
                </a:lnTo>
                <a:lnTo>
                  <a:pt x="16200" y="0"/>
                </a:lnTo>
                <a:lnTo>
                  <a:pt x="16200" y="16799"/>
                </a:lnTo>
                <a:lnTo>
                  <a:pt x="21600" y="16799"/>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3317" name="Rectangle 5"/>
          <p:cNvSpPr>
            <a:spLocks/>
          </p:cNvSpPr>
          <p:nvPr/>
        </p:nvSpPr>
        <p:spPr bwMode="auto">
          <a:xfrm>
            <a:off x="500063" y="2343150"/>
            <a:ext cx="3236912" cy="1976438"/>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3318" name="AutoShape 6"/>
          <p:cNvSpPr>
            <a:spLocks/>
          </p:cNvSpPr>
          <p:nvPr/>
        </p:nvSpPr>
        <p:spPr bwMode="auto">
          <a:xfrm rot="16200000" flipV="1">
            <a:off x="2814638" y="2008188"/>
            <a:ext cx="204787" cy="2662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769"/>
                </a:moveTo>
                <a:lnTo>
                  <a:pt x="5399" y="20769"/>
                </a:lnTo>
                <a:lnTo>
                  <a:pt x="5399" y="0"/>
                </a:lnTo>
                <a:lnTo>
                  <a:pt x="16200" y="0"/>
                </a:lnTo>
                <a:lnTo>
                  <a:pt x="16200" y="20769"/>
                </a:lnTo>
                <a:lnTo>
                  <a:pt x="21600" y="20769"/>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3319" name="AutoShape 7"/>
          <p:cNvSpPr>
            <a:spLocks/>
          </p:cNvSpPr>
          <p:nvPr/>
        </p:nvSpPr>
        <p:spPr bwMode="auto">
          <a:xfrm rot="5400000" flipH="1" flipV="1">
            <a:off x="3247232" y="3653631"/>
            <a:ext cx="204788" cy="1127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6"/>
                </a:moveTo>
                <a:lnTo>
                  <a:pt x="5399" y="19636"/>
                </a:lnTo>
                <a:lnTo>
                  <a:pt x="5399" y="0"/>
                </a:lnTo>
                <a:lnTo>
                  <a:pt x="16200" y="0"/>
                </a:lnTo>
                <a:lnTo>
                  <a:pt x="16200" y="19636"/>
                </a:lnTo>
                <a:lnTo>
                  <a:pt x="21600" y="19636"/>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3320" name="Rectangle 8"/>
          <p:cNvSpPr>
            <a:spLocks/>
          </p:cNvSpPr>
          <p:nvPr/>
        </p:nvSpPr>
        <p:spPr bwMode="auto">
          <a:xfrm>
            <a:off x="4936579" y="2942517"/>
            <a:ext cx="3744416" cy="1055515"/>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algn="l" defTabSz="1300163"/>
            <a:r>
              <a:rPr lang="en-US" sz="2500" dirty="0">
                <a:latin typeface="Helvetica" charset="0"/>
                <a:ea typeface="Helvetica" charset="0"/>
                <a:cs typeface="Helvetica" charset="0"/>
                <a:sym typeface="Helvetica" charset="0"/>
              </a:rPr>
              <a:t> Take the visitors down </a:t>
            </a:r>
            <a:r>
              <a:rPr lang="en-US" sz="2500" dirty="0" smtClean="0">
                <a:latin typeface="Helvetica" charset="0"/>
                <a:ea typeface="Helvetica" charset="0"/>
                <a:cs typeface="Helvetica" charset="0"/>
                <a:sym typeface="Helvetica" charset="0"/>
              </a:rPr>
              <a:t>to the new Art </a:t>
            </a:r>
            <a:r>
              <a:rPr lang="en-US" sz="2500" dirty="0" smtClean="0">
                <a:latin typeface="Helvetica" charset="0"/>
                <a:ea typeface="Helvetica" charset="0"/>
                <a:cs typeface="Helvetica" charset="0"/>
                <a:sym typeface="Helvetica" charset="0"/>
              </a:rPr>
              <a:t>Department.</a:t>
            </a:r>
            <a:endParaRPr lang="en-US" dirty="0"/>
          </a:p>
        </p:txBody>
      </p:sp>
      <p:sp>
        <p:nvSpPr>
          <p:cNvPr id="14" name="Rectangle 13">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5"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6" name="Rectangle 15">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281113" y="7004050"/>
            <a:ext cx="11055350" cy="2090738"/>
          </a:xfrm>
        </p:spPr>
        <p:txBody>
          <a:bodyPr lIns="126435" tIns="72248" rIns="126435" bIns="72248"/>
          <a:lstStyle/>
          <a:p>
            <a:endParaRPr lang="en-US"/>
          </a:p>
        </p:txBody>
      </p:sp>
      <p:sp>
        <p:nvSpPr>
          <p:cNvPr id="14338" name="Rectangle 2"/>
          <p:cNvSpPr>
            <a:spLocks noGrp="1" noChangeArrowheads="1"/>
          </p:cNvSpPr>
          <p:nvPr>
            <p:ph type="body" idx="1"/>
          </p:nvPr>
        </p:nvSpPr>
        <p:spPr>
          <a:xfrm>
            <a:off x="2257425" y="9501188"/>
            <a:ext cx="9102725" cy="2493962"/>
          </a:xfrm>
        </p:spPr>
        <p:txBody>
          <a:bodyPr lIns="126435" tIns="72248" rIns="126435" bIns="72248" anchor="t"/>
          <a:lstStyle/>
          <a:p>
            <a:endParaRPr lang="en-US"/>
          </a:p>
        </p:txBody>
      </p:sp>
      <p:pic>
        <p:nvPicPr>
          <p:cNvPr id="14339"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0375" y="-876300"/>
            <a:ext cx="18070513" cy="255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0" name="Rectangle 4"/>
          <p:cNvSpPr>
            <a:spLocks/>
          </p:cNvSpPr>
          <p:nvPr/>
        </p:nvSpPr>
        <p:spPr bwMode="auto">
          <a:xfrm>
            <a:off x="4178300" y="2454275"/>
            <a:ext cx="4986338" cy="1976438"/>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4341" name="AutoShape 5"/>
          <p:cNvSpPr>
            <a:spLocks/>
          </p:cNvSpPr>
          <p:nvPr/>
        </p:nvSpPr>
        <p:spPr bwMode="auto">
          <a:xfrm rot="5400000" flipH="1" flipV="1">
            <a:off x="5272882" y="-450056"/>
            <a:ext cx="204787" cy="7578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308"/>
                </a:moveTo>
                <a:lnTo>
                  <a:pt x="5400" y="21308"/>
                </a:lnTo>
                <a:lnTo>
                  <a:pt x="5400" y="0"/>
                </a:lnTo>
                <a:lnTo>
                  <a:pt x="16200" y="0"/>
                </a:lnTo>
                <a:lnTo>
                  <a:pt x="16200" y="21308"/>
                </a:lnTo>
                <a:lnTo>
                  <a:pt x="21600" y="21308"/>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4342" name="Rectangle 6"/>
          <p:cNvSpPr>
            <a:spLocks/>
          </p:cNvSpPr>
          <p:nvPr/>
        </p:nvSpPr>
        <p:spPr bwMode="auto">
          <a:xfrm>
            <a:off x="885934" y="4773613"/>
            <a:ext cx="8136746" cy="3775595"/>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algn="l" defTabSz="1300163"/>
            <a:r>
              <a:rPr lang="en-US" sz="2500" dirty="0">
                <a:latin typeface="Helvetica" charset="0"/>
                <a:ea typeface="Helvetica" charset="0"/>
                <a:cs typeface="Helvetica" charset="0"/>
                <a:sym typeface="Helvetica" charset="0"/>
              </a:rPr>
              <a:t> Turn around and point out </a:t>
            </a:r>
            <a:r>
              <a:rPr lang="en-US" sz="2500" dirty="0" smtClean="0">
                <a:latin typeface="Helvetica" charset="0"/>
                <a:ea typeface="Helvetica" charset="0"/>
                <a:cs typeface="Helvetica" charset="0"/>
                <a:sym typeface="Helvetica" charset="0"/>
              </a:rPr>
              <a:t>DT5 &amp; DT6 </a:t>
            </a:r>
            <a:r>
              <a:rPr lang="en-US" sz="2500" dirty="0">
                <a:latin typeface="Helvetica" charset="0"/>
                <a:ea typeface="Helvetica" charset="0"/>
                <a:cs typeface="Helvetica" charset="0"/>
                <a:sym typeface="Helvetica" charset="0"/>
              </a:rPr>
              <a:t>(used for all the </a:t>
            </a:r>
            <a:r>
              <a:rPr lang="en-US" sz="2500" dirty="0" smtClean="0">
                <a:latin typeface="Helvetica" charset="0"/>
                <a:ea typeface="Helvetica" charset="0"/>
                <a:cs typeface="Helvetica" charset="0"/>
                <a:sym typeface="Helvetica" charset="0"/>
              </a:rPr>
              <a:t>Graphics</a:t>
            </a:r>
            <a:r>
              <a:rPr lang="en-US" sz="2500" dirty="0">
                <a:latin typeface="Helvetica" charset="0"/>
                <a:ea typeface="Helvetica" charset="0"/>
                <a:cs typeface="Helvetica" charset="0"/>
                <a:sym typeface="Helvetica" charset="0"/>
              </a:rPr>
              <a:t>) and point </a:t>
            </a:r>
            <a:r>
              <a:rPr lang="en-US" sz="2500" dirty="0" smtClean="0">
                <a:latin typeface="Helvetica" charset="0"/>
                <a:ea typeface="Helvetica" charset="0"/>
                <a:cs typeface="Helvetica" charset="0"/>
                <a:sym typeface="Helvetica" charset="0"/>
              </a:rPr>
              <a:t>out </a:t>
            </a:r>
            <a:r>
              <a:rPr lang="en-US" sz="2500" dirty="0" smtClean="0">
                <a:latin typeface="Helvetica" charset="0"/>
                <a:ea typeface="Helvetica" charset="0"/>
                <a:cs typeface="Helvetica" charset="0"/>
                <a:sym typeface="Helvetica" charset="0"/>
              </a:rPr>
              <a:t>DT3 </a:t>
            </a:r>
            <a:r>
              <a:rPr lang="en-US" sz="2500" dirty="0">
                <a:latin typeface="Helvetica" charset="0"/>
                <a:ea typeface="Helvetica" charset="0"/>
                <a:cs typeface="Helvetica" charset="0"/>
                <a:sym typeface="Helvetica" charset="0"/>
              </a:rPr>
              <a:t>used </a:t>
            </a:r>
            <a:r>
              <a:rPr lang="en-US" sz="2500" dirty="0" smtClean="0">
                <a:latin typeface="Helvetica" charset="0"/>
                <a:ea typeface="Helvetica" charset="0"/>
                <a:cs typeface="Helvetica" charset="0"/>
                <a:sym typeface="Helvetica" charset="0"/>
              </a:rPr>
              <a:t>for </a:t>
            </a:r>
            <a:r>
              <a:rPr lang="en-US" sz="2500" dirty="0" smtClean="0">
                <a:latin typeface="Helvetica" charset="0"/>
                <a:ea typeface="Helvetica" charset="0"/>
                <a:cs typeface="Helvetica" charset="0"/>
                <a:sym typeface="Helvetica" charset="0"/>
              </a:rPr>
              <a:t>Textiles</a:t>
            </a:r>
            <a:r>
              <a:rPr lang="en-US" sz="2500" dirty="0">
                <a:latin typeface="Helvetica" charset="0"/>
                <a:ea typeface="Helvetica" charset="0"/>
                <a:cs typeface="Helvetica" charset="0"/>
                <a:sym typeface="Helvetica" charset="0"/>
              </a:rPr>
              <a:t>. </a:t>
            </a:r>
          </a:p>
          <a:p>
            <a:pPr algn="l" defTabSz="1300163"/>
            <a:r>
              <a:rPr lang="en-US" sz="2500" dirty="0">
                <a:latin typeface="Helvetica" charset="0"/>
                <a:ea typeface="Helvetica" charset="0"/>
                <a:cs typeface="Helvetica" charset="0"/>
                <a:sym typeface="Helvetica" charset="0"/>
              </a:rPr>
              <a:t> </a:t>
            </a:r>
          </a:p>
          <a:p>
            <a:pPr algn="l" defTabSz="1300163"/>
            <a:r>
              <a:rPr lang="en-US" sz="2500" dirty="0">
                <a:latin typeface="Helvetica" charset="0"/>
                <a:ea typeface="Helvetica" charset="0"/>
                <a:cs typeface="Helvetica" charset="0"/>
                <a:sym typeface="Helvetica" charset="0"/>
              </a:rPr>
              <a:t>Walk </a:t>
            </a:r>
            <a:r>
              <a:rPr lang="en-US" sz="2500" dirty="0" smtClean="0">
                <a:latin typeface="Helvetica" charset="0"/>
                <a:ea typeface="Helvetica" charset="0"/>
                <a:cs typeface="Helvetica" charset="0"/>
                <a:sym typeface="Helvetica" charset="0"/>
              </a:rPr>
              <a:t>through </a:t>
            </a:r>
            <a:r>
              <a:rPr lang="en-US" sz="2500" dirty="0">
                <a:latin typeface="Helvetica" charset="0"/>
                <a:ea typeface="Helvetica" charset="0"/>
                <a:cs typeface="Helvetica" charset="0"/>
                <a:sym typeface="Helvetica" charset="0"/>
              </a:rPr>
              <a:t>DT5/6/7 where Food and Textiles are taught.  </a:t>
            </a:r>
            <a:endParaRPr lang="en-US" sz="2500" dirty="0" smtClean="0">
              <a:latin typeface="Helvetica" charset="0"/>
              <a:ea typeface="Helvetica" charset="0"/>
              <a:cs typeface="Helvetica" charset="0"/>
              <a:sym typeface="Helvetica" charset="0"/>
            </a:endParaRPr>
          </a:p>
          <a:p>
            <a:pPr algn="l" defTabSz="1300163"/>
            <a:endParaRPr lang="en-US" sz="2500" dirty="0">
              <a:latin typeface="Helvetica" charset="0"/>
              <a:ea typeface="Helvetica" charset="0"/>
              <a:cs typeface="Helvetica" charset="0"/>
              <a:sym typeface="Helvetica" charset="0"/>
            </a:endParaRPr>
          </a:p>
          <a:p>
            <a:pPr algn="l" defTabSz="1300163"/>
            <a:r>
              <a:rPr lang="en-US" sz="2500" u="sng" dirty="0">
                <a:latin typeface="Helvetica" charset="0"/>
                <a:ea typeface="Helvetica" charset="0"/>
                <a:cs typeface="Helvetica" charset="0"/>
                <a:sym typeface="Helvetica" charset="0"/>
              </a:rPr>
              <a:t>Exit</a:t>
            </a:r>
            <a:r>
              <a:rPr lang="en-US" sz="2500" dirty="0">
                <a:latin typeface="Helvetica" charset="0"/>
                <a:ea typeface="Helvetica" charset="0"/>
                <a:cs typeface="Helvetica" charset="0"/>
                <a:sym typeface="Helvetica" charset="0"/>
              </a:rPr>
              <a:t> Food Technology – DT8 on your left (A Level Food room) - do </a:t>
            </a:r>
            <a:r>
              <a:rPr lang="en-US" sz="2500" u="sng" dirty="0">
                <a:latin typeface="Helvetica" charset="0"/>
                <a:ea typeface="Helvetica" charset="0"/>
                <a:cs typeface="Helvetica" charset="0"/>
                <a:sym typeface="Helvetica" charset="0"/>
              </a:rPr>
              <a:t>not</a:t>
            </a:r>
            <a:r>
              <a:rPr lang="en-US" sz="2500" dirty="0">
                <a:latin typeface="Helvetica" charset="0"/>
                <a:ea typeface="Helvetica" charset="0"/>
                <a:cs typeface="Helvetica" charset="0"/>
                <a:sym typeface="Helvetica" charset="0"/>
              </a:rPr>
              <a:t> enter.  Turn right out of external door.</a:t>
            </a:r>
            <a:endParaRPr lang="en-US" dirty="0"/>
          </a:p>
        </p:txBody>
      </p:sp>
      <p:sp>
        <p:nvSpPr>
          <p:cNvPr id="14343" name="AutoShape 7"/>
          <p:cNvSpPr>
            <a:spLocks/>
          </p:cNvSpPr>
          <p:nvPr/>
        </p:nvSpPr>
        <p:spPr bwMode="auto">
          <a:xfrm>
            <a:off x="9324975" y="3603625"/>
            <a:ext cx="204788" cy="1587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206"/>
                </a:moveTo>
                <a:lnTo>
                  <a:pt x="5400" y="20206"/>
                </a:lnTo>
                <a:lnTo>
                  <a:pt x="5400" y="0"/>
                </a:lnTo>
                <a:lnTo>
                  <a:pt x="16199" y="0"/>
                </a:lnTo>
                <a:lnTo>
                  <a:pt x="16199" y="20206"/>
                </a:lnTo>
                <a:lnTo>
                  <a:pt x="21600" y="20206"/>
                </a:lnTo>
                <a:lnTo>
                  <a:pt x="10799"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3" name="Rectangle 12">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4"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5" name="Rectangle 14">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1281113" y="7004050"/>
            <a:ext cx="11055350" cy="2090738"/>
          </a:xfrm>
        </p:spPr>
        <p:txBody>
          <a:bodyPr lIns="126435" tIns="72248" rIns="126435" bIns="72248"/>
          <a:lstStyle/>
          <a:p>
            <a:endParaRPr lang="en-US"/>
          </a:p>
        </p:txBody>
      </p:sp>
      <p:sp>
        <p:nvSpPr>
          <p:cNvPr id="15362" name="Rectangle 2"/>
          <p:cNvSpPr>
            <a:spLocks noGrp="1" noChangeArrowheads="1"/>
          </p:cNvSpPr>
          <p:nvPr>
            <p:ph type="body" idx="1"/>
          </p:nvPr>
        </p:nvSpPr>
        <p:spPr>
          <a:xfrm>
            <a:off x="2257425" y="9501188"/>
            <a:ext cx="9102725" cy="2493962"/>
          </a:xfrm>
        </p:spPr>
        <p:txBody>
          <a:bodyPr lIns="126435" tIns="72248" rIns="126435" bIns="72248" anchor="t"/>
          <a:lstStyle/>
          <a:p>
            <a:endParaRPr lang="en-US"/>
          </a:p>
        </p:txBody>
      </p:sp>
      <p:pic>
        <p:nvPicPr>
          <p:cNvPr id="15363"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33775" y="-901700"/>
            <a:ext cx="18072100" cy="255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Rectangle 4"/>
          <p:cNvSpPr>
            <a:spLocks/>
          </p:cNvSpPr>
          <p:nvPr/>
        </p:nvSpPr>
        <p:spPr bwMode="auto">
          <a:xfrm>
            <a:off x="6648450" y="4133850"/>
            <a:ext cx="3994150" cy="2259013"/>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5365" name="Rectangle 5"/>
          <p:cNvSpPr>
            <a:spLocks/>
          </p:cNvSpPr>
          <p:nvPr/>
        </p:nvSpPr>
        <p:spPr bwMode="auto">
          <a:xfrm>
            <a:off x="693036" y="4032945"/>
            <a:ext cx="5336158" cy="1777008"/>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nchor="ctr"/>
          <a:lstStyle/>
          <a:p>
            <a:pPr defTabSz="1300163"/>
            <a:r>
              <a:rPr lang="en-US" sz="2500" dirty="0">
                <a:latin typeface="Helvetica" charset="0"/>
                <a:ea typeface="Helvetica" charset="0"/>
                <a:cs typeface="Helvetica" charset="0"/>
                <a:sym typeface="Helvetica" charset="0"/>
              </a:rPr>
              <a:t>Point out MUGA (multi-purpose games area) built with the aid of Lottery funding, </a:t>
            </a:r>
            <a:r>
              <a:rPr lang="en-US" sz="2500" dirty="0" smtClean="0">
                <a:latin typeface="Helvetica" charset="0"/>
                <a:ea typeface="Helvetica" charset="0"/>
                <a:cs typeface="Helvetica" charset="0"/>
                <a:sym typeface="Helvetica" charset="0"/>
              </a:rPr>
              <a:t>and </a:t>
            </a:r>
            <a:r>
              <a:rPr lang="en-US" sz="2500" dirty="0">
                <a:latin typeface="Helvetica" charset="0"/>
                <a:ea typeface="Helvetica" charset="0"/>
                <a:cs typeface="Helvetica" charset="0"/>
                <a:sym typeface="Helvetica" charset="0"/>
              </a:rPr>
              <a:t>tennis courts. </a:t>
            </a:r>
            <a:endParaRPr lang="en-US" dirty="0"/>
          </a:p>
        </p:txBody>
      </p:sp>
      <p:sp>
        <p:nvSpPr>
          <p:cNvPr id="15366" name="AutoShape 6"/>
          <p:cNvSpPr>
            <a:spLocks/>
          </p:cNvSpPr>
          <p:nvPr/>
        </p:nvSpPr>
        <p:spPr bwMode="auto">
          <a:xfrm>
            <a:off x="6251575" y="3578225"/>
            <a:ext cx="204788" cy="1587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206"/>
                </a:moveTo>
                <a:lnTo>
                  <a:pt x="5400" y="20206"/>
                </a:lnTo>
                <a:lnTo>
                  <a:pt x="5400" y="0"/>
                </a:lnTo>
                <a:lnTo>
                  <a:pt x="16199" y="0"/>
                </a:lnTo>
                <a:lnTo>
                  <a:pt x="16199" y="20206"/>
                </a:lnTo>
                <a:lnTo>
                  <a:pt x="21600" y="20206"/>
                </a:lnTo>
                <a:lnTo>
                  <a:pt x="10799"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2" name="Rectangle 11">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3"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4" name="Rectangle 13">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1281113" y="7004050"/>
            <a:ext cx="11055350" cy="2090738"/>
          </a:xfrm>
        </p:spPr>
        <p:txBody>
          <a:bodyPr lIns="126435" tIns="72248" rIns="126435" bIns="72248"/>
          <a:lstStyle/>
          <a:p>
            <a:endParaRPr lang="en-US"/>
          </a:p>
        </p:txBody>
      </p:sp>
      <p:sp>
        <p:nvSpPr>
          <p:cNvPr id="16386" name="Rectangle 2"/>
          <p:cNvSpPr>
            <a:spLocks noGrp="1" noChangeArrowheads="1"/>
          </p:cNvSpPr>
          <p:nvPr>
            <p:ph type="body" idx="1"/>
          </p:nvPr>
        </p:nvSpPr>
        <p:spPr>
          <a:xfrm>
            <a:off x="2257425" y="9501188"/>
            <a:ext cx="9102725" cy="2493962"/>
          </a:xfrm>
        </p:spPr>
        <p:txBody>
          <a:bodyPr lIns="126435" tIns="72248" rIns="126435" bIns="72248" anchor="t"/>
          <a:lstStyle/>
          <a:p>
            <a:endParaRPr lang="en-US"/>
          </a:p>
        </p:txBody>
      </p:sp>
      <p:pic>
        <p:nvPicPr>
          <p:cNvPr id="16387"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33775" y="-901700"/>
            <a:ext cx="18072100" cy="255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8" name="Rectangle 4"/>
          <p:cNvSpPr>
            <a:spLocks/>
          </p:cNvSpPr>
          <p:nvPr/>
        </p:nvSpPr>
        <p:spPr bwMode="auto">
          <a:xfrm>
            <a:off x="2276475" y="5567363"/>
            <a:ext cx="2995613" cy="1663700"/>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6389" name="Rectangle 5"/>
          <p:cNvSpPr>
            <a:spLocks/>
          </p:cNvSpPr>
          <p:nvPr/>
        </p:nvSpPr>
        <p:spPr bwMode="auto">
          <a:xfrm>
            <a:off x="2757984" y="3004592"/>
            <a:ext cx="6605588" cy="1785938"/>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algn="l" defTabSz="1300163"/>
            <a:r>
              <a:rPr lang="en-US" sz="2500" dirty="0">
                <a:latin typeface="Helvetica" charset="0"/>
                <a:ea typeface="Helvetica" charset="0"/>
                <a:cs typeface="Helvetica" charset="0"/>
                <a:sym typeface="Helvetica" charset="0"/>
              </a:rPr>
              <a:t>Walk into DT1 or </a:t>
            </a:r>
            <a:r>
              <a:rPr lang="en-US" sz="2500" dirty="0" smtClean="0">
                <a:latin typeface="Helvetica" charset="0"/>
                <a:ea typeface="Helvetica" charset="0"/>
                <a:cs typeface="Helvetica" charset="0"/>
                <a:sym typeface="Helvetica" charset="0"/>
              </a:rPr>
              <a:t>DT2. Then </a:t>
            </a:r>
            <a:r>
              <a:rPr lang="en-US" sz="2500" dirty="0">
                <a:latin typeface="Helvetica" charset="0"/>
                <a:ea typeface="Helvetica" charset="0"/>
                <a:cs typeface="Helvetica" charset="0"/>
                <a:sym typeface="Helvetica" charset="0"/>
              </a:rPr>
              <a:t>walk out through the middle doors that you have just entered and over towards the Pod.</a:t>
            </a:r>
            <a:endParaRPr lang="en-US" dirty="0"/>
          </a:p>
        </p:txBody>
      </p:sp>
      <p:sp>
        <p:nvSpPr>
          <p:cNvPr id="16390" name="AutoShape 6"/>
          <p:cNvSpPr>
            <a:spLocks/>
          </p:cNvSpPr>
          <p:nvPr/>
        </p:nvSpPr>
        <p:spPr bwMode="auto">
          <a:xfrm>
            <a:off x="6238875" y="5280025"/>
            <a:ext cx="204788" cy="19510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466"/>
                </a:moveTo>
                <a:lnTo>
                  <a:pt x="5400" y="20466"/>
                </a:lnTo>
                <a:lnTo>
                  <a:pt x="5400" y="0"/>
                </a:lnTo>
                <a:lnTo>
                  <a:pt x="16199" y="0"/>
                </a:lnTo>
                <a:lnTo>
                  <a:pt x="16199" y="20466"/>
                </a:lnTo>
                <a:lnTo>
                  <a:pt x="21600" y="20466"/>
                </a:lnTo>
                <a:lnTo>
                  <a:pt x="10799"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6391" name="AutoShape 7"/>
          <p:cNvSpPr>
            <a:spLocks/>
          </p:cNvSpPr>
          <p:nvPr/>
        </p:nvSpPr>
        <p:spPr bwMode="auto">
          <a:xfrm rot="5400000">
            <a:off x="5072063" y="6340475"/>
            <a:ext cx="241300" cy="2298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466"/>
                </a:moveTo>
                <a:lnTo>
                  <a:pt x="5400" y="20466"/>
                </a:lnTo>
                <a:lnTo>
                  <a:pt x="5400" y="0"/>
                </a:lnTo>
                <a:lnTo>
                  <a:pt x="16199" y="0"/>
                </a:lnTo>
                <a:lnTo>
                  <a:pt x="16199" y="20466"/>
                </a:lnTo>
                <a:lnTo>
                  <a:pt x="21600" y="20466"/>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3" name="Rectangle 12">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4"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5" name="Rectangle 14">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2408238" y="6608763"/>
            <a:ext cx="11053762" cy="2090737"/>
          </a:xfrm>
        </p:spPr>
        <p:txBody>
          <a:bodyPr lIns="126435" tIns="72248" rIns="126435" bIns="72248"/>
          <a:lstStyle/>
          <a:p>
            <a:endParaRPr lang="en-US"/>
          </a:p>
        </p:txBody>
      </p:sp>
      <p:sp>
        <p:nvSpPr>
          <p:cNvPr id="17410" name="Rectangle 2"/>
          <p:cNvSpPr>
            <a:spLocks noGrp="1" noChangeArrowheads="1"/>
          </p:cNvSpPr>
          <p:nvPr>
            <p:ph type="body" idx="1"/>
          </p:nvPr>
        </p:nvSpPr>
        <p:spPr>
          <a:xfrm>
            <a:off x="2663825" y="9501188"/>
            <a:ext cx="9102725" cy="2493962"/>
          </a:xfrm>
        </p:spPr>
        <p:txBody>
          <a:bodyPr lIns="126435" tIns="72248" rIns="126435" bIns="72248" anchor="t"/>
          <a:lstStyle/>
          <a:p>
            <a:endParaRPr lang="en-US"/>
          </a:p>
        </p:txBody>
      </p:sp>
      <p:pic>
        <p:nvPicPr>
          <p:cNvPr id="17411"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9313" y="-4851400"/>
            <a:ext cx="18070513" cy="255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Rectangle 4"/>
          <p:cNvSpPr>
            <a:spLocks/>
          </p:cNvSpPr>
          <p:nvPr/>
        </p:nvSpPr>
        <p:spPr bwMode="auto">
          <a:xfrm>
            <a:off x="7486650" y="2917825"/>
            <a:ext cx="3609975" cy="1798638"/>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7413" name="Rectangle 5"/>
          <p:cNvSpPr>
            <a:spLocks/>
          </p:cNvSpPr>
          <p:nvPr/>
        </p:nvSpPr>
        <p:spPr bwMode="auto">
          <a:xfrm>
            <a:off x="5067300" y="317500"/>
            <a:ext cx="6605588" cy="2571750"/>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algn="l" defTabSz="1300163"/>
            <a:r>
              <a:rPr lang="en-US" sz="2500" dirty="0">
                <a:latin typeface="Helvetica" charset="0"/>
                <a:ea typeface="Helvetica" charset="0"/>
                <a:cs typeface="Helvetica" charset="0"/>
                <a:sym typeface="Helvetica" charset="0"/>
              </a:rPr>
              <a:t>On your left, point out </a:t>
            </a:r>
            <a:r>
              <a:rPr lang="en-US" sz="2500" dirty="0" smtClean="0">
                <a:latin typeface="Helvetica" charset="0"/>
                <a:ea typeface="Helvetica" charset="0"/>
                <a:cs typeface="Helvetica" charset="0"/>
                <a:sym typeface="Helvetica" charset="0"/>
              </a:rPr>
              <a:t>POD1 – Learning Support. </a:t>
            </a:r>
            <a:r>
              <a:rPr lang="en-US" sz="2500" dirty="0" smtClean="0">
                <a:latin typeface="Helvetica" charset="0"/>
                <a:ea typeface="Helvetica" charset="0"/>
                <a:cs typeface="Helvetica" charset="0"/>
                <a:sym typeface="Helvetica" charset="0"/>
              </a:rPr>
              <a:t>Enter </a:t>
            </a:r>
            <a:r>
              <a:rPr lang="en-US" sz="2500" dirty="0">
                <a:latin typeface="Helvetica" charset="0"/>
                <a:ea typeface="Helvetica" charset="0"/>
                <a:cs typeface="Helvetica" charset="0"/>
                <a:sym typeface="Helvetica" charset="0"/>
              </a:rPr>
              <a:t>school through doors towards Main dining room.  Turn right and enter </a:t>
            </a:r>
            <a:r>
              <a:rPr lang="en-US" sz="2500" u="sng" dirty="0">
                <a:latin typeface="Helvetica" charset="0"/>
                <a:ea typeface="Helvetica" charset="0"/>
                <a:cs typeface="Helvetica" charset="0"/>
                <a:sym typeface="Helvetica" charset="0"/>
              </a:rPr>
              <a:t>either</a:t>
            </a:r>
            <a:r>
              <a:rPr lang="en-US" sz="2500" dirty="0">
                <a:latin typeface="Helvetica" charset="0"/>
                <a:ea typeface="Helvetica" charset="0"/>
                <a:cs typeface="Helvetica" charset="0"/>
                <a:sym typeface="Helvetica" charset="0"/>
              </a:rPr>
              <a:t> M21 or M18 (Drama rooms).  Explain </a:t>
            </a:r>
            <a:r>
              <a:rPr lang="en-US" sz="2500" dirty="0" smtClean="0">
                <a:latin typeface="Helvetica" charset="0"/>
                <a:ea typeface="Helvetica" charset="0"/>
                <a:cs typeface="Helvetica" charset="0"/>
                <a:sym typeface="Helvetica" charset="0"/>
              </a:rPr>
              <a:t>M18 is used </a:t>
            </a:r>
            <a:r>
              <a:rPr lang="en-US" sz="2500" dirty="0">
                <a:latin typeface="Helvetica" charset="0"/>
                <a:ea typeface="Helvetica" charset="0"/>
                <a:cs typeface="Helvetica" charset="0"/>
                <a:sym typeface="Helvetica" charset="0"/>
              </a:rPr>
              <a:t>at break and lunchtime for serving food.  </a:t>
            </a:r>
            <a:endParaRPr lang="en-US" dirty="0"/>
          </a:p>
        </p:txBody>
      </p:sp>
      <p:sp>
        <p:nvSpPr>
          <p:cNvPr id="17414" name="AutoShape 6"/>
          <p:cNvSpPr>
            <a:spLocks/>
          </p:cNvSpPr>
          <p:nvPr/>
        </p:nvSpPr>
        <p:spPr bwMode="auto">
          <a:xfrm rot="18900000" flipH="1">
            <a:off x="7494588" y="3278188"/>
            <a:ext cx="204787" cy="3722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005"/>
                </a:moveTo>
                <a:lnTo>
                  <a:pt x="5400" y="21005"/>
                </a:lnTo>
                <a:lnTo>
                  <a:pt x="5400" y="0"/>
                </a:lnTo>
                <a:lnTo>
                  <a:pt x="16199" y="0"/>
                </a:lnTo>
                <a:lnTo>
                  <a:pt x="16199" y="21005"/>
                </a:lnTo>
                <a:lnTo>
                  <a:pt x="21600" y="21005"/>
                </a:lnTo>
                <a:lnTo>
                  <a:pt x="10799"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7415" name="AutoShape 7"/>
          <p:cNvSpPr>
            <a:spLocks/>
          </p:cNvSpPr>
          <p:nvPr/>
        </p:nvSpPr>
        <p:spPr bwMode="auto">
          <a:xfrm rot="16200000" flipH="1">
            <a:off x="5149057" y="2677319"/>
            <a:ext cx="241300" cy="16970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063"/>
                </a:moveTo>
                <a:lnTo>
                  <a:pt x="5400" y="20063"/>
                </a:lnTo>
                <a:lnTo>
                  <a:pt x="5400" y="0"/>
                </a:lnTo>
                <a:lnTo>
                  <a:pt x="16199" y="0"/>
                </a:lnTo>
                <a:lnTo>
                  <a:pt x="16199" y="20063"/>
                </a:lnTo>
                <a:lnTo>
                  <a:pt x="21600" y="20063"/>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7416" name="AutoShape 8"/>
          <p:cNvSpPr>
            <a:spLocks/>
          </p:cNvSpPr>
          <p:nvPr/>
        </p:nvSpPr>
        <p:spPr bwMode="auto">
          <a:xfrm rot="5400000">
            <a:off x="7020719" y="5190331"/>
            <a:ext cx="241300" cy="43513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001"/>
                </a:moveTo>
                <a:lnTo>
                  <a:pt x="5400" y="21001"/>
                </a:lnTo>
                <a:lnTo>
                  <a:pt x="5400" y="0"/>
                </a:lnTo>
                <a:lnTo>
                  <a:pt x="16199" y="0"/>
                </a:lnTo>
                <a:lnTo>
                  <a:pt x="16199" y="21001"/>
                </a:lnTo>
                <a:lnTo>
                  <a:pt x="21600" y="21001"/>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7417" name="Rectangle 9"/>
          <p:cNvSpPr>
            <a:spLocks/>
          </p:cNvSpPr>
          <p:nvPr/>
        </p:nvSpPr>
        <p:spPr bwMode="auto">
          <a:xfrm>
            <a:off x="3340100" y="4067175"/>
            <a:ext cx="2868613" cy="5124450"/>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5" name="Rectangle 14">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6"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7" name="Rectangle 16">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1179513" y="1731963"/>
            <a:ext cx="11053762" cy="2090737"/>
          </a:xfrm>
        </p:spPr>
        <p:txBody>
          <a:bodyPr lIns="126435" tIns="72248" rIns="126435" bIns="72248"/>
          <a:lstStyle/>
          <a:p>
            <a:endParaRPr lang="en-US"/>
          </a:p>
        </p:txBody>
      </p:sp>
      <p:sp>
        <p:nvSpPr>
          <p:cNvPr id="18434" name="Rectangle 2"/>
          <p:cNvSpPr>
            <a:spLocks noGrp="1" noChangeArrowheads="1"/>
          </p:cNvSpPr>
          <p:nvPr>
            <p:ph type="body" idx="1"/>
          </p:nvPr>
        </p:nvSpPr>
        <p:spPr>
          <a:xfrm>
            <a:off x="1435100" y="4625975"/>
            <a:ext cx="9102725" cy="2492375"/>
          </a:xfrm>
        </p:spPr>
        <p:txBody>
          <a:bodyPr lIns="126435" tIns="72248" rIns="126435" bIns="72248" anchor="t"/>
          <a:lstStyle/>
          <a:p>
            <a:endParaRPr lang="en-US"/>
          </a:p>
        </p:txBody>
      </p:sp>
      <p:pic>
        <p:nvPicPr>
          <p:cNvPr id="18435"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8038" y="-9728200"/>
            <a:ext cx="18070513" cy="255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6" name="Rectangle 4"/>
          <p:cNvSpPr>
            <a:spLocks/>
          </p:cNvSpPr>
          <p:nvPr/>
        </p:nvSpPr>
        <p:spPr bwMode="auto">
          <a:xfrm>
            <a:off x="2094286" y="2932584"/>
            <a:ext cx="5201989" cy="2579900"/>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nchor="ctr"/>
          <a:lstStyle/>
          <a:p>
            <a:pPr defTabSz="1300163"/>
            <a:r>
              <a:rPr lang="en-US" sz="2500" dirty="0">
                <a:latin typeface="Helvetica" charset="0"/>
                <a:ea typeface="Helvetica" charset="0"/>
                <a:cs typeface="Helvetica" charset="0"/>
                <a:sym typeface="Helvetica" charset="0"/>
              </a:rPr>
              <a:t>Re-trace your steps towards </a:t>
            </a:r>
            <a:r>
              <a:rPr lang="en-US" sz="2500" dirty="0" smtClean="0">
                <a:latin typeface="Helvetica" charset="0"/>
                <a:ea typeface="Helvetica" charset="0"/>
                <a:cs typeface="Helvetica" charset="0"/>
                <a:sym typeface="Helvetica" charset="0"/>
              </a:rPr>
              <a:t>the new </a:t>
            </a:r>
            <a:r>
              <a:rPr lang="en-US" sz="2500" dirty="0" err="1" smtClean="0">
                <a:latin typeface="Helvetica" charset="0"/>
                <a:ea typeface="Helvetica" charset="0"/>
                <a:cs typeface="Helvetica" charset="0"/>
                <a:sym typeface="Helvetica" charset="0"/>
              </a:rPr>
              <a:t>Maths</a:t>
            </a:r>
            <a:r>
              <a:rPr lang="en-US" sz="2500" dirty="0" smtClean="0">
                <a:latin typeface="Helvetica" charset="0"/>
                <a:ea typeface="Helvetica" charset="0"/>
                <a:cs typeface="Helvetica" charset="0"/>
                <a:sym typeface="Helvetica" charset="0"/>
              </a:rPr>
              <a:t> Department.</a:t>
            </a:r>
          </a:p>
          <a:p>
            <a:pPr defTabSz="1300163"/>
            <a:endParaRPr lang="en-US" sz="2500" dirty="0">
              <a:latin typeface="Helvetica" charset="0"/>
              <a:cs typeface="Helvetica" charset="0"/>
              <a:sym typeface="Helvetica" charset="0"/>
            </a:endParaRPr>
          </a:p>
          <a:p>
            <a:pPr defTabSz="1300163"/>
            <a:r>
              <a:rPr lang="en-US" sz="2500" dirty="0" smtClean="0">
                <a:latin typeface="Helvetica" charset="0"/>
                <a:cs typeface="Helvetica" charset="0"/>
                <a:sym typeface="Helvetica" charset="0"/>
              </a:rPr>
              <a:t>Point out L10 – </a:t>
            </a:r>
            <a:r>
              <a:rPr lang="en-US" sz="2500" dirty="0" smtClean="0">
                <a:latin typeface="Helvetica" charset="0"/>
                <a:cs typeface="Helvetica" charset="0"/>
                <a:sym typeface="Helvetica" charset="0"/>
              </a:rPr>
              <a:t>Pastoral Office</a:t>
            </a:r>
            <a:endParaRPr lang="en-US" dirty="0"/>
          </a:p>
        </p:txBody>
      </p:sp>
      <p:sp>
        <p:nvSpPr>
          <p:cNvPr id="18437" name="AutoShape 5"/>
          <p:cNvSpPr>
            <a:spLocks/>
          </p:cNvSpPr>
          <p:nvPr/>
        </p:nvSpPr>
        <p:spPr bwMode="auto">
          <a:xfrm flipH="1">
            <a:off x="9369425" y="2417763"/>
            <a:ext cx="241300" cy="4403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008"/>
                </a:moveTo>
                <a:lnTo>
                  <a:pt x="5400" y="21008"/>
                </a:lnTo>
                <a:lnTo>
                  <a:pt x="5400" y="0"/>
                </a:lnTo>
                <a:lnTo>
                  <a:pt x="16199" y="0"/>
                </a:lnTo>
                <a:lnTo>
                  <a:pt x="16199" y="21008"/>
                </a:lnTo>
                <a:lnTo>
                  <a:pt x="21600" y="21008"/>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8438" name="AutoShape 6"/>
          <p:cNvSpPr>
            <a:spLocks/>
          </p:cNvSpPr>
          <p:nvPr/>
        </p:nvSpPr>
        <p:spPr bwMode="auto">
          <a:xfrm rot="16200000" flipH="1">
            <a:off x="6354763" y="-352425"/>
            <a:ext cx="241300" cy="5683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141"/>
                </a:moveTo>
                <a:lnTo>
                  <a:pt x="5400" y="21141"/>
                </a:lnTo>
                <a:lnTo>
                  <a:pt x="5400" y="0"/>
                </a:lnTo>
                <a:lnTo>
                  <a:pt x="16199" y="0"/>
                </a:lnTo>
                <a:lnTo>
                  <a:pt x="16199" y="21141"/>
                </a:lnTo>
                <a:lnTo>
                  <a:pt x="21600" y="21141"/>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8439" name="Rectangle 7"/>
          <p:cNvSpPr>
            <a:spLocks/>
          </p:cNvSpPr>
          <p:nvPr/>
        </p:nvSpPr>
        <p:spPr bwMode="auto">
          <a:xfrm>
            <a:off x="7832725" y="2703513"/>
            <a:ext cx="3278188" cy="4300537"/>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3" name="Rectangle 12">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4"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5" name="Rectangle 14">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1179513" y="-1992313"/>
            <a:ext cx="11053762" cy="2089151"/>
          </a:xfrm>
        </p:spPr>
        <p:txBody>
          <a:bodyPr lIns="126435" tIns="72248" rIns="126435" bIns="72248"/>
          <a:lstStyle/>
          <a:p>
            <a:endParaRPr lang="en-US"/>
          </a:p>
        </p:txBody>
      </p:sp>
      <p:sp>
        <p:nvSpPr>
          <p:cNvPr id="19458" name="Rectangle 2"/>
          <p:cNvSpPr>
            <a:spLocks noGrp="1" noChangeArrowheads="1"/>
          </p:cNvSpPr>
          <p:nvPr>
            <p:ph type="body" idx="1"/>
          </p:nvPr>
        </p:nvSpPr>
        <p:spPr>
          <a:xfrm>
            <a:off x="1435100" y="900113"/>
            <a:ext cx="9102725" cy="2492375"/>
          </a:xfrm>
        </p:spPr>
        <p:txBody>
          <a:bodyPr lIns="126435" tIns="72248" rIns="126435" bIns="72248" anchor="t"/>
          <a:lstStyle/>
          <a:p>
            <a:endParaRPr lang="en-US"/>
          </a:p>
        </p:txBody>
      </p:sp>
      <p:pic>
        <p:nvPicPr>
          <p:cNvPr id="19459"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8038" y="-13454063"/>
            <a:ext cx="18070513" cy="255619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0" name="Rectangle 4"/>
          <p:cNvSpPr>
            <a:spLocks/>
          </p:cNvSpPr>
          <p:nvPr/>
        </p:nvSpPr>
        <p:spPr bwMode="auto">
          <a:xfrm>
            <a:off x="868363" y="1457324"/>
            <a:ext cx="6605587" cy="3419475"/>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algn="l" defTabSz="1300163"/>
            <a:r>
              <a:rPr lang="en-US" sz="2500" dirty="0">
                <a:latin typeface="Helvetica" charset="0"/>
                <a:ea typeface="Helvetica" charset="0"/>
                <a:cs typeface="Helvetica" charset="0"/>
                <a:sym typeface="Helvetica" charset="0"/>
              </a:rPr>
              <a:t>Continue </a:t>
            </a:r>
            <a:r>
              <a:rPr lang="en-US" sz="2500" dirty="0" smtClean="0">
                <a:latin typeface="Helvetica" charset="0"/>
                <a:ea typeface="Helvetica" charset="0"/>
                <a:cs typeface="Helvetica" charset="0"/>
                <a:sym typeface="Helvetica" charset="0"/>
              </a:rPr>
              <a:t>walking.</a:t>
            </a:r>
          </a:p>
          <a:p>
            <a:pPr algn="l" defTabSz="1300163"/>
            <a:endParaRPr lang="en-US" sz="2500" dirty="0">
              <a:latin typeface="Helvetica" charset="0"/>
              <a:ea typeface="Helvetica" charset="0"/>
              <a:cs typeface="Helvetica" charset="0"/>
              <a:sym typeface="Helvetica" charset="0"/>
            </a:endParaRPr>
          </a:p>
          <a:p>
            <a:pPr algn="l" defTabSz="1300163"/>
            <a:r>
              <a:rPr lang="en-US" sz="2500" dirty="0" smtClean="0">
                <a:latin typeface="Helvetica" charset="0"/>
                <a:ea typeface="Helvetica" charset="0"/>
                <a:cs typeface="Helvetica" charset="0"/>
                <a:sym typeface="Helvetica" charset="0"/>
              </a:rPr>
              <a:t>Point </a:t>
            </a:r>
            <a:r>
              <a:rPr lang="en-US" sz="2500" dirty="0">
                <a:latin typeface="Helvetica" charset="0"/>
                <a:ea typeface="Helvetica" charset="0"/>
                <a:cs typeface="Helvetica" charset="0"/>
                <a:sym typeface="Helvetica" charset="0"/>
              </a:rPr>
              <a:t>out L11 – Pastoral Support </a:t>
            </a:r>
            <a:r>
              <a:rPr lang="en-US" sz="2500" dirty="0" smtClean="0">
                <a:latin typeface="Helvetica" charset="0"/>
                <a:ea typeface="Helvetica" charset="0"/>
                <a:cs typeface="Helvetica" charset="0"/>
                <a:sym typeface="Helvetica" charset="0"/>
              </a:rPr>
              <a:t>Room</a:t>
            </a:r>
          </a:p>
          <a:p>
            <a:pPr algn="l" defTabSz="1300163"/>
            <a:endParaRPr lang="en-US" sz="2500" dirty="0">
              <a:latin typeface="Helvetica" charset="0"/>
              <a:ea typeface="Helvetica" charset="0"/>
              <a:cs typeface="Helvetica" charset="0"/>
              <a:sym typeface="Helvetica" charset="0"/>
            </a:endParaRPr>
          </a:p>
          <a:p>
            <a:pPr algn="l" defTabSz="1300163"/>
            <a:r>
              <a:rPr lang="en-US" sz="2500" dirty="0" smtClean="0">
                <a:latin typeface="Helvetica" charset="0"/>
                <a:ea typeface="Helvetica" charset="0"/>
                <a:cs typeface="Helvetica" charset="0"/>
                <a:sym typeface="Helvetica" charset="0"/>
              </a:rPr>
              <a:t>Geography </a:t>
            </a:r>
            <a:r>
              <a:rPr lang="en-US" sz="2500" dirty="0">
                <a:latin typeface="Helvetica" charset="0"/>
                <a:ea typeface="Helvetica" charset="0"/>
                <a:cs typeface="Helvetica" charset="0"/>
                <a:sym typeface="Helvetica" charset="0"/>
              </a:rPr>
              <a:t>rooms </a:t>
            </a:r>
            <a:r>
              <a:rPr lang="en-US" sz="2500" dirty="0" smtClean="0">
                <a:latin typeface="Helvetica" charset="0"/>
                <a:ea typeface="Helvetica" charset="0"/>
                <a:cs typeface="Helvetica" charset="0"/>
                <a:sym typeface="Helvetica" charset="0"/>
              </a:rPr>
              <a:t>L12 or </a:t>
            </a:r>
            <a:r>
              <a:rPr lang="en-US" sz="2500" dirty="0">
                <a:latin typeface="Helvetica" charset="0"/>
                <a:ea typeface="Helvetica" charset="0"/>
                <a:cs typeface="Helvetica" charset="0"/>
                <a:sym typeface="Helvetica" charset="0"/>
              </a:rPr>
              <a:t>L17. </a:t>
            </a:r>
            <a:endParaRPr lang="en-US" sz="2500" dirty="0" smtClean="0">
              <a:latin typeface="Helvetica" charset="0"/>
              <a:ea typeface="Helvetica" charset="0"/>
              <a:cs typeface="Helvetica" charset="0"/>
              <a:sym typeface="Helvetica" charset="0"/>
            </a:endParaRPr>
          </a:p>
          <a:p>
            <a:pPr algn="l" defTabSz="1300163"/>
            <a:endParaRPr lang="en-US" sz="2500" dirty="0" smtClean="0">
              <a:latin typeface="Helvetica" charset="0"/>
              <a:ea typeface="Helvetica" charset="0"/>
              <a:cs typeface="Helvetica" charset="0"/>
              <a:sym typeface="Helvetica" charset="0"/>
            </a:endParaRPr>
          </a:p>
          <a:p>
            <a:pPr algn="l" defTabSz="1300163"/>
            <a:r>
              <a:rPr lang="en-US" sz="2500" dirty="0" smtClean="0">
                <a:latin typeface="Helvetica" charset="0"/>
                <a:ea typeface="Helvetica" charset="0"/>
                <a:cs typeface="Helvetica" charset="0"/>
                <a:sym typeface="Helvetica" charset="0"/>
              </a:rPr>
              <a:t>Point </a:t>
            </a:r>
            <a:r>
              <a:rPr lang="en-US" sz="2500" dirty="0">
                <a:latin typeface="Helvetica" charset="0"/>
                <a:ea typeface="Helvetica" charset="0"/>
                <a:cs typeface="Helvetica" charset="0"/>
                <a:sym typeface="Helvetica" charset="0"/>
              </a:rPr>
              <a:t>out lower school dining area used to serve breakfast, snacks at break and lunch.  </a:t>
            </a:r>
            <a:endParaRPr lang="en-US" dirty="0"/>
          </a:p>
        </p:txBody>
      </p:sp>
      <p:sp>
        <p:nvSpPr>
          <p:cNvPr id="19461" name="AutoShape 5"/>
          <p:cNvSpPr>
            <a:spLocks/>
          </p:cNvSpPr>
          <p:nvPr/>
        </p:nvSpPr>
        <p:spPr bwMode="auto">
          <a:xfrm flipH="1">
            <a:off x="9369425" y="3505200"/>
            <a:ext cx="241300" cy="4198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979"/>
                </a:moveTo>
                <a:lnTo>
                  <a:pt x="5400" y="20979"/>
                </a:lnTo>
                <a:lnTo>
                  <a:pt x="5400" y="0"/>
                </a:lnTo>
                <a:lnTo>
                  <a:pt x="16199" y="0"/>
                </a:lnTo>
                <a:lnTo>
                  <a:pt x="16199" y="20979"/>
                </a:lnTo>
                <a:lnTo>
                  <a:pt x="21600" y="20979"/>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9462" name="Rectangle 6"/>
          <p:cNvSpPr>
            <a:spLocks/>
          </p:cNvSpPr>
          <p:nvPr/>
        </p:nvSpPr>
        <p:spPr bwMode="auto">
          <a:xfrm>
            <a:off x="7972425" y="4119563"/>
            <a:ext cx="3276600" cy="4711700"/>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2" name="Rectangle 11">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3"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4" name="Rectangle 13">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1179513" y="-1992313"/>
            <a:ext cx="11053762" cy="2089151"/>
          </a:xfrm>
        </p:spPr>
        <p:txBody>
          <a:bodyPr lIns="126435" tIns="72248" rIns="126435" bIns="72248"/>
          <a:lstStyle/>
          <a:p>
            <a:endParaRPr lang="en-US"/>
          </a:p>
        </p:txBody>
      </p:sp>
      <p:sp>
        <p:nvSpPr>
          <p:cNvPr id="20482" name="Rectangle 2"/>
          <p:cNvSpPr>
            <a:spLocks noGrp="1" noChangeArrowheads="1"/>
          </p:cNvSpPr>
          <p:nvPr>
            <p:ph type="body" idx="1"/>
          </p:nvPr>
        </p:nvSpPr>
        <p:spPr>
          <a:xfrm>
            <a:off x="1435100" y="900113"/>
            <a:ext cx="9102725" cy="2492375"/>
          </a:xfrm>
        </p:spPr>
        <p:txBody>
          <a:bodyPr lIns="126435" tIns="72248" rIns="126435" bIns="72248" anchor="t"/>
          <a:lstStyle/>
          <a:p>
            <a:endParaRPr lang="en-US"/>
          </a:p>
        </p:txBody>
      </p:sp>
      <p:pic>
        <p:nvPicPr>
          <p:cNvPr id="20483"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8038" y="-13454063"/>
            <a:ext cx="18070513" cy="255619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4" name="Rectangle 4"/>
          <p:cNvSpPr>
            <a:spLocks/>
          </p:cNvSpPr>
          <p:nvPr/>
        </p:nvSpPr>
        <p:spPr bwMode="auto">
          <a:xfrm>
            <a:off x="663575" y="4248150"/>
            <a:ext cx="6605588" cy="2212826"/>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nchor="ctr"/>
          <a:lstStyle/>
          <a:p>
            <a:pPr defTabSz="1300163"/>
            <a:r>
              <a:rPr lang="en-US" sz="3900" dirty="0">
                <a:latin typeface="Helvetica" charset="0"/>
                <a:ea typeface="Helvetica" charset="0"/>
                <a:cs typeface="Helvetica" charset="0"/>
                <a:sym typeface="Helvetica" charset="0"/>
              </a:rPr>
              <a:t>Use the stairs near L14 to climb up </a:t>
            </a:r>
            <a:r>
              <a:rPr lang="en-US" sz="3900" dirty="0" smtClean="0">
                <a:latin typeface="Helvetica" charset="0"/>
                <a:ea typeface="Helvetica" charset="0"/>
                <a:cs typeface="Helvetica" charset="0"/>
                <a:sym typeface="Helvetica" charset="0"/>
              </a:rPr>
              <a:t>to the new Humanities Department. </a:t>
            </a:r>
            <a:endParaRPr lang="en-US" dirty="0"/>
          </a:p>
        </p:txBody>
      </p:sp>
      <p:sp>
        <p:nvSpPr>
          <p:cNvPr id="20485" name="AutoShape 5"/>
          <p:cNvSpPr>
            <a:spLocks/>
          </p:cNvSpPr>
          <p:nvPr/>
        </p:nvSpPr>
        <p:spPr bwMode="auto">
          <a:xfrm flipH="1" flipV="1">
            <a:off x="9369425" y="6002338"/>
            <a:ext cx="241300" cy="168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057"/>
                </a:moveTo>
                <a:lnTo>
                  <a:pt x="5400" y="20057"/>
                </a:lnTo>
                <a:lnTo>
                  <a:pt x="5400" y="0"/>
                </a:lnTo>
                <a:lnTo>
                  <a:pt x="16199" y="0"/>
                </a:lnTo>
                <a:lnTo>
                  <a:pt x="16199" y="20057"/>
                </a:lnTo>
                <a:lnTo>
                  <a:pt x="21600" y="20057"/>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20486" name="AutoShape 6"/>
          <p:cNvSpPr>
            <a:spLocks/>
          </p:cNvSpPr>
          <p:nvPr/>
        </p:nvSpPr>
        <p:spPr bwMode="auto">
          <a:xfrm rot="16200000" flipH="1" flipV="1">
            <a:off x="9022557" y="5703093"/>
            <a:ext cx="241300" cy="563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6973"/>
                </a:moveTo>
                <a:lnTo>
                  <a:pt x="5400" y="16973"/>
                </a:lnTo>
                <a:lnTo>
                  <a:pt x="5400" y="0"/>
                </a:lnTo>
                <a:lnTo>
                  <a:pt x="16199" y="0"/>
                </a:lnTo>
                <a:lnTo>
                  <a:pt x="16199" y="16973"/>
                </a:lnTo>
                <a:lnTo>
                  <a:pt x="21600" y="16973"/>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2" name="Rectangle 11">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3"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4" name="Rectangle 13">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1706563" y="390525"/>
            <a:ext cx="11703051" cy="1625600"/>
          </a:xfrm>
        </p:spPr>
        <p:txBody>
          <a:bodyPr lIns="126435" tIns="72248" rIns="126435" bIns="72248"/>
          <a:lstStyle/>
          <a:p>
            <a:endParaRPr lang="en-US"/>
          </a:p>
        </p:txBody>
      </p:sp>
      <p:sp>
        <p:nvSpPr>
          <p:cNvPr id="21506" name="Rectangle 2"/>
          <p:cNvSpPr>
            <a:spLocks noGrp="1" noChangeArrowheads="1"/>
          </p:cNvSpPr>
          <p:nvPr>
            <p:ph type="body" idx="1"/>
          </p:nvPr>
        </p:nvSpPr>
        <p:spPr>
          <a:xfrm>
            <a:off x="-1706563" y="2274888"/>
            <a:ext cx="11703051" cy="6437312"/>
          </a:xfrm>
        </p:spPr>
        <p:txBody>
          <a:bodyPr lIns="126435" tIns="72248" rIns="126435" bIns="72248" anchor="t"/>
          <a:lstStyle/>
          <a:p>
            <a:endParaRPr lang="en-US"/>
          </a:p>
        </p:txBody>
      </p:sp>
      <p:pic>
        <p:nvPicPr>
          <p:cNvPr id="21507" name="Picture 3" descr="image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55850" y="-6626225"/>
            <a:ext cx="15359063" cy="2172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8" name="AutoShape 4"/>
          <p:cNvSpPr>
            <a:spLocks/>
          </p:cNvSpPr>
          <p:nvPr/>
        </p:nvSpPr>
        <p:spPr bwMode="auto">
          <a:xfrm flipV="1">
            <a:off x="9367838" y="1292225"/>
            <a:ext cx="204787" cy="6962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282"/>
                </a:moveTo>
                <a:lnTo>
                  <a:pt x="5399" y="21282"/>
                </a:lnTo>
                <a:lnTo>
                  <a:pt x="5399" y="0"/>
                </a:lnTo>
                <a:lnTo>
                  <a:pt x="16200" y="0"/>
                </a:lnTo>
                <a:lnTo>
                  <a:pt x="16200" y="21282"/>
                </a:lnTo>
                <a:lnTo>
                  <a:pt x="21600" y="21282"/>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21509" name="Rectangle 5"/>
          <p:cNvSpPr>
            <a:spLocks/>
          </p:cNvSpPr>
          <p:nvPr/>
        </p:nvSpPr>
        <p:spPr bwMode="auto">
          <a:xfrm>
            <a:off x="7273925" y="-1311275"/>
            <a:ext cx="2765425" cy="13868400"/>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21510" name="Rectangle 6"/>
          <p:cNvSpPr>
            <a:spLocks/>
          </p:cNvSpPr>
          <p:nvPr/>
        </p:nvSpPr>
        <p:spPr bwMode="auto">
          <a:xfrm>
            <a:off x="534988" y="4813300"/>
            <a:ext cx="5888037" cy="1390650"/>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algn="l" defTabSz="1300163"/>
            <a:r>
              <a:rPr lang="en-US" sz="2500" dirty="0" smtClean="0">
                <a:latin typeface="Helvetica" charset="0"/>
                <a:ea typeface="Helvetica" charset="0"/>
                <a:cs typeface="Helvetica" charset="0"/>
                <a:sym typeface="Helvetica" charset="0"/>
              </a:rPr>
              <a:t>Walk along </a:t>
            </a:r>
            <a:r>
              <a:rPr lang="en-US" sz="2500" dirty="0">
                <a:latin typeface="Helvetica" charset="0"/>
                <a:ea typeface="Helvetica" charset="0"/>
                <a:cs typeface="Helvetica" charset="0"/>
                <a:sym typeface="Helvetica" charset="0"/>
              </a:rPr>
              <a:t>this corridor – enter one of the rooms. Return to the lower school corridor by the stairs near L1. </a:t>
            </a:r>
            <a:endParaRPr lang="en-US" dirty="0"/>
          </a:p>
        </p:txBody>
      </p:sp>
      <p:sp>
        <p:nvSpPr>
          <p:cNvPr id="21511" name="Rectangle 7"/>
          <p:cNvSpPr>
            <a:spLocks/>
          </p:cNvSpPr>
          <p:nvPr/>
        </p:nvSpPr>
        <p:spPr bwMode="auto">
          <a:xfrm>
            <a:off x="10039350" y="5740400"/>
            <a:ext cx="1990725" cy="6816725"/>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21512" name="AutoShape 8"/>
          <p:cNvSpPr>
            <a:spLocks/>
          </p:cNvSpPr>
          <p:nvPr/>
        </p:nvSpPr>
        <p:spPr bwMode="auto">
          <a:xfrm rot="16200000" flipH="1" flipV="1">
            <a:off x="9022557" y="889793"/>
            <a:ext cx="241300" cy="563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6973"/>
                </a:moveTo>
                <a:lnTo>
                  <a:pt x="5400" y="16973"/>
                </a:lnTo>
                <a:lnTo>
                  <a:pt x="5400" y="0"/>
                </a:lnTo>
                <a:lnTo>
                  <a:pt x="16199" y="0"/>
                </a:lnTo>
                <a:lnTo>
                  <a:pt x="16199" y="16973"/>
                </a:lnTo>
                <a:lnTo>
                  <a:pt x="21600" y="16973"/>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4" name="Rectangle 13">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5"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6" name="Rectangle 15">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974725" y="3028950"/>
            <a:ext cx="11053763" cy="2090738"/>
          </a:xfrm>
        </p:spPr>
        <p:txBody>
          <a:bodyPr lIns="126435" tIns="72248" rIns="126435" bIns="72248"/>
          <a:lstStyle/>
          <a:p>
            <a:endParaRPr lang="en-US"/>
          </a:p>
        </p:txBody>
      </p:sp>
      <p:sp>
        <p:nvSpPr>
          <p:cNvPr id="3074" name="Rectangle 2"/>
          <p:cNvSpPr>
            <a:spLocks noGrp="1" noChangeArrowheads="1"/>
          </p:cNvSpPr>
          <p:nvPr>
            <p:ph type="body" idx="1"/>
          </p:nvPr>
        </p:nvSpPr>
        <p:spPr>
          <a:xfrm>
            <a:off x="1949450" y="5526088"/>
            <a:ext cx="9104313" cy="2492375"/>
          </a:xfrm>
        </p:spPr>
        <p:txBody>
          <a:bodyPr lIns="126435" tIns="72248" rIns="126435" bIns="72248" anchor="t"/>
          <a:lstStyle/>
          <a:p>
            <a:endParaRPr lang="en-US"/>
          </a:p>
        </p:txBody>
      </p:sp>
      <p:pic>
        <p:nvPicPr>
          <p:cNvPr id="3075"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13004800" cy="975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ounded Rectangle 1">
            <a:hlinkClick r:id="rId3" action="ppaction://hlinksldjump"/>
          </p:cNvPr>
          <p:cNvSpPr/>
          <p:nvPr/>
        </p:nvSpPr>
        <p:spPr bwMode="auto">
          <a:xfrm>
            <a:off x="7582520" y="7037040"/>
            <a:ext cx="5167148" cy="2520280"/>
          </a:xfrm>
          <a:prstGeom prst="roundRect">
            <a:avLst/>
          </a:prstGeom>
          <a:ln w="76200">
            <a:solidFill>
              <a:srgbClr val="0072BC"/>
            </a:solidFill>
          </a:ln>
          <a:effectLst>
            <a:outerShdw blurRad="50800" dist="38100" dir="18900000" algn="b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r>
              <a:rPr kumimoji="0" lang="en-GB" sz="9600" b="1" i="0" u="none" strike="noStrike" cap="none" normalizeH="0" baseline="0" dirty="0" smtClean="0">
                <a:ln>
                  <a:noFill/>
                </a:ln>
                <a:solidFill>
                  <a:srgbClr val="0072BC"/>
                </a:solidFill>
                <a:effectLst/>
                <a:latin typeface="Helvetica Light" charset="0"/>
                <a:ea typeface="Helvetica Light" charset="0"/>
                <a:cs typeface="Helvetica Light" charset="0"/>
                <a:sym typeface="Helvetica Light" charset="0"/>
              </a:rPr>
              <a:t>Route 1</a:t>
            </a:r>
          </a:p>
        </p:txBody>
      </p:sp>
      <p:sp>
        <p:nvSpPr>
          <p:cNvPr id="15"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6" name="Rectangle 15">
            <a:hlinkClick r:id="rId4"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pic>
        <p:nvPicPr>
          <p:cNvPr id="3" name="Picture 2"/>
          <p:cNvPicPr>
            <a:picLocks noChangeAspect="1"/>
          </p:cNvPicPr>
          <p:nvPr/>
        </p:nvPicPr>
        <p:blipFill>
          <a:blip r:embed="rId5"/>
          <a:stretch>
            <a:fillRect/>
          </a:stretch>
        </p:blipFill>
        <p:spPr>
          <a:xfrm>
            <a:off x="597744" y="6507044"/>
            <a:ext cx="3407784" cy="1322084"/>
          </a:xfrm>
          <a:prstGeom prst="rect">
            <a:avLst/>
          </a:prstGeom>
        </p:spPr>
      </p:pic>
      <p:sp>
        <p:nvSpPr>
          <p:cNvPr id="9" name="Rectangle 8"/>
          <p:cNvSpPr/>
          <p:nvPr/>
        </p:nvSpPr>
        <p:spPr>
          <a:xfrm>
            <a:off x="730466" y="5217696"/>
            <a:ext cx="6557297" cy="4154984"/>
          </a:xfrm>
          <a:prstGeom prst="rect">
            <a:avLst/>
          </a:prstGeom>
          <a:solidFill>
            <a:schemeClr val="bg1"/>
          </a:solidFill>
        </p:spPr>
        <p:txBody>
          <a:bodyPr wrap="square" lIns="91440" tIns="45720" rIns="91440" bIns="45720">
            <a:spAutoFit/>
          </a:bodyPr>
          <a:lstStyle/>
          <a:p>
            <a:pPr algn="l"/>
            <a:r>
              <a:rPr lang="en-US" sz="8800" b="1" dirty="0">
                <a:ln w="0"/>
                <a:solidFill>
                  <a:srgbClr val="0072BB"/>
                </a:solidFill>
                <a:effectLst>
                  <a:outerShdw blurRad="38100" dist="19050" dir="2700000" algn="tl" rotWithShape="0">
                    <a:schemeClr val="dk1">
                      <a:alpha val="40000"/>
                    </a:schemeClr>
                  </a:outerShdw>
                </a:effectLst>
                <a:latin typeface="Myriad Pro" panose="020B0503030403020204" pitchFamily="34" charset="0"/>
              </a:rPr>
              <a:t>Open Day 2016</a:t>
            </a:r>
          </a:p>
          <a:p>
            <a:pPr algn="l"/>
            <a:r>
              <a:rPr lang="en-US" sz="8800" b="1" dirty="0">
                <a:ln w="0"/>
                <a:solidFill>
                  <a:srgbClr val="0072BB"/>
                </a:solidFill>
                <a:effectLst>
                  <a:outerShdw blurRad="38100" dist="19050" dir="2700000" algn="tl" rotWithShape="0">
                    <a:schemeClr val="dk1">
                      <a:alpha val="40000"/>
                    </a:schemeClr>
                  </a:outerShdw>
                </a:effectLst>
                <a:latin typeface="Myriad Pro" panose="020B0503030403020204" pitchFamily="34" charset="0"/>
              </a:rPr>
              <a:t>Tours</a:t>
            </a:r>
            <a:endParaRPr lang="en-US" sz="8800" b="1" dirty="0">
              <a:ln w="0"/>
              <a:solidFill>
                <a:srgbClr val="0072BB"/>
              </a:solidFill>
              <a:effectLst>
                <a:outerShdw blurRad="38100" dist="19050" dir="2700000" algn="tl" rotWithShape="0">
                  <a:schemeClr val="dk1">
                    <a:alpha val="40000"/>
                  </a:schemeClr>
                </a:outerShdw>
              </a:effectLst>
              <a:latin typeface="Myriad Pro" panose="020B0503030403020204" pitchFamily="34" charset="0"/>
            </a:endParaRPr>
          </a:p>
        </p:txBody>
      </p:sp>
      <p:sp>
        <p:nvSpPr>
          <p:cNvPr id="10" name="Rectangle 9"/>
          <p:cNvSpPr/>
          <p:nvPr/>
        </p:nvSpPr>
        <p:spPr bwMode="auto">
          <a:xfrm>
            <a:off x="7222480" y="5526088"/>
            <a:ext cx="648072" cy="100689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GB"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p:txBody>
      </p:sp>
    </p:spTree>
    <p:extLst>
      <p:ext uri="{BB962C8B-B14F-4D97-AF65-F5344CB8AC3E}">
        <p14:creationId xmlns:p14="http://schemas.microsoft.com/office/powerpoint/2010/main" val="3590598050"/>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1179513" y="-1992313"/>
            <a:ext cx="11053762" cy="2089151"/>
          </a:xfrm>
        </p:spPr>
        <p:txBody>
          <a:bodyPr lIns="126435" tIns="72248" rIns="126435" bIns="72248"/>
          <a:lstStyle/>
          <a:p>
            <a:endParaRPr lang="en-US"/>
          </a:p>
        </p:txBody>
      </p:sp>
      <p:sp>
        <p:nvSpPr>
          <p:cNvPr id="22530" name="Rectangle 2"/>
          <p:cNvSpPr>
            <a:spLocks noGrp="1" noChangeArrowheads="1"/>
          </p:cNvSpPr>
          <p:nvPr>
            <p:ph type="body" idx="1"/>
          </p:nvPr>
        </p:nvSpPr>
        <p:spPr>
          <a:xfrm>
            <a:off x="1435100" y="900113"/>
            <a:ext cx="9102725" cy="2492375"/>
          </a:xfrm>
        </p:spPr>
        <p:txBody>
          <a:bodyPr lIns="126435" tIns="72248" rIns="126435" bIns="72248" anchor="t"/>
          <a:lstStyle/>
          <a:p>
            <a:endParaRPr lang="en-US"/>
          </a:p>
        </p:txBody>
      </p:sp>
      <p:pic>
        <p:nvPicPr>
          <p:cNvPr id="22531"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8038" y="-13454063"/>
            <a:ext cx="18070513" cy="255619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2" name="Rectangle 4"/>
          <p:cNvSpPr>
            <a:spLocks/>
          </p:cNvSpPr>
          <p:nvPr/>
        </p:nvSpPr>
        <p:spPr bwMode="auto">
          <a:xfrm>
            <a:off x="663575" y="4248150"/>
            <a:ext cx="4813300" cy="1428750"/>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algn="l" defTabSz="1300163"/>
            <a:r>
              <a:rPr lang="en-US" sz="3900">
                <a:latin typeface="Helvetica" charset="0"/>
                <a:ea typeface="Helvetica" charset="0"/>
                <a:cs typeface="Helvetica" charset="0"/>
                <a:sym typeface="Helvetica" charset="0"/>
              </a:rPr>
              <a:t>Turn right. Walk across to B Block. </a:t>
            </a:r>
            <a:endParaRPr lang="en-US"/>
          </a:p>
        </p:txBody>
      </p:sp>
      <p:sp>
        <p:nvSpPr>
          <p:cNvPr id="22533" name="AutoShape 5"/>
          <p:cNvSpPr>
            <a:spLocks/>
          </p:cNvSpPr>
          <p:nvPr/>
        </p:nvSpPr>
        <p:spPr bwMode="auto">
          <a:xfrm flipH="1">
            <a:off x="9369425" y="1087438"/>
            <a:ext cx="241300" cy="168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057"/>
                </a:moveTo>
                <a:lnTo>
                  <a:pt x="5400" y="20057"/>
                </a:lnTo>
                <a:lnTo>
                  <a:pt x="5400" y="0"/>
                </a:lnTo>
                <a:lnTo>
                  <a:pt x="16199" y="0"/>
                </a:lnTo>
                <a:lnTo>
                  <a:pt x="16199" y="20057"/>
                </a:lnTo>
                <a:lnTo>
                  <a:pt x="21600" y="20057"/>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22534" name="AutoShape 6"/>
          <p:cNvSpPr>
            <a:spLocks/>
          </p:cNvSpPr>
          <p:nvPr/>
        </p:nvSpPr>
        <p:spPr bwMode="auto">
          <a:xfrm rot="5400000" flipV="1">
            <a:off x="10554494" y="1862932"/>
            <a:ext cx="241300" cy="23034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469"/>
                </a:moveTo>
                <a:lnTo>
                  <a:pt x="5400" y="20469"/>
                </a:lnTo>
                <a:lnTo>
                  <a:pt x="5400" y="0"/>
                </a:lnTo>
                <a:lnTo>
                  <a:pt x="16199" y="0"/>
                </a:lnTo>
                <a:lnTo>
                  <a:pt x="16199" y="20469"/>
                </a:lnTo>
                <a:lnTo>
                  <a:pt x="21600" y="20469"/>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2" name="Rectangle 11">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3"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4" name="Rectangle 13">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1366838" y="-1042988"/>
            <a:ext cx="11703050" cy="1624013"/>
          </a:xfrm>
        </p:spPr>
        <p:txBody>
          <a:bodyPr lIns="126435" tIns="72248" rIns="126435" bIns="72248"/>
          <a:lstStyle/>
          <a:p>
            <a:endParaRPr lang="en-US"/>
          </a:p>
        </p:txBody>
      </p:sp>
      <p:sp>
        <p:nvSpPr>
          <p:cNvPr id="23554" name="Rectangle 2"/>
          <p:cNvSpPr>
            <a:spLocks noGrp="1" noChangeArrowheads="1"/>
          </p:cNvSpPr>
          <p:nvPr>
            <p:ph type="body" idx="1"/>
          </p:nvPr>
        </p:nvSpPr>
        <p:spPr>
          <a:xfrm>
            <a:off x="1366838" y="841375"/>
            <a:ext cx="11703050" cy="6437313"/>
          </a:xfrm>
        </p:spPr>
        <p:txBody>
          <a:bodyPr lIns="126435" tIns="72248" rIns="126435" bIns="72248" anchor="t"/>
          <a:lstStyle/>
          <a:p>
            <a:endParaRPr lang="en-US"/>
          </a:p>
        </p:txBody>
      </p:sp>
      <p:pic>
        <p:nvPicPr>
          <p:cNvPr id="23555" name="Picture 3" descr="image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775" y="-2803525"/>
            <a:ext cx="18330863" cy="259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6" name="Rectangle 4"/>
          <p:cNvSpPr>
            <a:spLocks/>
          </p:cNvSpPr>
          <p:nvPr/>
        </p:nvSpPr>
        <p:spPr bwMode="auto">
          <a:xfrm>
            <a:off x="4862513" y="6013449"/>
            <a:ext cx="4813300" cy="2047877"/>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algn="l" defTabSz="1300163"/>
            <a:r>
              <a:rPr lang="en-US" sz="3900" dirty="0">
                <a:latin typeface="Helvetica" charset="0"/>
                <a:ea typeface="Helvetica" charset="0"/>
                <a:cs typeface="Helvetica" charset="0"/>
                <a:sym typeface="Helvetica" charset="0"/>
              </a:rPr>
              <a:t>Point out the POD </a:t>
            </a:r>
            <a:r>
              <a:rPr lang="en-US" sz="3900" dirty="0" smtClean="0">
                <a:latin typeface="Helvetica" charset="0"/>
                <a:ea typeface="Helvetica" charset="0"/>
                <a:cs typeface="Helvetica" charset="0"/>
                <a:sym typeface="Helvetica" charset="0"/>
              </a:rPr>
              <a:t>2 is used </a:t>
            </a:r>
            <a:r>
              <a:rPr lang="en-US" sz="3900" dirty="0">
                <a:latin typeface="Helvetica" charset="0"/>
                <a:ea typeface="Helvetica" charset="0"/>
                <a:cs typeface="Helvetica" charset="0"/>
                <a:sym typeface="Helvetica" charset="0"/>
              </a:rPr>
              <a:t>by </a:t>
            </a:r>
            <a:r>
              <a:rPr lang="en-US" sz="3900" dirty="0" smtClean="0">
                <a:latin typeface="Helvetica" charset="0"/>
                <a:ea typeface="Helvetica" charset="0"/>
                <a:cs typeface="Helvetica" charset="0"/>
                <a:sym typeface="Helvetica" charset="0"/>
              </a:rPr>
              <a:t>English. </a:t>
            </a:r>
            <a:endParaRPr lang="en-US" dirty="0"/>
          </a:p>
        </p:txBody>
      </p:sp>
      <p:sp>
        <p:nvSpPr>
          <p:cNvPr id="23557" name="AutoShape 5"/>
          <p:cNvSpPr>
            <a:spLocks/>
          </p:cNvSpPr>
          <p:nvPr/>
        </p:nvSpPr>
        <p:spPr bwMode="auto">
          <a:xfrm flipH="1">
            <a:off x="13568363" y="2852738"/>
            <a:ext cx="241300" cy="168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057"/>
                </a:moveTo>
                <a:lnTo>
                  <a:pt x="5400" y="20057"/>
                </a:lnTo>
                <a:lnTo>
                  <a:pt x="5400" y="0"/>
                </a:lnTo>
                <a:lnTo>
                  <a:pt x="16199" y="0"/>
                </a:lnTo>
                <a:lnTo>
                  <a:pt x="16199" y="20057"/>
                </a:lnTo>
                <a:lnTo>
                  <a:pt x="21600" y="20057"/>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23558" name="AutoShape 6"/>
          <p:cNvSpPr>
            <a:spLocks/>
          </p:cNvSpPr>
          <p:nvPr/>
        </p:nvSpPr>
        <p:spPr bwMode="auto">
          <a:xfrm rot="5400000" flipV="1">
            <a:off x="5592762" y="2787651"/>
            <a:ext cx="561975" cy="3327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772"/>
                </a:moveTo>
                <a:lnTo>
                  <a:pt x="5400" y="19772"/>
                </a:lnTo>
                <a:lnTo>
                  <a:pt x="5400" y="0"/>
                </a:lnTo>
                <a:lnTo>
                  <a:pt x="16200" y="0"/>
                </a:lnTo>
                <a:lnTo>
                  <a:pt x="16200" y="19772"/>
                </a:lnTo>
                <a:lnTo>
                  <a:pt x="21600" y="19772"/>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23559" name="Rectangle 7"/>
          <p:cNvSpPr>
            <a:spLocks/>
          </p:cNvSpPr>
          <p:nvPr/>
        </p:nvSpPr>
        <p:spPr bwMode="auto">
          <a:xfrm>
            <a:off x="3252788" y="1028700"/>
            <a:ext cx="2582862" cy="2516188"/>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3" name="Rectangle 12">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4"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5" name="Rectangle 14">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1366838" y="-1512888"/>
            <a:ext cx="11703050" cy="1624013"/>
          </a:xfrm>
        </p:spPr>
        <p:txBody>
          <a:bodyPr lIns="126435" tIns="72248" rIns="126435" bIns="72248"/>
          <a:lstStyle/>
          <a:p>
            <a:endParaRPr lang="en-US"/>
          </a:p>
        </p:txBody>
      </p:sp>
      <p:sp>
        <p:nvSpPr>
          <p:cNvPr id="24578" name="Rectangle 2"/>
          <p:cNvSpPr>
            <a:spLocks noGrp="1" noChangeArrowheads="1"/>
          </p:cNvSpPr>
          <p:nvPr>
            <p:ph type="body" idx="1"/>
          </p:nvPr>
        </p:nvSpPr>
        <p:spPr>
          <a:xfrm>
            <a:off x="1366838" y="371475"/>
            <a:ext cx="11703050" cy="6437313"/>
          </a:xfrm>
        </p:spPr>
        <p:txBody>
          <a:bodyPr lIns="126435" tIns="72248" rIns="126435" bIns="72248" anchor="t"/>
          <a:lstStyle/>
          <a:p>
            <a:endParaRPr lang="en-US"/>
          </a:p>
        </p:txBody>
      </p:sp>
      <p:pic>
        <p:nvPicPr>
          <p:cNvPr id="24579" name="Picture 3" descr="image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150" y="-6284913"/>
            <a:ext cx="18329275" cy="259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0" name="Rectangle 4"/>
          <p:cNvSpPr>
            <a:spLocks/>
          </p:cNvSpPr>
          <p:nvPr/>
        </p:nvSpPr>
        <p:spPr bwMode="auto">
          <a:xfrm>
            <a:off x="1803400" y="2255838"/>
            <a:ext cx="4813300" cy="5086350"/>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algn="l" defTabSz="1300163"/>
            <a:r>
              <a:rPr lang="en-US" sz="3900" dirty="0">
                <a:latin typeface="Helvetica" charset="0"/>
                <a:ea typeface="Helvetica" charset="0"/>
                <a:cs typeface="Helvetica" charset="0"/>
                <a:sym typeface="Helvetica" charset="0"/>
              </a:rPr>
              <a:t>Enter B Block – </a:t>
            </a:r>
            <a:r>
              <a:rPr lang="en-US" sz="3900" u="sng" dirty="0">
                <a:latin typeface="Helvetica" charset="0"/>
                <a:ea typeface="Helvetica" charset="0"/>
                <a:cs typeface="Helvetica" charset="0"/>
                <a:sym typeface="Helvetica" charset="0"/>
              </a:rPr>
              <a:t>walk along ground floor only</a:t>
            </a:r>
            <a:r>
              <a:rPr lang="en-US" sz="3900" dirty="0">
                <a:latin typeface="Helvetica" charset="0"/>
                <a:ea typeface="Helvetica" charset="0"/>
                <a:cs typeface="Helvetica" charset="0"/>
                <a:sym typeface="Helvetica" charset="0"/>
              </a:rPr>
              <a:t>.  Enter an </a:t>
            </a:r>
            <a:r>
              <a:rPr lang="en-US" sz="3900" dirty="0" smtClean="0">
                <a:latin typeface="Helvetica" charset="0"/>
                <a:ea typeface="Helvetica" charset="0"/>
                <a:cs typeface="Helvetica" charset="0"/>
                <a:sym typeface="Helvetica" charset="0"/>
              </a:rPr>
              <a:t>MFL room (B </a:t>
            </a:r>
            <a:r>
              <a:rPr lang="en-US" sz="3900" dirty="0">
                <a:latin typeface="Helvetica" charset="0"/>
                <a:ea typeface="Helvetica" charset="0"/>
                <a:cs typeface="Helvetica" charset="0"/>
                <a:sym typeface="Helvetica" charset="0"/>
              </a:rPr>
              <a:t>block), through the double doors to C Block (6</a:t>
            </a:r>
            <a:r>
              <a:rPr lang="en-US" sz="3900" baseline="31000" dirty="0">
                <a:latin typeface="Helvetica" charset="0"/>
                <a:ea typeface="Helvetica" charset="0"/>
                <a:cs typeface="Helvetica" charset="0"/>
                <a:sym typeface="Helvetica" charset="0"/>
              </a:rPr>
              <a:t>th</a:t>
            </a:r>
            <a:r>
              <a:rPr lang="en-US" sz="3900" dirty="0">
                <a:latin typeface="Helvetica" charset="0"/>
                <a:ea typeface="Helvetica" charset="0"/>
                <a:cs typeface="Helvetica" charset="0"/>
                <a:sym typeface="Helvetica" charset="0"/>
              </a:rPr>
              <a:t> Form teaching areas). </a:t>
            </a:r>
            <a:endParaRPr lang="en-US" dirty="0"/>
          </a:p>
        </p:txBody>
      </p:sp>
      <p:sp>
        <p:nvSpPr>
          <p:cNvPr id="24581" name="AutoShape 5"/>
          <p:cNvSpPr>
            <a:spLocks/>
          </p:cNvSpPr>
          <p:nvPr/>
        </p:nvSpPr>
        <p:spPr bwMode="auto">
          <a:xfrm flipH="1">
            <a:off x="9369425" y="923925"/>
            <a:ext cx="358775" cy="8294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133"/>
                </a:moveTo>
                <a:lnTo>
                  <a:pt x="5400" y="21133"/>
                </a:lnTo>
                <a:lnTo>
                  <a:pt x="5400" y="0"/>
                </a:lnTo>
                <a:lnTo>
                  <a:pt x="16200" y="0"/>
                </a:lnTo>
                <a:lnTo>
                  <a:pt x="16200" y="21133"/>
                </a:lnTo>
                <a:lnTo>
                  <a:pt x="21600" y="21133"/>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24582" name="Rectangle 6"/>
          <p:cNvSpPr>
            <a:spLocks/>
          </p:cNvSpPr>
          <p:nvPr/>
        </p:nvSpPr>
        <p:spPr bwMode="auto">
          <a:xfrm>
            <a:off x="7302500" y="574675"/>
            <a:ext cx="4687888" cy="8850313"/>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2" name="Rectangle 11">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3"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4" name="Rectangle 13">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1906588" y="-10747375"/>
            <a:ext cx="11703051" cy="1625600"/>
          </a:xfrm>
        </p:spPr>
        <p:txBody>
          <a:bodyPr lIns="126435" tIns="72248" rIns="126435" bIns="72248"/>
          <a:lstStyle/>
          <a:p>
            <a:endParaRPr lang="en-US"/>
          </a:p>
        </p:txBody>
      </p:sp>
      <p:sp>
        <p:nvSpPr>
          <p:cNvPr id="25602" name="Rectangle 2"/>
          <p:cNvSpPr>
            <a:spLocks noGrp="1" noChangeArrowheads="1"/>
          </p:cNvSpPr>
          <p:nvPr>
            <p:ph type="body" idx="1"/>
          </p:nvPr>
        </p:nvSpPr>
        <p:spPr>
          <a:xfrm>
            <a:off x="-1906588" y="-8863013"/>
            <a:ext cx="11703051" cy="6437313"/>
          </a:xfrm>
        </p:spPr>
        <p:txBody>
          <a:bodyPr lIns="126435" tIns="72248" rIns="126435" bIns="72248" anchor="t"/>
          <a:lstStyle/>
          <a:p>
            <a:endParaRPr lang="en-US"/>
          </a:p>
        </p:txBody>
      </p:sp>
      <p:pic>
        <p:nvPicPr>
          <p:cNvPr id="25603" name="Picture 3" descr="image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8563" y="-15297150"/>
            <a:ext cx="18330863" cy="259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4" name="Rectangle 4"/>
          <p:cNvSpPr>
            <a:spLocks/>
          </p:cNvSpPr>
          <p:nvPr/>
        </p:nvSpPr>
        <p:spPr bwMode="auto">
          <a:xfrm>
            <a:off x="1457325" y="6515100"/>
            <a:ext cx="4351338" cy="2660650"/>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algn="l" defTabSz="1300163"/>
            <a:r>
              <a:rPr lang="en-US" sz="3900">
                <a:latin typeface="Helvetica" charset="0"/>
                <a:ea typeface="Helvetica" charset="0"/>
                <a:cs typeface="Helvetica" charset="0"/>
                <a:sym typeface="Helvetica" charset="0"/>
              </a:rPr>
              <a:t>Show C1, C5 and C6 and the Dance Studio area.</a:t>
            </a:r>
            <a:endParaRPr lang="en-US"/>
          </a:p>
        </p:txBody>
      </p:sp>
      <p:sp>
        <p:nvSpPr>
          <p:cNvPr id="25605" name="Rectangle 5"/>
          <p:cNvSpPr>
            <a:spLocks/>
          </p:cNvSpPr>
          <p:nvPr/>
        </p:nvSpPr>
        <p:spPr bwMode="auto">
          <a:xfrm>
            <a:off x="1457325" y="736600"/>
            <a:ext cx="4687888" cy="5060950"/>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25606" name="Rectangle 6"/>
          <p:cNvSpPr>
            <a:spLocks/>
          </p:cNvSpPr>
          <p:nvPr/>
        </p:nvSpPr>
        <p:spPr bwMode="auto">
          <a:xfrm>
            <a:off x="6145213" y="2622550"/>
            <a:ext cx="5659437" cy="6862763"/>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25607" name="AutoShape 7"/>
          <p:cNvSpPr>
            <a:spLocks/>
          </p:cNvSpPr>
          <p:nvPr/>
        </p:nvSpPr>
        <p:spPr bwMode="auto">
          <a:xfrm flipH="1">
            <a:off x="6145213" y="-1112838"/>
            <a:ext cx="358775" cy="6910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040"/>
                </a:moveTo>
                <a:lnTo>
                  <a:pt x="5400" y="21040"/>
                </a:lnTo>
                <a:lnTo>
                  <a:pt x="5400" y="0"/>
                </a:lnTo>
                <a:lnTo>
                  <a:pt x="16200" y="0"/>
                </a:lnTo>
                <a:lnTo>
                  <a:pt x="16200" y="21040"/>
                </a:lnTo>
                <a:lnTo>
                  <a:pt x="21600" y="21040"/>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3" name="Rectangle 12">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4"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5" name="Rectangle 14">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1906588" y="-10747375"/>
            <a:ext cx="11703051" cy="1625600"/>
          </a:xfrm>
        </p:spPr>
        <p:txBody>
          <a:bodyPr lIns="126435" tIns="72248" rIns="126435" bIns="72248"/>
          <a:lstStyle/>
          <a:p>
            <a:endParaRPr lang="en-US"/>
          </a:p>
        </p:txBody>
      </p:sp>
      <p:sp>
        <p:nvSpPr>
          <p:cNvPr id="26626" name="Rectangle 2"/>
          <p:cNvSpPr>
            <a:spLocks noGrp="1" noChangeArrowheads="1"/>
          </p:cNvSpPr>
          <p:nvPr>
            <p:ph type="body" idx="1"/>
          </p:nvPr>
        </p:nvSpPr>
        <p:spPr>
          <a:xfrm>
            <a:off x="-1906588" y="-8863013"/>
            <a:ext cx="11703051" cy="6437313"/>
          </a:xfrm>
        </p:spPr>
        <p:txBody>
          <a:bodyPr lIns="126435" tIns="72248" rIns="126435" bIns="72248" anchor="t"/>
          <a:lstStyle/>
          <a:p>
            <a:endParaRPr lang="en-US"/>
          </a:p>
        </p:txBody>
      </p:sp>
      <p:pic>
        <p:nvPicPr>
          <p:cNvPr id="26627" name="Picture 3" descr="image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8563" y="-15265400"/>
            <a:ext cx="18330863" cy="259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8" name="Rectangle 4"/>
          <p:cNvSpPr>
            <a:spLocks/>
          </p:cNvSpPr>
          <p:nvPr/>
        </p:nvSpPr>
        <p:spPr bwMode="auto">
          <a:xfrm>
            <a:off x="1471613" y="1497013"/>
            <a:ext cx="4352925" cy="5018087"/>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nchor="ctr"/>
          <a:lstStyle/>
          <a:p>
            <a:pPr defTabSz="1300163"/>
            <a:r>
              <a:rPr lang="en-US" sz="3900" dirty="0">
                <a:latin typeface="Helvetica" charset="0"/>
                <a:ea typeface="Helvetica" charset="0"/>
                <a:cs typeface="Helvetica" charset="0"/>
                <a:sym typeface="Helvetica" charset="0"/>
              </a:rPr>
              <a:t>Point out study area. Explain main purpose of room as a place where 6</a:t>
            </a:r>
            <a:r>
              <a:rPr lang="en-US" sz="3900" baseline="31000" dirty="0">
                <a:latin typeface="Helvetica" charset="0"/>
                <a:ea typeface="Helvetica" charset="0"/>
                <a:cs typeface="Helvetica" charset="0"/>
                <a:sym typeface="Helvetica" charset="0"/>
              </a:rPr>
              <a:t>th</a:t>
            </a:r>
            <a:r>
              <a:rPr lang="en-US" sz="3900" dirty="0">
                <a:latin typeface="Helvetica" charset="0"/>
                <a:ea typeface="Helvetica" charset="0"/>
                <a:cs typeface="Helvetica" charset="0"/>
                <a:sym typeface="Helvetica" charset="0"/>
              </a:rPr>
              <a:t> form students can come to study and complete work. </a:t>
            </a:r>
            <a:endParaRPr lang="en-US" dirty="0"/>
          </a:p>
        </p:txBody>
      </p:sp>
      <p:sp>
        <p:nvSpPr>
          <p:cNvPr id="26629" name="Rectangle 5"/>
          <p:cNvSpPr>
            <a:spLocks/>
          </p:cNvSpPr>
          <p:nvPr/>
        </p:nvSpPr>
        <p:spPr bwMode="auto">
          <a:xfrm>
            <a:off x="8755063" y="2622550"/>
            <a:ext cx="3049587" cy="3892550"/>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26630" name="AutoShape 6"/>
          <p:cNvSpPr>
            <a:spLocks/>
          </p:cNvSpPr>
          <p:nvPr/>
        </p:nvSpPr>
        <p:spPr bwMode="auto">
          <a:xfrm rot="16200000" flipH="1">
            <a:off x="7448550" y="5157788"/>
            <a:ext cx="204788" cy="23034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640"/>
                </a:moveTo>
                <a:lnTo>
                  <a:pt x="5400" y="20640"/>
                </a:lnTo>
                <a:lnTo>
                  <a:pt x="5400" y="0"/>
                </a:lnTo>
                <a:lnTo>
                  <a:pt x="16199" y="0"/>
                </a:lnTo>
                <a:lnTo>
                  <a:pt x="16199" y="20640"/>
                </a:lnTo>
                <a:lnTo>
                  <a:pt x="21600" y="20640"/>
                </a:lnTo>
                <a:lnTo>
                  <a:pt x="10799"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2" name="Rectangle 11">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3"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4" name="Rectangle 13">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2316163" y="-9653588"/>
            <a:ext cx="11703051" cy="1625600"/>
          </a:xfrm>
        </p:spPr>
        <p:txBody>
          <a:bodyPr lIns="126435" tIns="72248" rIns="126435" bIns="72248"/>
          <a:lstStyle/>
          <a:p>
            <a:endParaRPr lang="en-US"/>
          </a:p>
        </p:txBody>
      </p:sp>
      <p:sp>
        <p:nvSpPr>
          <p:cNvPr id="27650" name="Rectangle 2"/>
          <p:cNvSpPr>
            <a:spLocks noGrp="1" noChangeArrowheads="1"/>
          </p:cNvSpPr>
          <p:nvPr>
            <p:ph type="body" idx="1"/>
          </p:nvPr>
        </p:nvSpPr>
        <p:spPr>
          <a:xfrm>
            <a:off x="-2316163" y="-7767638"/>
            <a:ext cx="11703051" cy="6435725"/>
          </a:xfrm>
        </p:spPr>
        <p:txBody>
          <a:bodyPr lIns="126435" tIns="72248" rIns="126435" bIns="72248" anchor="t"/>
          <a:lstStyle/>
          <a:p>
            <a:endParaRPr lang="en-US"/>
          </a:p>
        </p:txBody>
      </p:sp>
      <p:pic>
        <p:nvPicPr>
          <p:cNvPr id="27651" name="Picture 3" descr="image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8138" y="-14171613"/>
            <a:ext cx="18330863" cy="259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2" name="Rectangle 4"/>
          <p:cNvSpPr>
            <a:spLocks/>
          </p:cNvSpPr>
          <p:nvPr/>
        </p:nvSpPr>
        <p:spPr bwMode="auto">
          <a:xfrm>
            <a:off x="6808788" y="268288"/>
            <a:ext cx="5940425" cy="6915150"/>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algn="l" defTabSz="1300163"/>
            <a:r>
              <a:rPr lang="en-US" sz="3900" dirty="0">
                <a:latin typeface="Helvetica" charset="0"/>
                <a:ea typeface="Helvetica" charset="0"/>
                <a:cs typeface="Helvetica" charset="0"/>
                <a:sym typeface="Helvetica" charset="0"/>
              </a:rPr>
              <a:t>In </a:t>
            </a:r>
            <a:r>
              <a:rPr lang="en-US" sz="3900" dirty="0" smtClean="0">
                <a:latin typeface="Helvetica" charset="0"/>
                <a:ea typeface="Helvetica" charset="0"/>
                <a:cs typeface="Helvetica" charset="0"/>
                <a:sym typeface="Helvetica" charset="0"/>
              </a:rPr>
              <a:t>Sixth From </a:t>
            </a:r>
            <a:r>
              <a:rPr lang="en-US" sz="3900" dirty="0">
                <a:latin typeface="Helvetica" charset="0"/>
                <a:ea typeface="Helvetica" charset="0"/>
                <a:cs typeface="Helvetica" charset="0"/>
                <a:sym typeface="Helvetica" charset="0"/>
              </a:rPr>
              <a:t>reception </a:t>
            </a:r>
            <a:r>
              <a:rPr lang="en-US" sz="3900" dirty="0" smtClean="0">
                <a:latin typeface="Helvetica" charset="0"/>
                <a:ea typeface="Helvetica" charset="0"/>
                <a:cs typeface="Helvetica" charset="0"/>
                <a:sym typeface="Helvetica" charset="0"/>
              </a:rPr>
              <a:t>walk </a:t>
            </a:r>
            <a:r>
              <a:rPr lang="en-US" sz="3900" dirty="0">
                <a:latin typeface="Helvetica" charset="0"/>
                <a:ea typeface="Helvetica" charset="0"/>
                <a:cs typeface="Helvetica" charset="0"/>
                <a:sym typeface="Helvetica" charset="0"/>
              </a:rPr>
              <a:t>up to 6</a:t>
            </a:r>
            <a:r>
              <a:rPr lang="en-US" sz="3900" baseline="31000" dirty="0">
                <a:latin typeface="Helvetica" charset="0"/>
                <a:ea typeface="Helvetica" charset="0"/>
                <a:cs typeface="Helvetica" charset="0"/>
                <a:sym typeface="Helvetica" charset="0"/>
              </a:rPr>
              <a:t>th</a:t>
            </a:r>
            <a:r>
              <a:rPr lang="en-US" sz="3900" dirty="0">
                <a:latin typeface="Helvetica" charset="0"/>
                <a:ea typeface="Helvetica" charset="0"/>
                <a:cs typeface="Helvetica" charset="0"/>
                <a:sym typeface="Helvetica" charset="0"/>
              </a:rPr>
              <a:t> Form Common Room.  </a:t>
            </a:r>
          </a:p>
          <a:p>
            <a:pPr algn="l" defTabSz="1300163"/>
            <a:r>
              <a:rPr lang="en-US" sz="3900" b="1" u="sng" dirty="0">
                <a:latin typeface="Helvetica" charset="0"/>
                <a:ea typeface="Helvetica" charset="0"/>
                <a:cs typeface="Helvetica" charset="0"/>
                <a:sym typeface="Helvetica" charset="0"/>
              </a:rPr>
              <a:t>Exit</a:t>
            </a:r>
            <a:r>
              <a:rPr lang="en-US" sz="3900" dirty="0">
                <a:latin typeface="Helvetica" charset="0"/>
                <a:ea typeface="Helvetica" charset="0"/>
                <a:cs typeface="Helvetica" charset="0"/>
                <a:sym typeface="Helvetica" charset="0"/>
              </a:rPr>
              <a:t> </a:t>
            </a:r>
            <a:r>
              <a:rPr lang="en-US" sz="3900" dirty="0" smtClean="0">
                <a:latin typeface="Helvetica" charset="0"/>
                <a:ea typeface="Helvetica" charset="0"/>
                <a:cs typeface="Helvetica" charset="0"/>
                <a:sym typeface="Helvetica" charset="0"/>
              </a:rPr>
              <a:t>Sixth Form reception.</a:t>
            </a:r>
          </a:p>
          <a:p>
            <a:pPr algn="l" defTabSz="1300163"/>
            <a:endParaRPr lang="en-US" sz="3900" dirty="0">
              <a:latin typeface="Helvetica" charset="0"/>
              <a:ea typeface="Helvetica" charset="0"/>
              <a:cs typeface="Helvetica" charset="0"/>
              <a:sym typeface="Helvetica" charset="0"/>
            </a:endParaRPr>
          </a:p>
          <a:p>
            <a:pPr algn="l" defTabSz="1300163"/>
            <a:r>
              <a:rPr lang="en-US" sz="3900" dirty="0" smtClean="0">
                <a:latin typeface="Helvetica" charset="0"/>
                <a:ea typeface="Helvetica" charset="0"/>
                <a:cs typeface="Helvetica" charset="0"/>
                <a:sym typeface="Helvetica" charset="0"/>
              </a:rPr>
              <a:t>Walk </a:t>
            </a:r>
            <a:r>
              <a:rPr lang="en-US" sz="3900" dirty="0">
                <a:latin typeface="Helvetica" charset="0"/>
                <a:ea typeface="Helvetica" charset="0"/>
                <a:cs typeface="Helvetica" charset="0"/>
                <a:sym typeface="Helvetica" charset="0"/>
              </a:rPr>
              <a:t>across to the Arts Theatre corridor via the </a:t>
            </a:r>
            <a:r>
              <a:rPr lang="en-US" sz="3900" dirty="0" smtClean="0">
                <a:latin typeface="Helvetica" charset="0"/>
                <a:ea typeface="Helvetica" charset="0"/>
                <a:cs typeface="Helvetica" charset="0"/>
                <a:sym typeface="Helvetica" charset="0"/>
              </a:rPr>
              <a:t>Lower Dining Room</a:t>
            </a:r>
            <a:r>
              <a:rPr lang="en-US" sz="3900" dirty="0" smtClean="0">
                <a:latin typeface="Helvetica" charset="0"/>
                <a:ea typeface="Helvetica" charset="0"/>
                <a:cs typeface="Helvetica" charset="0"/>
                <a:sym typeface="Helvetica" charset="0"/>
              </a:rPr>
              <a:t>. </a:t>
            </a:r>
            <a:endParaRPr lang="en-US" dirty="0"/>
          </a:p>
        </p:txBody>
      </p:sp>
      <p:sp>
        <p:nvSpPr>
          <p:cNvPr id="27653" name="Rectangle 5"/>
          <p:cNvSpPr>
            <a:spLocks/>
          </p:cNvSpPr>
          <p:nvPr/>
        </p:nvSpPr>
        <p:spPr bwMode="auto">
          <a:xfrm>
            <a:off x="3736975" y="5997575"/>
            <a:ext cx="2805113" cy="1201738"/>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27654" name="AutoShape 6"/>
          <p:cNvSpPr>
            <a:spLocks/>
          </p:cNvSpPr>
          <p:nvPr/>
        </p:nvSpPr>
        <p:spPr bwMode="auto">
          <a:xfrm rot="5400000">
            <a:off x="7038975" y="6251576"/>
            <a:ext cx="204787" cy="23034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640"/>
                </a:moveTo>
                <a:lnTo>
                  <a:pt x="5400" y="20640"/>
                </a:lnTo>
                <a:lnTo>
                  <a:pt x="5400" y="0"/>
                </a:lnTo>
                <a:lnTo>
                  <a:pt x="16199" y="0"/>
                </a:lnTo>
                <a:lnTo>
                  <a:pt x="16199" y="20640"/>
                </a:lnTo>
                <a:lnTo>
                  <a:pt x="21600" y="20640"/>
                </a:lnTo>
                <a:lnTo>
                  <a:pt x="10799"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27655" name="Rectangle 7"/>
          <p:cNvSpPr>
            <a:spLocks/>
          </p:cNvSpPr>
          <p:nvPr/>
        </p:nvSpPr>
        <p:spPr bwMode="auto">
          <a:xfrm>
            <a:off x="-2406650" y="7007225"/>
            <a:ext cx="6061075" cy="143510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GB"/>
          </a:p>
        </p:txBody>
      </p:sp>
      <p:sp>
        <p:nvSpPr>
          <p:cNvPr id="27656" name="Rectangle 8"/>
          <p:cNvSpPr>
            <a:spLocks/>
          </p:cNvSpPr>
          <p:nvPr/>
        </p:nvSpPr>
        <p:spPr bwMode="auto">
          <a:xfrm>
            <a:off x="-2324100" y="6753225"/>
            <a:ext cx="3090863" cy="1017588"/>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27657" name="AutoShape 9"/>
          <p:cNvSpPr>
            <a:spLocks/>
          </p:cNvSpPr>
          <p:nvPr/>
        </p:nvSpPr>
        <p:spPr bwMode="auto">
          <a:xfrm rot="5400000">
            <a:off x="3552032" y="4388644"/>
            <a:ext cx="204787" cy="5273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180"/>
                </a:moveTo>
                <a:lnTo>
                  <a:pt x="5400" y="21180"/>
                </a:lnTo>
                <a:lnTo>
                  <a:pt x="5400" y="0"/>
                </a:lnTo>
                <a:lnTo>
                  <a:pt x="16199" y="0"/>
                </a:lnTo>
                <a:lnTo>
                  <a:pt x="16199" y="21180"/>
                </a:lnTo>
                <a:lnTo>
                  <a:pt x="21600" y="21180"/>
                </a:lnTo>
                <a:lnTo>
                  <a:pt x="10799"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27658" name="AutoShape 10"/>
          <p:cNvSpPr>
            <a:spLocks/>
          </p:cNvSpPr>
          <p:nvPr/>
        </p:nvSpPr>
        <p:spPr bwMode="auto">
          <a:xfrm rot="20880000" flipV="1">
            <a:off x="484188" y="4378325"/>
            <a:ext cx="204787" cy="2714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784"/>
                </a:moveTo>
                <a:lnTo>
                  <a:pt x="5400" y="20784"/>
                </a:lnTo>
                <a:lnTo>
                  <a:pt x="5400" y="0"/>
                </a:lnTo>
                <a:lnTo>
                  <a:pt x="16199" y="0"/>
                </a:lnTo>
                <a:lnTo>
                  <a:pt x="16199" y="20784"/>
                </a:lnTo>
                <a:lnTo>
                  <a:pt x="21600" y="20784"/>
                </a:lnTo>
                <a:lnTo>
                  <a:pt x="10799"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6" name="Rectangle 15">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7"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8" name="Rectangle 17">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
          <p:cNvSpPr>
            <a:spLocks noGrp="1" noChangeArrowheads="1"/>
          </p:cNvSpPr>
          <p:nvPr>
            <p:ph type="title"/>
          </p:nvPr>
        </p:nvSpPr>
        <p:spPr>
          <a:xfrm>
            <a:off x="-2316163" y="-9653588"/>
            <a:ext cx="11703051" cy="1625600"/>
          </a:xfrm>
        </p:spPr>
        <p:txBody>
          <a:bodyPr lIns="126435" tIns="72248" rIns="126435" bIns="72248"/>
          <a:lstStyle/>
          <a:p>
            <a:endParaRPr lang="en-US"/>
          </a:p>
        </p:txBody>
      </p:sp>
      <p:sp>
        <p:nvSpPr>
          <p:cNvPr id="104450" name="Rectangle 2"/>
          <p:cNvSpPr>
            <a:spLocks noGrp="1" noChangeArrowheads="1"/>
          </p:cNvSpPr>
          <p:nvPr>
            <p:ph type="body" idx="1"/>
          </p:nvPr>
        </p:nvSpPr>
        <p:spPr>
          <a:xfrm>
            <a:off x="-2316163" y="-7767638"/>
            <a:ext cx="11703051" cy="6435725"/>
          </a:xfrm>
        </p:spPr>
        <p:txBody>
          <a:bodyPr lIns="126435" tIns="72248" rIns="126435" bIns="72248" anchor="t"/>
          <a:lstStyle/>
          <a:p>
            <a:endParaRPr lang="en-US"/>
          </a:p>
        </p:txBody>
      </p:sp>
      <p:sp>
        <p:nvSpPr>
          <p:cNvPr id="104454" name="Rectangle 6"/>
          <p:cNvSpPr>
            <a:spLocks/>
          </p:cNvSpPr>
          <p:nvPr/>
        </p:nvSpPr>
        <p:spPr bwMode="auto">
          <a:xfrm>
            <a:off x="309712" y="412304"/>
            <a:ext cx="12313368" cy="8280919"/>
          </a:xfrm>
          <a:prstGeom prst="rect">
            <a:avLst/>
          </a:prstGeom>
          <a:solidFill>
            <a:schemeClr val="bg1"/>
          </a:solidFill>
          <a:ln w="108373" cap="flat" cmpd="sng">
            <a:solidFill>
              <a:srgbClr val="0072BC"/>
            </a:solidFill>
            <a:prstDash val="solid"/>
            <a:round/>
            <a:headEnd/>
            <a:tailEnd/>
          </a:ln>
          <a:effectLst/>
          <a:extLst/>
        </p:spPr>
        <p:txBody>
          <a:bodyPr lIns="88900" tIns="50800" rIns="88900" bIns="50800" anchor="ctr"/>
          <a:lstStyle/>
          <a:p>
            <a:pPr defTabSz="1300163"/>
            <a:r>
              <a:rPr lang="en-US" sz="11500" b="1" dirty="0" smtClean="0">
                <a:solidFill>
                  <a:srgbClr val="0072BC"/>
                </a:solidFill>
                <a:effectLst>
                  <a:outerShdw blurRad="38100" dist="38100" dir="2700000" algn="tl">
                    <a:srgbClr val="000000">
                      <a:alpha val="43137"/>
                    </a:srgbClr>
                  </a:outerShdw>
                </a:effectLst>
                <a:latin typeface="Myriad Pro" pitchFamily="34" charset="0"/>
                <a:ea typeface="Helvetica" charset="0"/>
                <a:cs typeface="Helvetica" charset="0"/>
                <a:sym typeface="Helvetica" charset="0"/>
              </a:rPr>
              <a:t>Tour complete.</a:t>
            </a:r>
            <a:endParaRPr lang="en-US" sz="8800" b="1" dirty="0">
              <a:solidFill>
                <a:srgbClr val="0072BC"/>
              </a:solidFill>
              <a:effectLst>
                <a:outerShdw blurRad="38100" dist="38100" dir="2700000" algn="tl">
                  <a:srgbClr val="000000">
                    <a:alpha val="43137"/>
                  </a:srgbClr>
                </a:outerShdw>
              </a:effectLst>
              <a:latin typeface="Myriad Pro" pitchFamily="34" charset="0"/>
            </a:endParaRPr>
          </a:p>
        </p:txBody>
      </p:sp>
      <p:sp>
        <p:nvSpPr>
          <p:cNvPr id="9"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0" name="Rectangle 9">
            <a:hlinkClick r:id="rId2"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685144888"/>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974725" y="3028950"/>
            <a:ext cx="11053763" cy="2090738"/>
          </a:xfrm>
        </p:spPr>
        <p:txBody>
          <a:bodyPr lIns="126435" tIns="72248" rIns="126435" bIns="72248"/>
          <a:lstStyle/>
          <a:p>
            <a:endParaRPr lang="en-US"/>
          </a:p>
        </p:txBody>
      </p:sp>
      <p:sp>
        <p:nvSpPr>
          <p:cNvPr id="3074" name="Rectangle 2"/>
          <p:cNvSpPr>
            <a:spLocks noGrp="1" noChangeArrowheads="1"/>
          </p:cNvSpPr>
          <p:nvPr>
            <p:ph type="body" idx="1"/>
          </p:nvPr>
        </p:nvSpPr>
        <p:spPr>
          <a:xfrm>
            <a:off x="1949450" y="5526088"/>
            <a:ext cx="9104313" cy="2492375"/>
          </a:xfrm>
        </p:spPr>
        <p:txBody>
          <a:bodyPr lIns="126435" tIns="72248" rIns="126435" bIns="72248" anchor="t"/>
          <a:lstStyle/>
          <a:p>
            <a:endParaRPr lang="en-US"/>
          </a:p>
        </p:txBody>
      </p:sp>
      <p:pic>
        <p:nvPicPr>
          <p:cNvPr id="3075"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13004800" cy="975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ounded Rectangle 1">
            <a:hlinkClick r:id="rId3" action="ppaction://hlinksldjump"/>
          </p:cNvPr>
          <p:cNvSpPr/>
          <p:nvPr/>
        </p:nvSpPr>
        <p:spPr bwMode="auto">
          <a:xfrm>
            <a:off x="7582520" y="7037040"/>
            <a:ext cx="5167148" cy="2520280"/>
          </a:xfrm>
          <a:prstGeom prst="roundRect">
            <a:avLst/>
          </a:prstGeom>
          <a:ln w="76200">
            <a:solidFill>
              <a:srgbClr val="0072BC"/>
            </a:solidFill>
          </a:ln>
          <a:effectLst>
            <a:outerShdw blurRad="50800" dist="38100" dir="18900000" algn="b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r>
              <a:rPr kumimoji="0" lang="en-GB" sz="9600" b="1" i="0" u="none" strike="noStrike" cap="none" normalizeH="0" baseline="0" dirty="0" smtClean="0">
                <a:ln>
                  <a:noFill/>
                </a:ln>
                <a:solidFill>
                  <a:srgbClr val="0072BC"/>
                </a:solidFill>
                <a:effectLst/>
                <a:latin typeface="Helvetica Light" charset="0"/>
                <a:ea typeface="Helvetica Light" charset="0"/>
                <a:cs typeface="Helvetica Light" charset="0"/>
                <a:sym typeface="Helvetica Light" charset="0"/>
              </a:rPr>
              <a:t>Route 1</a:t>
            </a:r>
          </a:p>
        </p:txBody>
      </p:sp>
      <p:sp>
        <p:nvSpPr>
          <p:cNvPr id="6" name="Rectangle 5">
            <a:hlinkClick r:id="rId4"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7"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8" name="Rectangle 7">
            <a:hlinkClick r:id="rId4"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pic>
        <p:nvPicPr>
          <p:cNvPr id="3" name="Picture 2"/>
          <p:cNvPicPr>
            <a:picLocks noChangeAspect="1"/>
          </p:cNvPicPr>
          <p:nvPr/>
        </p:nvPicPr>
        <p:blipFill>
          <a:blip r:embed="rId5"/>
          <a:stretch>
            <a:fillRect/>
          </a:stretch>
        </p:blipFill>
        <p:spPr>
          <a:xfrm>
            <a:off x="733534" y="6514055"/>
            <a:ext cx="3248586" cy="1260321"/>
          </a:xfrm>
          <a:prstGeom prst="rect">
            <a:avLst/>
          </a:prstGeom>
        </p:spPr>
      </p:pic>
      <p:sp>
        <p:nvSpPr>
          <p:cNvPr id="12" name="Rectangle 11"/>
          <p:cNvSpPr/>
          <p:nvPr/>
        </p:nvSpPr>
        <p:spPr>
          <a:xfrm>
            <a:off x="730466" y="5217696"/>
            <a:ext cx="6557297" cy="2800767"/>
          </a:xfrm>
          <a:prstGeom prst="rect">
            <a:avLst/>
          </a:prstGeom>
          <a:solidFill>
            <a:schemeClr val="bg1"/>
          </a:solidFill>
        </p:spPr>
        <p:txBody>
          <a:bodyPr wrap="square" lIns="91440" tIns="45720" rIns="91440" bIns="45720">
            <a:spAutoFit/>
          </a:bodyPr>
          <a:lstStyle/>
          <a:p>
            <a:pPr algn="l"/>
            <a:r>
              <a:rPr lang="en-US" sz="8800" b="1" cap="none" spc="0" dirty="0" smtClean="0">
                <a:ln w="0"/>
                <a:solidFill>
                  <a:srgbClr val="0072BB"/>
                </a:solidFill>
                <a:effectLst>
                  <a:outerShdw blurRad="38100" dist="19050" dir="2700000" algn="tl" rotWithShape="0">
                    <a:schemeClr val="dk1">
                      <a:alpha val="40000"/>
                    </a:schemeClr>
                  </a:outerShdw>
                </a:effectLst>
                <a:latin typeface="Myriad Pro" panose="020B0503030403020204" pitchFamily="34" charset="0"/>
              </a:rPr>
              <a:t>Alumni 2016</a:t>
            </a:r>
          </a:p>
          <a:p>
            <a:pPr algn="l"/>
            <a:r>
              <a:rPr lang="en-US" sz="8800" b="1" dirty="0" smtClean="0">
                <a:ln w="0"/>
                <a:solidFill>
                  <a:srgbClr val="0072BB"/>
                </a:solidFill>
                <a:effectLst>
                  <a:outerShdw blurRad="38100" dist="19050" dir="2700000" algn="tl" rotWithShape="0">
                    <a:schemeClr val="dk1">
                      <a:alpha val="40000"/>
                    </a:schemeClr>
                  </a:outerShdw>
                </a:effectLst>
                <a:latin typeface="Myriad Pro" panose="020B0503030403020204" pitchFamily="34" charset="0"/>
              </a:rPr>
              <a:t>Tours</a:t>
            </a:r>
            <a:endParaRPr lang="en-US" sz="8800" b="1" cap="none" spc="0" dirty="0">
              <a:ln w="0"/>
              <a:solidFill>
                <a:srgbClr val="0072BB"/>
              </a:solidFill>
              <a:effectLst>
                <a:outerShdw blurRad="38100" dist="19050" dir="2700000" algn="tl" rotWithShape="0">
                  <a:schemeClr val="dk1">
                    <a:alpha val="40000"/>
                  </a:schemeClr>
                </a:outerShdw>
              </a:effectLst>
              <a:latin typeface="Myriad Pro" panose="020B0503030403020204" pitchFamily="34" charset="0"/>
            </a:endParaRPr>
          </a:p>
        </p:txBody>
      </p:sp>
      <p:sp>
        <p:nvSpPr>
          <p:cNvPr id="13" name="Rectangle 12"/>
          <p:cNvSpPr/>
          <p:nvPr/>
        </p:nvSpPr>
        <p:spPr bwMode="auto">
          <a:xfrm>
            <a:off x="7222480" y="5526088"/>
            <a:ext cx="648072" cy="100689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GB"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p:txBody>
      </p:sp>
    </p:spTree>
    <p:extLst>
      <p:ext uri="{BB962C8B-B14F-4D97-AF65-F5344CB8AC3E}">
        <p14:creationId xmlns:p14="http://schemas.microsoft.com/office/powerpoint/2010/main" val="4208875318"/>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974725" y="3028950"/>
            <a:ext cx="11053763" cy="2090738"/>
          </a:xfrm>
        </p:spPr>
        <p:txBody>
          <a:bodyPr lIns="126435" tIns="72248" rIns="126435" bIns="72248"/>
          <a:lstStyle/>
          <a:p>
            <a:endParaRPr lang="en-US"/>
          </a:p>
        </p:txBody>
      </p:sp>
      <p:sp>
        <p:nvSpPr>
          <p:cNvPr id="3074" name="Rectangle 2"/>
          <p:cNvSpPr>
            <a:spLocks noGrp="1" noChangeArrowheads="1"/>
          </p:cNvSpPr>
          <p:nvPr>
            <p:ph type="body" idx="1"/>
          </p:nvPr>
        </p:nvSpPr>
        <p:spPr>
          <a:xfrm>
            <a:off x="1949450" y="5526088"/>
            <a:ext cx="9104313" cy="2492375"/>
          </a:xfrm>
        </p:spPr>
        <p:txBody>
          <a:bodyPr lIns="126435" tIns="72248" rIns="126435" bIns="72248" anchor="t"/>
          <a:lstStyle/>
          <a:p>
            <a:endParaRPr lang="en-US"/>
          </a:p>
        </p:txBody>
      </p:sp>
      <p:pic>
        <p:nvPicPr>
          <p:cNvPr id="3075"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13004800" cy="975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ounded Rectangle 1">
            <a:hlinkClick r:id="rId3" action="ppaction://hlinksldjump"/>
          </p:cNvPr>
          <p:cNvSpPr/>
          <p:nvPr/>
        </p:nvSpPr>
        <p:spPr bwMode="auto">
          <a:xfrm>
            <a:off x="7582520" y="7037040"/>
            <a:ext cx="5167148" cy="2520280"/>
          </a:xfrm>
          <a:prstGeom prst="roundRect">
            <a:avLst/>
          </a:prstGeom>
          <a:ln w="76200">
            <a:solidFill>
              <a:srgbClr val="0072BC"/>
            </a:solidFill>
          </a:ln>
          <a:effectLst>
            <a:outerShdw blurRad="50800" dist="38100" dir="18900000" algn="b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r>
              <a:rPr kumimoji="0" lang="en-GB" sz="9600" b="1" i="0" u="none" strike="noStrike" cap="none" normalizeH="0" baseline="0" dirty="0" smtClean="0">
                <a:ln>
                  <a:noFill/>
                </a:ln>
                <a:solidFill>
                  <a:srgbClr val="0072BC"/>
                </a:solidFill>
                <a:effectLst/>
                <a:latin typeface="Helvetica Light" charset="0"/>
                <a:ea typeface="Helvetica Light" charset="0"/>
                <a:cs typeface="Helvetica Light" charset="0"/>
                <a:sym typeface="Helvetica Light" charset="0"/>
              </a:rPr>
              <a:t>Route 2</a:t>
            </a:r>
          </a:p>
        </p:txBody>
      </p:sp>
      <p:sp>
        <p:nvSpPr>
          <p:cNvPr id="6" name="Rectangle 5">
            <a:hlinkClick r:id="rId4"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7"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8" name="Rectangle 7">
            <a:hlinkClick r:id="rId4"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pic>
        <p:nvPicPr>
          <p:cNvPr id="3" name="Picture 2"/>
          <p:cNvPicPr>
            <a:picLocks noChangeAspect="1"/>
          </p:cNvPicPr>
          <p:nvPr/>
        </p:nvPicPr>
        <p:blipFill>
          <a:blip r:embed="rId5"/>
          <a:stretch>
            <a:fillRect/>
          </a:stretch>
        </p:blipFill>
        <p:spPr>
          <a:xfrm>
            <a:off x="525462" y="6484828"/>
            <a:ext cx="3528666" cy="1368981"/>
          </a:xfrm>
          <a:prstGeom prst="rect">
            <a:avLst/>
          </a:prstGeom>
        </p:spPr>
      </p:pic>
      <p:sp>
        <p:nvSpPr>
          <p:cNvPr id="14" name="Rectangle 13"/>
          <p:cNvSpPr/>
          <p:nvPr/>
        </p:nvSpPr>
        <p:spPr bwMode="auto">
          <a:xfrm>
            <a:off x="6862440" y="5526088"/>
            <a:ext cx="1008112" cy="100689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GB"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p:txBody>
      </p:sp>
      <p:sp>
        <p:nvSpPr>
          <p:cNvPr id="13" name="Rectangle 12"/>
          <p:cNvSpPr/>
          <p:nvPr/>
        </p:nvSpPr>
        <p:spPr>
          <a:xfrm>
            <a:off x="597744" y="5217696"/>
            <a:ext cx="6557297" cy="2800767"/>
          </a:xfrm>
          <a:prstGeom prst="rect">
            <a:avLst/>
          </a:prstGeom>
          <a:solidFill>
            <a:schemeClr val="bg1"/>
          </a:solidFill>
        </p:spPr>
        <p:txBody>
          <a:bodyPr wrap="square" lIns="91440" tIns="45720" rIns="91440" bIns="45720">
            <a:spAutoFit/>
          </a:bodyPr>
          <a:lstStyle/>
          <a:p>
            <a:pPr algn="l"/>
            <a:r>
              <a:rPr lang="en-US" sz="8800" b="1" cap="none" spc="0" dirty="0" smtClean="0">
                <a:ln w="0"/>
                <a:solidFill>
                  <a:srgbClr val="0072BB"/>
                </a:solidFill>
                <a:effectLst>
                  <a:outerShdw blurRad="38100" dist="19050" dir="2700000" algn="tl" rotWithShape="0">
                    <a:schemeClr val="dk1">
                      <a:alpha val="40000"/>
                    </a:schemeClr>
                  </a:outerShdw>
                </a:effectLst>
                <a:latin typeface="Myriad Pro" panose="020B0503030403020204" pitchFamily="34" charset="0"/>
              </a:rPr>
              <a:t>Alumni 2016</a:t>
            </a:r>
          </a:p>
          <a:p>
            <a:pPr algn="l"/>
            <a:r>
              <a:rPr lang="en-US" sz="8800" b="1" dirty="0" smtClean="0">
                <a:ln w="0"/>
                <a:solidFill>
                  <a:srgbClr val="0072BB"/>
                </a:solidFill>
                <a:effectLst>
                  <a:outerShdw blurRad="38100" dist="19050" dir="2700000" algn="tl" rotWithShape="0">
                    <a:schemeClr val="dk1">
                      <a:alpha val="40000"/>
                    </a:schemeClr>
                  </a:outerShdw>
                </a:effectLst>
                <a:latin typeface="Myriad Pro" panose="020B0503030403020204" pitchFamily="34" charset="0"/>
              </a:rPr>
              <a:t>Tours</a:t>
            </a:r>
            <a:endParaRPr lang="en-US" sz="8800" b="1" cap="none" spc="0" dirty="0">
              <a:ln w="0"/>
              <a:solidFill>
                <a:srgbClr val="0072BB"/>
              </a:solidFill>
              <a:effectLst>
                <a:outerShdw blurRad="38100" dist="19050" dir="2700000" algn="tl" rotWithShape="0">
                  <a:schemeClr val="dk1">
                    <a:alpha val="40000"/>
                  </a:schemeClr>
                </a:outerShdw>
              </a:effectLst>
              <a:latin typeface="Myriad Pro" panose="020B0503030403020204" pitchFamily="34" charset="0"/>
            </a:endParaRPr>
          </a:p>
        </p:txBody>
      </p:sp>
    </p:spTree>
    <p:extLst>
      <p:ext uri="{BB962C8B-B14F-4D97-AF65-F5344CB8AC3E}">
        <p14:creationId xmlns:p14="http://schemas.microsoft.com/office/powerpoint/2010/main" val="2695154931"/>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p:cNvSpPr>
          <p:nvPr/>
        </p:nvSpPr>
        <p:spPr bwMode="auto">
          <a:xfrm>
            <a:off x="165696" y="124272"/>
            <a:ext cx="12673408" cy="9506396"/>
          </a:xfrm>
          <a:prstGeom prst="rect">
            <a:avLst/>
          </a:prstGeom>
          <a:solidFill>
            <a:schemeClr val="bg1"/>
          </a:solidFill>
          <a:ln w="108373" cap="flat" cmpd="sng">
            <a:solidFill>
              <a:srgbClr val="158AFF"/>
            </a:solidFill>
            <a:prstDash val="solid"/>
            <a:round/>
            <a:headEnd/>
            <a:tailEnd/>
          </a:ln>
          <a:effectLst/>
          <a:extLst/>
        </p:spPr>
        <p:txBody>
          <a:bodyPr lIns="126435" tIns="72248" rIns="126435" bIns="72248" anchor="ctr"/>
          <a:lstStyle/>
          <a:p>
            <a:pPr defTabSz="1300163"/>
            <a:r>
              <a:rPr lang="en-US" sz="6200" b="1" dirty="0" smtClean="0">
                <a:solidFill>
                  <a:srgbClr val="158AFF"/>
                </a:solidFill>
                <a:latin typeface="Myriad Pro" pitchFamily="34" charset="0"/>
                <a:ea typeface="Helvetica" charset="0"/>
                <a:cs typeface="Helvetica" charset="0"/>
                <a:sym typeface="Helvetica" charset="0"/>
              </a:rPr>
              <a:t>IF </a:t>
            </a:r>
            <a:r>
              <a:rPr lang="en-US" sz="6200" b="1" dirty="0">
                <a:solidFill>
                  <a:srgbClr val="158AFF"/>
                </a:solidFill>
                <a:latin typeface="Myriad Pro" pitchFamily="34" charset="0"/>
                <a:ea typeface="Helvetica" charset="0"/>
                <a:cs typeface="Helvetica" charset="0"/>
                <a:sym typeface="Helvetica" charset="0"/>
              </a:rPr>
              <a:t>YOU CAN’T ANSWER A QUESTION, ASK THEM TO </a:t>
            </a:r>
            <a:r>
              <a:rPr lang="en-US" sz="6200" b="1" dirty="0" smtClean="0">
                <a:solidFill>
                  <a:srgbClr val="158AFF"/>
                </a:solidFill>
                <a:latin typeface="Myriad Pro" pitchFamily="34" charset="0"/>
                <a:ea typeface="Helvetica" charset="0"/>
                <a:cs typeface="Helvetica" charset="0"/>
                <a:sym typeface="Helvetica" charset="0"/>
              </a:rPr>
              <a:t/>
            </a:r>
            <a:br>
              <a:rPr lang="en-US" sz="6200" b="1" dirty="0" smtClean="0">
                <a:solidFill>
                  <a:srgbClr val="158AFF"/>
                </a:solidFill>
                <a:latin typeface="Myriad Pro" pitchFamily="34" charset="0"/>
                <a:ea typeface="Helvetica" charset="0"/>
                <a:cs typeface="Helvetica" charset="0"/>
                <a:sym typeface="Helvetica" charset="0"/>
              </a:rPr>
            </a:br>
            <a:r>
              <a:rPr lang="en-US" sz="6200" b="1" dirty="0" smtClean="0">
                <a:solidFill>
                  <a:srgbClr val="158AFF"/>
                </a:solidFill>
                <a:latin typeface="Myriad Pro" pitchFamily="34" charset="0"/>
                <a:ea typeface="Helvetica" charset="0"/>
                <a:cs typeface="Helvetica" charset="0"/>
                <a:sym typeface="Helvetica" charset="0"/>
              </a:rPr>
              <a:t>REMIND </a:t>
            </a:r>
            <a:r>
              <a:rPr lang="en-US" sz="6200" b="1" dirty="0">
                <a:solidFill>
                  <a:srgbClr val="158AFF"/>
                </a:solidFill>
                <a:latin typeface="Myriad Pro" pitchFamily="34" charset="0"/>
                <a:ea typeface="Helvetica" charset="0"/>
                <a:cs typeface="Helvetica" charset="0"/>
                <a:sym typeface="Helvetica" charset="0"/>
              </a:rPr>
              <a:t>YOU AT THE END </a:t>
            </a:r>
            <a:r>
              <a:rPr lang="en-US" sz="6200" b="1" dirty="0" smtClean="0">
                <a:solidFill>
                  <a:srgbClr val="158AFF"/>
                </a:solidFill>
                <a:latin typeface="Myriad Pro" pitchFamily="34" charset="0"/>
                <a:ea typeface="Helvetica" charset="0"/>
                <a:cs typeface="Helvetica" charset="0"/>
                <a:sym typeface="Helvetica" charset="0"/>
              </a:rPr>
              <a:t/>
            </a:r>
            <a:br>
              <a:rPr lang="en-US" sz="6200" b="1" dirty="0" smtClean="0">
                <a:solidFill>
                  <a:srgbClr val="158AFF"/>
                </a:solidFill>
                <a:latin typeface="Myriad Pro" pitchFamily="34" charset="0"/>
                <a:ea typeface="Helvetica" charset="0"/>
                <a:cs typeface="Helvetica" charset="0"/>
                <a:sym typeface="Helvetica" charset="0"/>
              </a:rPr>
            </a:br>
            <a:r>
              <a:rPr lang="en-US" sz="6200" b="1" dirty="0" smtClean="0">
                <a:solidFill>
                  <a:srgbClr val="158AFF"/>
                </a:solidFill>
                <a:latin typeface="Myriad Pro" pitchFamily="34" charset="0"/>
                <a:ea typeface="Helvetica" charset="0"/>
                <a:cs typeface="Helvetica" charset="0"/>
                <a:sym typeface="Helvetica" charset="0"/>
              </a:rPr>
              <a:t>WHERE </a:t>
            </a:r>
            <a:r>
              <a:rPr lang="en-US" sz="6200" b="1" dirty="0">
                <a:solidFill>
                  <a:srgbClr val="158AFF"/>
                </a:solidFill>
                <a:latin typeface="Myriad Pro" pitchFamily="34" charset="0"/>
                <a:ea typeface="Helvetica" charset="0"/>
                <a:cs typeface="Helvetica" charset="0"/>
                <a:sym typeface="Helvetica" charset="0"/>
              </a:rPr>
              <a:t>YOU CAN DIRECT </a:t>
            </a:r>
            <a:r>
              <a:rPr lang="en-US" sz="6200" b="1" dirty="0" smtClean="0">
                <a:solidFill>
                  <a:srgbClr val="158AFF"/>
                </a:solidFill>
                <a:latin typeface="Myriad Pro" pitchFamily="34" charset="0"/>
                <a:ea typeface="Helvetica" charset="0"/>
                <a:cs typeface="Helvetica" charset="0"/>
                <a:sym typeface="Helvetica" charset="0"/>
              </a:rPr>
              <a:t/>
            </a:r>
            <a:br>
              <a:rPr lang="en-US" sz="6200" b="1" dirty="0" smtClean="0">
                <a:solidFill>
                  <a:srgbClr val="158AFF"/>
                </a:solidFill>
                <a:latin typeface="Myriad Pro" pitchFamily="34" charset="0"/>
                <a:ea typeface="Helvetica" charset="0"/>
                <a:cs typeface="Helvetica" charset="0"/>
                <a:sym typeface="Helvetica" charset="0"/>
              </a:rPr>
            </a:br>
            <a:r>
              <a:rPr lang="en-US" sz="6200" b="1" dirty="0" smtClean="0">
                <a:solidFill>
                  <a:srgbClr val="158AFF"/>
                </a:solidFill>
                <a:latin typeface="Myriad Pro" pitchFamily="34" charset="0"/>
                <a:ea typeface="Helvetica" charset="0"/>
                <a:cs typeface="Helvetica" charset="0"/>
                <a:sym typeface="Helvetica" charset="0"/>
              </a:rPr>
              <a:t>THEM TO </a:t>
            </a:r>
            <a:r>
              <a:rPr lang="en-US" sz="6200" b="1" dirty="0">
                <a:solidFill>
                  <a:srgbClr val="158AFF"/>
                </a:solidFill>
                <a:latin typeface="Myriad Pro" pitchFamily="34" charset="0"/>
                <a:ea typeface="Helvetica" charset="0"/>
                <a:cs typeface="Helvetica" charset="0"/>
                <a:sym typeface="Helvetica" charset="0"/>
              </a:rPr>
              <a:t>A MEMBER OF </a:t>
            </a:r>
            <a:r>
              <a:rPr lang="en-US" sz="6200" b="1" dirty="0" smtClean="0">
                <a:solidFill>
                  <a:srgbClr val="158AFF"/>
                </a:solidFill>
                <a:latin typeface="Myriad Pro" pitchFamily="34" charset="0"/>
                <a:ea typeface="Helvetica" charset="0"/>
                <a:cs typeface="Helvetica" charset="0"/>
                <a:sym typeface="Helvetica" charset="0"/>
              </a:rPr>
              <a:t/>
            </a:r>
            <a:br>
              <a:rPr lang="en-US" sz="6200" b="1" dirty="0" smtClean="0">
                <a:solidFill>
                  <a:srgbClr val="158AFF"/>
                </a:solidFill>
                <a:latin typeface="Myriad Pro" pitchFamily="34" charset="0"/>
                <a:ea typeface="Helvetica" charset="0"/>
                <a:cs typeface="Helvetica" charset="0"/>
                <a:sym typeface="Helvetica" charset="0"/>
              </a:rPr>
            </a:br>
            <a:r>
              <a:rPr lang="en-US" sz="6200" b="1" dirty="0" smtClean="0">
                <a:solidFill>
                  <a:srgbClr val="158AFF"/>
                </a:solidFill>
                <a:latin typeface="Myriad Pro" pitchFamily="34" charset="0"/>
                <a:ea typeface="Helvetica" charset="0"/>
                <a:cs typeface="Helvetica" charset="0"/>
                <a:sym typeface="Helvetica" charset="0"/>
              </a:rPr>
              <a:t>STAFF</a:t>
            </a:r>
            <a:r>
              <a:rPr lang="en-US" sz="6200" b="1" dirty="0">
                <a:solidFill>
                  <a:srgbClr val="158AFF"/>
                </a:solidFill>
                <a:latin typeface="Myriad Pro" pitchFamily="34" charset="0"/>
                <a:ea typeface="Helvetica" charset="0"/>
                <a:cs typeface="Helvetica" charset="0"/>
                <a:sym typeface="Helvetica" charset="0"/>
              </a:rPr>
              <a:t>.</a:t>
            </a:r>
            <a:endParaRPr lang="en-US" dirty="0">
              <a:solidFill>
                <a:srgbClr val="158AFF"/>
              </a:solidFill>
              <a:latin typeface="Myriad Pro" pitchFamily="34" charset="0"/>
            </a:endParaRPr>
          </a:p>
        </p:txBody>
      </p:sp>
      <p:sp>
        <p:nvSpPr>
          <p:cNvPr id="4" name="Rectangle 3">
            <a:hlinkClick r:id="rId2"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5"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6" name="Rectangle 5">
            <a:hlinkClick r:id="rId2"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513136456"/>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p:cNvSpPr>
          <p:nvPr/>
        </p:nvSpPr>
        <p:spPr bwMode="auto">
          <a:xfrm>
            <a:off x="165696" y="124272"/>
            <a:ext cx="12673408" cy="9506396"/>
          </a:xfrm>
          <a:prstGeom prst="rect">
            <a:avLst/>
          </a:prstGeom>
          <a:solidFill>
            <a:schemeClr val="bg1"/>
          </a:solidFill>
          <a:ln w="108373" cap="flat" cmpd="sng">
            <a:solidFill>
              <a:srgbClr val="158AFF"/>
            </a:solidFill>
            <a:prstDash val="solid"/>
            <a:round/>
            <a:headEnd/>
            <a:tailEnd/>
          </a:ln>
          <a:effectLst/>
          <a:extLst/>
        </p:spPr>
        <p:txBody>
          <a:bodyPr lIns="126435" tIns="72248" rIns="126435" bIns="72248" anchor="ctr"/>
          <a:lstStyle/>
          <a:p>
            <a:pPr defTabSz="1300163"/>
            <a:r>
              <a:rPr lang="en-US" sz="6200" b="1" dirty="0" smtClean="0">
                <a:solidFill>
                  <a:srgbClr val="158AFF"/>
                </a:solidFill>
                <a:latin typeface="Myriad Pro" pitchFamily="34" charset="0"/>
                <a:ea typeface="Helvetica" charset="0"/>
                <a:cs typeface="Helvetica" charset="0"/>
                <a:sym typeface="Helvetica" charset="0"/>
              </a:rPr>
              <a:t>IF </a:t>
            </a:r>
            <a:r>
              <a:rPr lang="en-US" sz="6200" b="1" dirty="0">
                <a:solidFill>
                  <a:srgbClr val="158AFF"/>
                </a:solidFill>
                <a:latin typeface="Myriad Pro" pitchFamily="34" charset="0"/>
                <a:ea typeface="Helvetica" charset="0"/>
                <a:cs typeface="Helvetica" charset="0"/>
                <a:sym typeface="Helvetica" charset="0"/>
              </a:rPr>
              <a:t>YOU CAN’T ANSWER A QUESTION, ASK THEM TO </a:t>
            </a:r>
            <a:r>
              <a:rPr lang="en-US" sz="6200" b="1" dirty="0" smtClean="0">
                <a:solidFill>
                  <a:srgbClr val="158AFF"/>
                </a:solidFill>
                <a:latin typeface="Myriad Pro" pitchFamily="34" charset="0"/>
                <a:ea typeface="Helvetica" charset="0"/>
                <a:cs typeface="Helvetica" charset="0"/>
                <a:sym typeface="Helvetica" charset="0"/>
              </a:rPr>
              <a:t/>
            </a:r>
            <a:br>
              <a:rPr lang="en-US" sz="6200" b="1" dirty="0" smtClean="0">
                <a:solidFill>
                  <a:srgbClr val="158AFF"/>
                </a:solidFill>
                <a:latin typeface="Myriad Pro" pitchFamily="34" charset="0"/>
                <a:ea typeface="Helvetica" charset="0"/>
                <a:cs typeface="Helvetica" charset="0"/>
                <a:sym typeface="Helvetica" charset="0"/>
              </a:rPr>
            </a:br>
            <a:r>
              <a:rPr lang="en-US" sz="6200" b="1" dirty="0" smtClean="0">
                <a:solidFill>
                  <a:srgbClr val="158AFF"/>
                </a:solidFill>
                <a:latin typeface="Myriad Pro" pitchFamily="34" charset="0"/>
                <a:ea typeface="Helvetica" charset="0"/>
                <a:cs typeface="Helvetica" charset="0"/>
                <a:sym typeface="Helvetica" charset="0"/>
              </a:rPr>
              <a:t>REMIND </a:t>
            </a:r>
            <a:r>
              <a:rPr lang="en-US" sz="6200" b="1" dirty="0">
                <a:solidFill>
                  <a:srgbClr val="158AFF"/>
                </a:solidFill>
                <a:latin typeface="Myriad Pro" pitchFamily="34" charset="0"/>
                <a:ea typeface="Helvetica" charset="0"/>
                <a:cs typeface="Helvetica" charset="0"/>
                <a:sym typeface="Helvetica" charset="0"/>
              </a:rPr>
              <a:t>YOU AT THE END </a:t>
            </a:r>
            <a:r>
              <a:rPr lang="en-US" sz="6200" b="1" dirty="0" smtClean="0">
                <a:solidFill>
                  <a:srgbClr val="158AFF"/>
                </a:solidFill>
                <a:latin typeface="Myriad Pro" pitchFamily="34" charset="0"/>
                <a:ea typeface="Helvetica" charset="0"/>
                <a:cs typeface="Helvetica" charset="0"/>
                <a:sym typeface="Helvetica" charset="0"/>
              </a:rPr>
              <a:t/>
            </a:r>
            <a:br>
              <a:rPr lang="en-US" sz="6200" b="1" dirty="0" smtClean="0">
                <a:solidFill>
                  <a:srgbClr val="158AFF"/>
                </a:solidFill>
                <a:latin typeface="Myriad Pro" pitchFamily="34" charset="0"/>
                <a:ea typeface="Helvetica" charset="0"/>
                <a:cs typeface="Helvetica" charset="0"/>
                <a:sym typeface="Helvetica" charset="0"/>
              </a:rPr>
            </a:br>
            <a:r>
              <a:rPr lang="en-US" sz="6200" b="1" dirty="0" smtClean="0">
                <a:solidFill>
                  <a:srgbClr val="158AFF"/>
                </a:solidFill>
                <a:latin typeface="Myriad Pro" pitchFamily="34" charset="0"/>
                <a:ea typeface="Helvetica" charset="0"/>
                <a:cs typeface="Helvetica" charset="0"/>
                <a:sym typeface="Helvetica" charset="0"/>
              </a:rPr>
              <a:t>WHERE </a:t>
            </a:r>
            <a:r>
              <a:rPr lang="en-US" sz="6200" b="1" dirty="0">
                <a:solidFill>
                  <a:srgbClr val="158AFF"/>
                </a:solidFill>
                <a:latin typeface="Myriad Pro" pitchFamily="34" charset="0"/>
                <a:ea typeface="Helvetica" charset="0"/>
                <a:cs typeface="Helvetica" charset="0"/>
                <a:sym typeface="Helvetica" charset="0"/>
              </a:rPr>
              <a:t>YOU CAN DIRECT </a:t>
            </a:r>
            <a:r>
              <a:rPr lang="en-US" sz="6200" b="1" dirty="0" smtClean="0">
                <a:solidFill>
                  <a:srgbClr val="158AFF"/>
                </a:solidFill>
                <a:latin typeface="Myriad Pro" pitchFamily="34" charset="0"/>
                <a:ea typeface="Helvetica" charset="0"/>
                <a:cs typeface="Helvetica" charset="0"/>
                <a:sym typeface="Helvetica" charset="0"/>
              </a:rPr>
              <a:t/>
            </a:r>
            <a:br>
              <a:rPr lang="en-US" sz="6200" b="1" dirty="0" smtClean="0">
                <a:solidFill>
                  <a:srgbClr val="158AFF"/>
                </a:solidFill>
                <a:latin typeface="Myriad Pro" pitchFamily="34" charset="0"/>
                <a:ea typeface="Helvetica" charset="0"/>
                <a:cs typeface="Helvetica" charset="0"/>
                <a:sym typeface="Helvetica" charset="0"/>
              </a:rPr>
            </a:br>
            <a:r>
              <a:rPr lang="en-US" sz="6200" b="1" dirty="0" smtClean="0">
                <a:solidFill>
                  <a:srgbClr val="158AFF"/>
                </a:solidFill>
                <a:latin typeface="Myriad Pro" pitchFamily="34" charset="0"/>
                <a:ea typeface="Helvetica" charset="0"/>
                <a:cs typeface="Helvetica" charset="0"/>
                <a:sym typeface="Helvetica" charset="0"/>
              </a:rPr>
              <a:t>THEM TO </a:t>
            </a:r>
            <a:r>
              <a:rPr lang="en-US" sz="6200" b="1" dirty="0">
                <a:solidFill>
                  <a:srgbClr val="158AFF"/>
                </a:solidFill>
                <a:latin typeface="Myriad Pro" pitchFamily="34" charset="0"/>
                <a:ea typeface="Helvetica" charset="0"/>
                <a:cs typeface="Helvetica" charset="0"/>
                <a:sym typeface="Helvetica" charset="0"/>
              </a:rPr>
              <a:t>A MEMBER OF </a:t>
            </a:r>
            <a:r>
              <a:rPr lang="en-US" sz="6200" b="1" dirty="0" smtClean="0">
                <a:solidFill>
                  <a:srgbClr val="158AFF"/>
                </a:solidFill>
                <a:latin typeface="Myriad Pro" pitchFamily="34" charset="0"/>
                <a:ea typeface="Helvetica" charset="0"/>
                <a:cs typeface="Helvetica" charset="0"/>
                <a:sym typeface="Helvetica" charset="0"/>
              </a:rPr>
              <a:t/>
            </a:r>
            <a:br>
              <a:rPr lang="en-US" sz="6200" b="1" dirty="0" smtClean="0">
                <a:solidFill>
                  <a:srgbClr val="158AFF"/>
                </a:solidFill>
                <a:latin typeface="Myriad Pro" pitchFamily="34" charset="0"/>
                <a:ea typeface="Helvetica" charset="0"/>
                <a:cs typeface="Helvetica" charset="0"/>
                <a:sym typeface="Helvetica" charset="0"/>
              </a:rPr>
            </a:br>
            <a:r>
              <a:rPr lang="en-US" sz="6200" b="1" dirty="0" smtClean="0">
                <a:solidFill>
                  <a:srgbClr val="158AFF"/>
                </a:solidFill>
                <a:latin typeface="Myriad Pro" pitchFamily="34" charset="0"/>
                <a:ea typeface="Helvetica" charset="0"/>
                <a:cs typeface="Helvetica" charset="0"/>
                <a:sym typeface="Helvetica" charset="0"/>
              </a:rPr>
              <a:t>STAFF</a:t>
            </a:r>
            <a:r>
              <a:rPr lang="en-US" sz="6200" b="1" dirty="0">
                <a:solidFill>
                  <a:srgbClr val="158AFF"/>
                </a:solidFill>
                <a:latin typeface="Myriad Pro" pitchFamily="34" charset="0"/>
                <a:ea typeface="Helvetica" charset="0"/>
                <a:cs typeface="Helvetica" charset="0"/>
                <a:sym typeface="Helvetica" charset="0"/>
              </a:rPr>
              <a:t>.</a:t>
            </a:r>
            <a:endParaRPr lang="en-US" dirty="0">
              <a:solidFill>
                <a:srgbClr val="158AFF"/>
              </a:solidFill>
              <a:latin typeface="Myriad Pro" pitchFamily="34" charset="0"/>
            </a:endParaRPr>
          </a:p>
        </p:txBody>
      </p:sp>
      <p:sp>
        <p:nvSpPr>
          <p:cNvPr id="7"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8" name="Rectangle 7">
            <a:hlinkClick r:id="rId2"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p:cNvSpPr>
          <p:nvPr/>
        </p:nvSpPr>
        <p:spPr bwMode="auto">
          <a:xfrm rot="21578113">
            <a:off x="237842" y="160759"/>
            <a:ext cx="12571568" cy="9367837"/>
          </a:xfrm>
          <a:prstGeom prst="rect">
            <a:avLst/>
          </a:prstGeom>
          <a:solidFill>
            <a:schemeClr val="bg1"/>
          </a:solidFill>
          <a:ln w="108373" cap="flat" cmpd="sng">
            <a:solidFill>
              <a:srgbClr val="158AFF"/>
            </a:solidFill>
            <a:prstDash val="solid"/>
            <a:round/>
            <a:headEnd/>
            <a:tailEnd/>
          </a:ln>
          <a:effectLst/>
          <a:extLst/>
        </p:spPr>
        <p:txBody>
          <a:bodyPr lIns="88900" tIns="50800" rIns="88900" bIns="50800" anchor="ctr"/>
          <a:lstStyle/>
          <a:p>
            <a:pPr defTabSz="1300163"/>
            <a:r>
              <a:rPr lang="en-US" sz="8000" b="1" dirty="0">
                <a:solidFill>
                  <a:srgbClr val="158AFF"/>
                </a:solidFill>
                <a:latin typeface="Myriad Pro" pitchFamily="34" charset="0"/>
                <a:ea typeface="Helvetica" charset="0"/>
                <a:cs typeface="Helvetica" charset="0"/>
                <a:sym typeface="Helvetica" charset="0"/>
              </a:rPr>
              <a:t>INTRODUCE </a:t>
            </a:r>
            <a:r>
              <a:rPr lang="en-US" sz="8000" b="1" dirty="0" smtClean="0">
                <a:solidFill>
                  <a:srgbClr val="158AFF"/>
                </a:solidFill>
                <a:latin typeface="Myriad Pro" pitchFamily="34" charset="0"/>
                <a:ea typeface="Helvetica" charset="0"/>
                <a:cs typeface="Helvetica" charset="0"/>
                <a:sym typeface="Helvetica" charset="0"/>
              </a:rPr>
              <a:t/>
            </a:r>
            <a:br>
              <a:rPr lang="en-US" sz="8000" b="1" dirty="0" smtClean="0">
                <a:solidFill>
                  <a:srgbClr val="158AFF"/>
                </a:solidFill>
                <a:latin typeface="Myriad Pro" pitchFamily="34" charset="0"/>
                <a:ea typeface="Helvetica" charset="0"/>
                <a:cs typeface="Helvetica" charset="0"/>
                <a:sym typeface="Helvetica" charset="0"/>
              </a:rPr>
            </a:br>
            <a:r>
              <a:rPr lang="en-US" sz="8000" b="1" dirty="0" smtClean="0">
                <a:solidFill>
                  <a:srgbClr val="158AFF"/>
                </a:solidFill>
                <a:latin typeface="Myriad Pro" pitchFamily="34" charset="0"/>
                <a:ea typeface="Helvetica" charset="0"/>
                <a:cs typeface="Helvetica" charset="0"/>
                <a:sym typeface="Helvetica" charset="0"/>
              </a:rPr>
              <a:t>YOURSELVES</a:t>
            </a:r>
            <a:endParaRPr lang="en-US" sz="2400" dirty="0">
              <a:solidFill>
                <a:srgbClr val="158AFF"/>
              </a:solidFill>
              <a:latin typeface="Myriad Pro" pitchFamily="34" charset="0"/>
              <a:ea typeface="Helvetica" charset="0"/>
              <a:cs typeface="Helvetica" charset="0"/>
              <a:sym typeface="Helvetica" charset="0"/>
            </a:endParaRPr>
          </a:p>
          <a:p>
            <a:pPr defTabSz="1300163"/>
            <a:endParaRPr lang="en-US" sz="4400" b="1" dirty="0">
              <a:solidFill>
                <a:srgbClr val="158AFF"/>
              </a:solidFill>
              <a:latin typeface="Myriad Pro" pitchFamily="34" charset="0"/>
              <a:ea typeface="Helvetica" charset="0"/>
              <a:cs typeface="Helvetica" charset="0"/>
              <a:sym typeface="Helvetica" charset="0"/>
            </a:endParaRPr>
          </a:p>
          <a:p>
            <a:pPr defTabSz="1300163"/>
            <a:r>
              <a:rPr lang="en-US" sz="8000" b="1" dirty="0">
                <a:solidFill>
                  <a:srgbClr val="158AFF"/>
                </a:solidFill>
                <a:latin typeface="Myriad Pro" pitchFamily="34" charset="0"/>
                <a:ea typeface="Helvetica" charset="0"/>
                <a:cs typeface="Helvetica" charset="0"/>
                <a:sym typeface="Helvetica" charset="0"/>
              </a:rPr>
              <a:t>SMILE</a:t>
            </a:r>
            <a:endParaRPr lang="en-US" sz="2400" dirty="0">
              <a:solidFill>
                <a:srgbClr val="158AFF"/>
              </a:solidFill>
              <a:latin typeface="Myriad Pro" pitchFamily="34" charset="0"/>
              <a:ea typeface="Helvetica" charset="0"/>
              <a:cs typeface="Helvetica" charset="0"/>
              <a:sym typeface="Helvetica" charset="0"/>
            </a:endParaRPr>
          </a:p>
          <a:p>
            <a:pPr defTabSz="1300163"/>
            <a:endParaRPr lang="en-US" b="1" dirty="0">
              <a:solidFill>
                <a:srgbClr val="158AFF"/>
              </a:solidFill>
              <a:latin typeface="Myriad Pro" pitchFamily="34" charset="0"/>
              <a:ea typeface="Helvetica" charset="0"/>
              <a:cs typeface="Helvetica" charset="0"/>
              <a:sym typeface="Helvetica" charset="0"/>
            </a:endParaRPr>
          </a:p>
          <a:p>
            <a:pPr defTabSz="1300163"/>
            <a:r>
              <a:rPr lang="en-US" sz="8000" b="1" dirty="0">
                <a:solidFill>
                  <a:srgbClr val="158AFF"/>
                </a:solidFill>
                <a:latin typeface="Myriad Pro" pitchFamily="34" charset="0"/>
                <a:ea typeface="Helvetica" charset="0"/>
                <a:cs typeface="Helvetica" charset="0"/>
                <a:sym typeface="Helvetica" charset="0"/>
              </a:rPr>
              <a:t>&amp; TALK LOUD </a:t>
            </a:r>
            <a:r>
              <a:rPr lang="en-US" sz="8000" b="1" dirty="0" smtClean="0">
                <a:solidFill>
                  <a:srgbClr val="158AFF"/>
                </a:solidFill>
                <a:latin typeface="Myriad Pro" pitchFamily="34" charset="0"/>
                <a:ea typeface="Helvetica" charset="0"/>
                <a:cs typeface="Helvetica" charset="0"/>
                <a:sym typeface="Helvetica" charset="0"/>
              </a:rPr>
              <a:t/>
            </a:r>
            <a:br>
              <a:rPr lang="en-US" sz="8000" b="1" dirty="0" smtClean="0">
                <a:solidFill>
                  <a:srgbClr val="158AFF"/>
                </a:solidFill>
                <a:latin typeface="Myriad Pro" pitchFamily="34" charset="0"/>
                <a:ea typeface="Helvetica" charset="0"/>
                <a:cs typeface="Helvetica" charset="0"/>
                <a:sym typeface="Helvetica" charset="0"/>
              </a:rPr>
            </a:br>
            <a:r>
              <a:rPr lang="en-US" sz="8000" b="1" dirty="0" smtClean="0">
                <a:solidFill>
                  <a:srgbClr val="158AFF"/>
                </a:solidFill>
                <a:latin typeface="Myriad Pro" pitchFamily="34" charset="0"/>
                <a:ea typeface="Helvetica" charset="0"/>
                <a:cs typeface="Helvetica" charset="0"/>
                <a:sym typeface="Helvetica" charset="0"/>
              </a:rPr>
              <a:t>AND </a:t>
            </a:r>
            <a:r>
              <a:rPr lang="en-US" sz="8000" b="1" dirty="0">
                <a:solidFill>
                  <a:srgbClr val="158AFF"/>
                </a:solidFill>
                <a:latin typeface="Myriad Pro" pitchFamily="34" charset="0"/>
                <a:ea typeface="Helvetica" charset="0"/>
                <a:cs typeface="Helvetica" charset="0"/>
                <a:sym typeface="Helvetica" charset="0"/>
              </a:rPr>
              <a:t>CLEAR.</a:t>
            </a:r>
            <a:endParaRPr lang="en-US" sz="3200" dirty="0">
              <a:solidFill>
                <a:srgbClr val="158AFF"/>
              </a:solidFill>
              <a:latin typeface="Myriad Pro" pitchFamily="34" charset="0"/>
            </a:endParaRPr>
          </a:p>
        </p:txBody>
      </p:sp>
      <p:sp>
        <p:nvSpPr>
          <p:cNvPr id="4" name="Rectangle 3">
            <a:hlinkClick r:id="rId2"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5"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6" name="Rectangle 5">
            <a:hlinkClick r:id="rId2"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819110640"/>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974725" y="3028950"/>
            <a:ext cx="11053763" cy="2090738"/>
          </a:xfrm>
        </p:spPr>
        <p:txBody>
          <a:bodyPr lIns="126435" tIns="72248" rIns="126435" bIns="72248"/>
          <a:lstStyle/>
          <a:p>
            <a:endParaRPr lang="en-US"/>
          </a:p>
        </p:txBody>
      </p:sp>
      <p:sp>
        <p:nvSpPr>
          <p:cNvPr id="33794" name="Rectangle 2"/>
          <p:cNvSpPr>
            <a:spLocks noGrp="1" noChangeArrowheads="1"/>
          </p:cNvSpPr>
          <p:nvPr>
            <p:ph type="body" idx="1"/>
          </p:nvPr>
        </p:nvSpPr>
        <p:spPr>
          <a:xfrm>
            <a:off x="1949450" y="5526088"/>
            <a:ext cx="9104313" cy="2492375"/>
          </a:xfrm>
        </p:spPr>
        <p:txBody>
          <a:bodyPr lIns="126435" tIns="72248" rIns="126435" bIns="72248" anchor="t"/>
          <a:lstStyle/>
          <a:p>
            <a:endParaRPr lang="en-US"/>
          </a:p>
        </p:txBody>
      </p:sp>
      <p:pic>
        <p:nvPicPr>
          <p:cNvPr id="33795"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8038" y="-10893425"/>
            <a:ext cx="18070513" cy="255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6" name="AutoShape 4"/>
          <p:cNvSpPr>
            <a:spLocks/>
          </p:cNvSpPr>
          <p:nvPr/>
        </p:nvSpPr>
        <p:spPr bwMode="auto">
          <a:xfrm rot="5400000" flipV="1">
            <a:off x="6142831" y="3391694"/>
            <a:ext cx="204788" cy="5632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207"/>
                </a:moveTo>
                <a:lnTo>
                  <a:pt x="5399" y="21207"/>
                </a:lnTo>
                <a:lnTo>
                  <a:pt x="5399" y="0"/>
                </a:lnTo>
                <a:lnTo>
                  <a:pt x="16199" y="0"/>
                </a:lnTo>
                <a:lnTo>
                  <a:pt x="16199" y="21207"/>
                </a:lnTo>
                <a:lnTo>
                  <a:pt x="21600" y="21207"/>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33797" name="Rectangle 5"/>
          <p:cNvSpPr>
            <a:spLocks/>
          </p:cNvSpPr>
          <p:nvPr/>
        </p:nvSpPr>
        <p:spPr bwMode="auto">
          <a:xfrm>
            <a:off x="1893888" y="6618289"/>
            <a:ext cx="6604000" cy="2106611"/>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algn="l" defTabSz="1300163"/>
            <a:r>
              <a:rPr lang="en-US" sz="2500" dirty="0">
                <a:latin typeface="Helvetica" charset="0"/>
                <a:ea typeface="Helvetica" charset="0"/>
                <a:cs typeface="Helvetica" charset="0"/>
                <a:sym typeface="Helvetica" charset="0"/>
              </a:rPr>
              <a:t>Visitors turn </a:t>
            </a:r>
            <a:r>
              <a:rPr lang="en-US" sz="2500" u="sng" dirty="0">
                <a:latin typeface="Helvetica" charset="0"/>
                <a:ea typeface="Helvetica" charset="0"/>
                <a:cs typeface="Helvetica" charset="0"/>
                <a:sym typeface="Helvetica" charset="0"/>
              </a:rPr>
              <a:t>left </a:t>
            </a:r>
            <a:r>
              <a:rPr lang="en-US" sz="2500" dirty="0">
                <a:latin typeface="Helvetica" charset="0"/>
                <a:ea typeface="Helvetica" charset="0"/>
                <a:cs typeface="Helvetica" charset="0"/>
                <a:sym typeface="Helvetica" charset="0"/>
              </a:rPr>
              <a:t>out of Arts Theatre.  Visit </a:t>
            </a:r>
            <a:r>
              <a:rPr lang="en-US" sz="2500" u="sng" dirty="0">
                <a:latin typeface="Helvetica" charset="0"/>
                <a:ea typeface="Helvetica" charset="0"/>
                <a:cs typeface="Helvetica" charset="0"/>
                <a:sym typeface="Helvetica" charset="0"/>
              </a:rPr>
              <a:t>one</a:t>
            </a:r>
            <a:r>
              <a:rPr lang="en-US" sz="2500" dirty="0">
                <a:latin typeface="Helvetica" charset="0"/>
                <a:ea typeface="Helvetica" charset="0"/>
                <a:cs typeface="Helvetica" charset="0"/>
                <a:sym typeface="Helvetica" charset="0"/>
              </a:rPr>
              <a:t> </a:t>
            </a:r>
            <a:r>
              <a:rPr lang="en-US" sz="2500" dirty="0" err="1" smtClean="0">
                <a:latin typeface="Helvetica" charset="0"/>
                <a:ea typeface="Helvetica" charset="0"/>
                <a:cs typeface="Helvetica" charset="0"/>
                <a:sym typeface="Helvetica" charset="0"/>
              </a:rPr>
              <a:t>Maths</a:t>
            </a:r>
            <a:r>
              <a:rPr lang="en-US" sz="2500" dirty="0" smtClean="0">
                <a:latin typeface="Helvetica" charset="0"/>
                <a:ea typeface="Helvetica" charset="0"/>
                <a:cs typeface="Helvetica" charset="0"/>
                <a:sym typeface="Helvetica" charset="0"/>
              </a:rPr>
              <a:t> room.  Point out L10 – </a:t>
            </a:r>
            <a:r>
              <a:rPr lang="en-US" sz="2500" dirty="0" smtClean="0">
                <a:latin typeface="Helvetica" charset="0"/>
                <a:ea typeface="Helvetica" charset="0"/>
                <a:cs typeface="Helvetica" charset="0"/>
                <a:sym typeface="Helvetica" charset="0"/>
              </a:rPr>
              <a:t>Pastoral Support Office.</a:t>
            </a:r>
            <a:endParaRPr lang="en-US" sz="2500" dirty="0" smtClean="0">
              <a:latin typeface="Helvetica" charset="0"/>
              <a:ea typeface="Helvetica" charset="0"/>
              <a:cs typeface="Helvetica" charset="0"/>
              <a:sym typeface="Helvetica" charset="0"/>
            </a:endParaRPr>
          </a:p>
          <a:p>
            <a:pPr algn="l" defTabSz="1300163"/>
            <a:r>
              <a:rPr lang="en-US" sz="2500" dirty="0" smtClean="0">
                <a:latin typeface="Helvetica" charset="0"/>
                <a:ea typeface="Helvetica" charset="0"/>
                <a:cs typeface="Helvetica" charset="0"/>
                <a:sym typeface="Helvetica" charset="0"/>
              </a:rPr>
              <a:t>Turn </a:t>
            </a:r>
            <a:r>
              <a:rPr lang="en-US" sz="2500" dirty="0">
                <a:latin typeface="Helvetica" charset="0"/>
                <a:ea typeface="Helvetica" charset="0"/>
                <a:cs typeface="Helvetica" charset="0"/>
                <a:sym typeface="Helvetica" charset="0"/>
              </a:rPr>
              <a:t>left (opposite L21) and up the stairs to </a:t>
            </a:r>
            <a:r>
              <a:rPr lang="en-US" sz="2500" dirty="0" smtClean="0">
                <a:latin typeface="Helvetica" charset="0"/>
                <a:ea typeface="Helvetica" charset="0"/>
                <a:cs typeface="Helvetica" charset="0"/>
                <a:sym typeface="Helvetica" charset="0"/>
              </a:rPr>
              <a:t>the new Humanities department. </a:t>
            </a:r>
            <a:endParaRPr lang="en-US" dirty="0"/>
          </a:p>
        </p:txBody>
      </p:sp>
      <p:sp>
        <p:nvSpPr>
          <p:cNvPr id="33798" name="Rectangle 6"/>
          <p:cNvSpPr>
            <a:spLocks/>
          </p:cNvSpPr>
          <p:nvPr/>
        </p:nvSpPr>
        <p:spPr bwMode="auto">
          <a:xfrm>
            <a:off x="7832725" y="2008188"/>
            <a:ext cx="3278188" cy="3789362"/>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33799" name="AutoShape 7"/>
          <p:cNvSpPr>
            <a:spLocks/>
          </p:cNvSpPr>
          <p:nvPr/>
        </p:nvSpPr>
        <p:spPr bwMode="auto">
          <a:xfrm flipV="1">
            <a:off x="9418638" y="3749675"/>
            <a:ext cx="204787" cy="2355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660"/>
                </a:moveTo>
                <a:lnTo>
                  <a:pt x="5399" y="20660"/>
                </a:lnTo>
                <a:lnTo>
                  <a:pt x="5399" y="0"/>
                </a:lnTo>
                <a:lnTo>
                  <a:pt x="16199" y="0"/>
                </a:lnTo>
                <a:lnTo>
                  <a:pt x="16199" y="20660"/>
                </a:lnTo>
                <a:lnTo>
                  <a:pt x="21600" y="20660"/>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33800" name="AutoShape 8"/>
          <p:cNvSpPr>
            <a:spLocks/>
          </p:cNvSpPr>
          <p:nvPr/>
        </p:nvSpPr>
        <p:spPr bwMode="auto">
          <a:xfrm rot="16200000" flipV="1">
            <a:off x="8620919" y="2883694"/>
            <a:ext cx="204788" cy="1320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925"/>
                </a:moveTo>
                <a:lnTo>
                  <a:pt x="5399" y="19925"/>
                </a:lnTo>
                <a:lnTo>
                  <a:pt x="5399" y="0"/>
                </a:lnTo>
                <a:lnTo>
                  <a:pt x="16199" y="0"/>
                </a:lnTo>
                <a:lnTo>
                  <a:pt x="16199" y="19925"/>
                </a:lnTo>
                <a:lnTo>
                  <a:pt x="21600" y="19925"/>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4" name="Rectangle 13">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5"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6" name="Rectangle 15">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1706563" y="390525"/>
            <a:ext cx="11703051" cy="1625600"/>
          </a:xfrm>
        </p:spPr>
        <p:txBody>
          <a:bodyPr lIns="126435" tIns="72248" rIns="126435" bIns="72248"/>
          <a:lstStyle/>
          <a:p>
            <a:endParaRPr lang="en-US"/>
          </a:p>
        </p:txBody>
      </p:sp>
      <p:sp>
        <p:nvSpPr>
          <p:cNvPr id="34818" name="Rectangle 2"/>
          <p:cNvSpPr>
            <a:spLocks noGrp="1" noChangeArrowheads="1"/>
          </p:cNvSpPr>
          <p:nvPr>
            <p:ph type="body" idx="1"/>
          </p:nvPr>
        </p:nvSpPr>
        <p:spPr>
          <a:xfrm>
            <a:off x="-1706563" y="2274888"/>
            <a:ext cx="11703051" cy="6437312"/>
          </a:xfrm>
        </p:spPr>
        <p:txBody>
          <a:bodyPr lIns="126435" tIns="72248" rIns="126435" bIns="72248" anchor="t"/>
          <a:lstStyle/>
          <a:p>
            <a:endParaRPr lang="en-US"/>
          </a:p>
        </p:txBody>
      </p:sp>
      <p:pic>
        <p:nvPicPr>
          <p:cNvPr id="34819" name="Picture 3" descr="image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55850" y="-6626225"/>
            <a:ext cx="15359063" cy="2172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0" name="AutoShape 4"/>
          <p:cNvSpPr>
            <a:spLocks/>
          </p:cNvSpPr>
          <p:nvPr/>
        </p:nvSpPr>
        <p:spPr bwMode="auto">
          <a:xfrm flipH="1">
            <a:off x="9367838" y="1292225"/>
            <a:ext cx="204787" cy="6962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282"/>
                </a:moveTo>
                <a:lnTo>
                  <a:pt x="5399" y="21282"/>
                </a:lnTo>
                <a:lnTo>
                  <a:pt x="5399" y="0"/>
                </a:lnTo>
                <a:lnTo>
                  <a:pt x="16200" y="0"/>
                </a:lnTo>
                <a:lnTo>
                  <a:pt x="16200" y="21282"/>
                </a:lnTo>
                <a:lnTo>
                  <a:pt x="21600" y="21282"/>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34821" name="Rectangle 5"/>
          <p:cNvSpPr>
            <a:spLocks/>
          </p:cNvSpPr>
          <p:nvPr/>
        </p:nvSpPr>
        <p:spPr bwMode="auto">
          <a:xfrm>
            <a:off x="7273925" y="-1311275"/>
            <a:ext cx="2765425" cy="13868400"/>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34822" name="Rectangle 6"/>
          <p:cNvSpPr>
            <a:spLocks/>
          </p:cNvSpPr>
          <p:nvPr/>
        </p:nvSpPr>
        <p:spPr bwMode="auto">
          <a:xfrm>
            <a:off x="534988" y="4813300"/>
            <a:ext cx="5888037" cy="1784350"/>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nchor="ctr"/>
          <a:lstStyle/>
          <a:p>
            <a:pPr defTabSz="1300163"/>
            <a:r>
              <a:rPr lang="en-US" sz="2500" dirty="0">
                <a:latin typeface="Helvetica" charset="0"/>
                <a:ea typeface="Helvetica" charset="0"/>
                <a:cs typeface="Helvetica" charset="0"/>
                <a:sym typeface="Helvetica" charset="0"/>
              </a:rPr>
              <a:t>Walk down the </a:t>
            </a:r>
            <a:r>
              <a:rPr lang="en-US" sz="2500" dirty="0" smtClean="0">
                <a:latin typeface="Helvetica" charset="0"/>
                <a:ea typeface="Helvetica" charset="0"/>
                <a:cs typeface="Helvetica" charset="0"/>
                <a:sym typeface="Helvetica" charset="0"/>
              </a:rPr>
              <a:t>L </a:t>
            </a:r>
            <a:r>
              <a:rPr lang="en-US" sz="2500" dirty="0">
                <a:latin typeface="Helvetica" charset="0"/>
                <a:ea typeface="Helvetica" charset="0"/>
                <a:cs typeface="Helvetica" charset="0"/>
                <a:sym typeface="Helvetica" charset="0"/>
              </a:rPr>
              <a:t>corridor to L7. Visit</a:t>
            </a:r>
          </a:p>
          <a:p>
            <a:pPr defTabSz="1300163"/>
            <a:r>
              <a:rPr lang="en-US" sz="2500" u="sng" dirty="0">
                <a:latin typeface="Helvetica" charset="0"/>
                <a:ea typeface="Helvetica" charset="0"/>
                <a:cs typeface="Helvetica" charset="0"/>
                <a:sym typeface="Helvetica" charset="0"/>
              </a:rPr>
              <a:t>one</a:t>
            </a:r>
            <a:r>
              <a:rPr lang="en-US" sz="2500" dirty="0">
                <a:latin typeface="Helvetica" charset="0"/>
                <a:ea typeface="Helvetica" charset="0"/>
                <a:cs typeface="Helvetica" charset="0"/>
                <a:sym typeface="Helvetica" charset="0"/>
              </a:rPr>
              <a:t> </a:t>
            </a:r>
            <a:r>
              <a:rPr lang="en-US" sz="2500" dirty="0" smtClean="0">
                <a:latin typeface="Helvetica" charset="0"/>
                <a:ea typeface="Helvetica" charset="0"/>
                <a:cs typeface="Helvetica" charset="0"/>
                <a:sym typeface="Helvetica" charset="0"/>
              </a:rPr>
              <a:t>room</a:t>
            </a:r>
            <a:r>
              <a:rPr lang="en-US" sz="2500" dirty="0">
                <a:latin typeface="Helvetica" charset="0"/>
                <a:ea typeface="Helvetica" charset="0"/>
                <a:cs typeface="Helvetica" charset="0"/>
                <a:sym typeface="Helvetica" charset="0"/>
              </a:rPr>
              <a:t>. Turn right down the stairs.  </a:t>
            </a:r>
            <a:endParaRPr lang="en-US" dirty="0"/>
          </a:p>
        </p:txBody>
      </p:sp>
      <p:sp>
        <p:nvSpPr>
          <p:cNvPr id="34823" name="Rectangle 7"/>
          <p:cNvSpPr>
            <a:spLocks/>
          </p:cNvSpPr>
          <p:nvPr/>
        </p:nvSpPr>
        <p:spPr bwMode="auto">
          <a:xfrm>
            <a:off x="10039350" y="5740400"/>
            <a:ext cx="1990725" cy="6816725"/>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34824" name="AutoShape 8"/>
          <p:cNvSpPr>
            <a:spLocks/>
          </p:cNvSpPr>
          <p:nvPr/>
        </p:nvSpPr>
        <p:spPr bwMode="auto">
          <a:xfrm rot="5400000" flipH="1" flipV="1">
            <a:off x="9022557" y="889793"/>
            <a:ext cx="241300" cy="563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6973"/>
                </a:moveTo>
                <a:lnTo>
                  <a:pt x="5400" y="16973"/>
                </a:lnTo>
                <a:lnTo>
                  <a:pt x="5400" y="0"/>
                </a:lnTo>
                <a:lnTo>
                  <a:pt x="16199" y="0"/>
                </a:lnTo>
                <a:lnTo>
                  <a:pt x="16199" y="16973"/>
                </a:lnTo>
                <a:lnTo>
                  <a:pt x="21600" y="16973"/>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34825" name="AutoShape 9"/>
          <p:cNvSpPr>
            <a:spLocks/>
          </p:cNvSpPr>
          <p:nvPr/>
        </p:nvSpPr>
        <p:spPr bwMode="auto">
          <a:xfrm rot="16200000" flipH="1" flipV="1">
            <a:off x="8741569" y="7973219"/>
            <a:ext cx="241300" cy="563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6973"/>
                </a:moveTo>
                <a:lnTo>
                  <a:pt x="5400" y="16973"/>
                </a:lnTo>
                <a:lnTo>
                  <a:pt x="5400" y="0"/>
                </a:lnTo>
                <a:lnTo>
                  <a:pt x="16199" y="0"/>
                </a:lnTo>
                <a:lnTo>
                  <a:pt x="16199" y="16973"/>
                </a:lnTo>
                <a:lnTo>
                  <a:pt x="21600" y="16973"/>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5" name="Rectangle 14">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6"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7" name="Rectangle 16">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1179513" y="-1992313"/>
            <a:ext cx="11053762" cy="2089151"/>
          </a:xfrm>
        </p:spPr>
        <p:txBody>
          <a:bodyPr lIns="126435" tIns="72248" rIns="126435" bIns="72248"/>
          <a:lstStyle/>
          <a:p>
            <a:endParaRPr lang="en-US"/>
          </a:p>
        </p:txBody>
      </p:sp>
      <p:sp>
        <p:nvSpPr>
          <p:cNvPr id="35842" name="Rectangle 2"/>
          <p:cNvSpPr>
            <a:spLocks noGrp="1" noChangeArrowheads="1"/>
          </p:cNvSpPr>
          <p:nvPr>
            <p:ph type="body" idx="1"/>
          </p:nvPr>
        </p:nvSpPr>
        <p:spPr>
          <a:xfrm>
            <a:off x="1435100" y="900113"/>
            <a:ext cx="9102725" cy="2492375"/>
          </a:xfrm>
        </p:spPr>
        <p:txBody>
          <a:bodyPr lIns="126435" tIns="72248" rIns="126435" bIns="72248" anchor="t"/>
          <a:lstStyle/>
          <a:p>
            <a:endParaRPr lang="en-US"/>
          </a:p>
        </p:txBody>
      </p:sp>
      <p:pic>
        <p:nvPicPr>
          <p:cNvPr id="35843"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8038" y="-13454063"/>
            <a:ext cx="18070513" cy="255619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4" name="Rectangle 4"/>
          <p:cNvSpPr>
            <a:spLocks/>
          </p:cNvSpPr>
          <p:nvPr/>
        </p:nvSpPr>
        <p:spPr bwMode="auto">
          <a:xfrm>
            <a:off x="142875" y="1200151"/>
            <a:ext cx="6964363" cy="4396730"/>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algn="l" defTabSz="1300163"/>
            <a:r>
              <a:rPr lang="en-US" sz="3900" dirty="0">
                <a:latin typeface="Helvetica" charset="0"/>
                <a:ea typeface="Helvetica" charset="0"/>
                <a:cs typeface="Helvetica" charset="0"/>
                <a:sym typeface="Helvetica" charset="0"/>
              </a:rPr>
              <a:t>At the bottom of the stairs turn right. Walk along lower school corridor </a:t>
            </a:r>
            <a:r>
              <a:rPr lang="en-US" sz="3900" dirty="0" smtClean="0">
                <a:latin typeface="Helvetica" charset="0"/>
                <a:ea typeface="Helvetica" charset="0"/>
                <a:cs typeface="Helvetica" charset="0"/>
                <a:sym typeface="Helvetica" charset="0"/>
              </a:rPr>
              <a:t>to a </a:t>
            </a:r>
            <a:r>
              <a:rPr lang="en-US" sz="3900" dirty="0">
                <a:latin typeface="Helvetica" charset="0"/>
                <a:ea typeface="Helvetica" charset="0"/>
                <a:cs typeface="Helvetica" charset="0"/>
                <a:sym typeface="Helvetica" charset="0"/>
              </a:rPr>
              <a:t>Geography </a:t>
            </a:r>
            <a:r>
              <a:rPr lang="en-US" sz="3900" dirty="0" smtClean="0">
                <a:latin typeface="Helvetica" charset="0"/>
                <a:ea typeface="Helvetica" charset="0"/>
                <a:cs typeface="Helvetica" charset="0"/>
                <a:sym typeface="Helvetica" charset="0"/>
              </a:rPr>
              <a:t>room. </a:t>
            </a:r>
            <a:r>
              <a:rPr lang="en-US" sz="3900" dirty="0" smtClean="0">
                <a:latin typeface="Helvetica" charset="0"/>
                <a:ea typeface="Helvetica" charset="0"/>
                <a:cs typeface="Helvetica" charset="0"/>
                <a:sym typeface="Helvetica" charset="0"/>
              </a:rPr>
              <a:t>Walk </a:t>
            </a:r>
            <a:r>
              <a:rPr lang="en-US" sz="3900" dirty="0">
                <a:latin typeface="Helvetica" charset="0"/>
                <a:ea typeface="Helvetica" charset="0"/>
                <a:cs typeface="Helvetica" charset="0"/>
                <a:sym typeface="Helvetica" charset="0"/>
              </a:rPr>
              <a:t>through Lower School Dining room used to serve breakfast, snacks at break and lunch.</a:t>
            </a:r>
            <a:endParaRPr lang="en-US" dirty="0"/>
          </a:p>
        </p:txBody>
      </p:sp>
      <p:sp>
        <p:nvSpPr>
          <p:cNvPr id="35845" name="AutoShape 5"/>
          <p:cNvSpPr>
            <a:spLocks/>
          </p:cNvSpPr>
          <p:nvPr/>
        </p:nvSpPr>
        <p:spPr bwMode="auto">
          <a:xfrm rot="5400000" flipV="1">
            <a:off x="8890001" y="5765800"/>
            <a:ext cx="241300" cy="511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6511"/>
                </a:moveTo>
                <a:lnTo>
                  <a:pt x="5400" y="16511"/>
                </a:lnTo>
                <a:lnTo>
                  <a:pt x="5400" y="0"/>
                </a:lnTo>
                <a:lnTo>
                  <a:pt x="16200" y="0"/>
                </a:lnTo>
                <a:lnTo>
                  <a:pt x="16200" y="16511"/>
                </a:lnTo>
                <a:lnTo>
                  <a:pt x="21600" y="16511"/>
                </a:lnTo>
                <a:lnTo>
                  <a:pt x="10799"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35846" name="AutoShape 6"/>
          <p:cNvSpPr>
            <a:spLocks/>
          </p:cNvSpPr>
          <p:nvPr/>
        </p:nvSpPr>
        <p:spPr bwMode="auto">
          <a:xfrm rot="10800000" flipV="1">
            <a:off x="9410700" y="6021388"/>
            <a:ext cx="241300" cy="1722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087"/>
                </a:moveTo>
                <a:lnTo>
                  <a:pt x="5400" y="20087"/>
                </a:lnTo>
                <a:lnTo>
                  <a:pt x="5400" y="0"/>
                </a:lnTo>
                <a:lnTo>
                  <a:pt x="16200" y="0"/>
                </a:lnTo>
                <a:lnTo>
                  <a:pt x="16200" y="20087"/>
                </a:lnTo>
                <a:lnTo>
                  <a:pt x="21600" y="20087"/>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35847" name="AutoShape 7"/>
          <p:cNvSpPr>
            <a:spLocks/>
          </p:cNvSpPr>
          <p:nvPr/>
        </p:nvSpPr>
        <p:spPr bwMode="auto">
          <a:xfrm rot="5400000" flipV="1">
            <a:off x="10320338" y="6953250"/>
            <a:ext cx="249237" cy="1331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578"/>
                </a:moveTo>
                <a:lnTo>
                  <a:pt x="5399" y="19578"/>
                </a:lnTo>
                <a:lnTo>
                  <a:pt x="5399" y="0"/>
                </a:lnTo>
                <a:lnTo>
                  <a:pt x="16200" y="0"/>
                </a:lnTo>
                <a:lnTo>
                  <a:pt x="16200" y="19578"/>
                </a:lnTo>
                <a:lnTo>
                  <a:pt x="21600" y="19578"/>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35848" name="Rectangle 8"/>
          <p:cNvSpPr>
            <a:spLocks/>
          </p:cNvSpPr>
          <p:nvPr/>
        </p:nvSpPr>
        <p:spPr bwMode="auto">
          <a:xfrm>
            <a:off x="7893050" y="4364038"/>
            <a:ext cx="3278188" cy="4403725"/>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35849" name="Rectangle 9"/>
          <p:cNvSpPr>
            <a:spLocks/>
          </p:cNvSpPr>
          <p:nvPr/>
        </p:nvSpPr>
        <p:spPr bwMode="auto">
          <a:xfrm>
            <a:off x="135622" y="5845538"/>
            <a:ext cx="6962775" cy="1430337"/>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algn="l" defTabSz="1300163"/>
            <a:r>
              <a:rPr lang="en-US" sz="3900" dirty="0">
                <a:latin typeface="Helvetica" charset="0"/>
                <a:ea typeface="Helvetica" charset="0"/>
                <a:cs typeface="Helvetica" charset="0"/>
                <a:sym typeface="Helvetica" charset="0"/>
              </a:rPr>
              <a:t>Now exit through fire doors and walk across to C Block.</a:t>
            </a:r>
            <a:endParaRPr lang="en-US" dirty="0"/>
          </a:p>
        </p:txBody>
      </p:sp>
      <p:sp>
        <p:nvSpPr>
          <p:cNvPr id="15" name="Rectangle 14">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6"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7" name="Rectangle 16">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1906588" y="-10747375"/>
            <a:ext cx="11703051" cy="1625600"/>
          </a:xfrm>
        </p:spPr>
        <p:txBody>
          <a:bodyPr lIns="126435" tIns="72248" rIns="126435" bIns="72248"/>
          <a:lstStyle/>
          <a:p>
            <a:endParaRPr lang="en-US"/>
          </a:p>
        </p:txBody>
      </p:sp>
      <p:sp>
        <p:nvSpPr>
          <p:cNvPr id="36866" name="Rectangle 2"/>
          <p:cNvSpPr>
            <a:spLocks noGrp="1" noChangeArrowheads="1"/>
          </p:cNvSpPr>
          <p:nvPr>
            <p:ph type="body" idx="1"/>
          </p:nvPr>
        </p:nvSpPr>
        <p:spPr>
          <a:xfrm>
            <a:off x="-1906588" y="-8863013"/>
            <a:ext cx="11703051" cy="6437313"/>
          </a:xfrm>
        </p:spPr>
        <p:txBody>
          <a:bodyPr lIns="126435" tIns="72248" rIns="126435" bIns="72248" anchor="t"/>
          <a:lstStyle/>
          <a:p>
            <a:endParaRPr lang="en-US"/>
          </a:p>
        </p:txBody>
      </p:sp>
      <p:pic>
        <p:nvPicPr>
          <p:cNvPr id="36867" name="Picture 3" descr="image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8563" y="-15297150"/>
            <a:ext cx="18330863" cy="259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68" name="Rectangle 4"/>
          <p:cNvSpPr>
            <a:spLocks/>
          </p:cNvSpPr>
          <p:nvPr/>
        </p:nvSpPr>
        <p:spPr bwMode="auto">
          <a:xfrm>
            <a:off x="1965896" y="6515100"/>
            <a:ext cx="4011042" cy="2660650"/>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nchor="ctr"/>
          <a:lstStyle/>
          <a:p>
            <a:pPr defTabSz="1300163"/>
            <a:r>
              <a:rPr lang="en-US" sz="3900">
                <a:latin typeface="Helvetica" charset="0"/>
                <a:ea typeface="Helvetica" charset="0"/>
                <a:cs typeface="Helvetica" charset="0"/>
                <a:sym typeface="Helvetica" charset="0"/>
              </a:rPr>
              <a:t>Show C1, C5 and C6 and the Dance Studio area.</a:t>
            </a:r>
            <a:endParaRPr lang="en-US"/>
          </a:p>
        </p:txBody>
      </p:sp>
      <p:sp>
        <p:nvSpPr>
          <p:cNvPr id="36869" name="Rectangle 5"/>
          <p:cNvSpPr>
            <a:spLocks/>
          </p:cNvSpPr>
          <p:nvPr/>
        </p:nvSpPr>
        <p:spPr bwMode="auto">
          <a:xfrm>
            <a:off x="1457325" y="736600"/>
            <a:ext cx="4687888" cy="5060950"/>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36870" name="Rectangle 6"/>
          <p:cNvSpPr>
            <a:spLocks/>
          </p:cNvSpPr>
          <p:nvPr/>
        </p:nvSpPr>
        <p:spPr bwMode="auto">
          <a:xfrm>
            <a:off x="6145213" y="2622550"/>
            <a:ext cx="5659437" cy="6862763"/>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36871" name="AutoShape 7"/>
          <p:cNvSpPr>
            <a:spLocks/>
          </p:cNvSpPr>
          <p:nvPr/>
        </p:nvSpPr>
        <p:spPr bwMode="auto">
          <a:xfrm rot="20820000" flipH="1">
            <a:off x="623888" y="2511425"/>
            <a:ext cx="357187" cy="3857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842"/>
                </a:moveTo>
                <a:lnTo>
                  <a:pt x="5400" y="19842"/>
                </a:lnTo>
                <a:lnTo>
                  <a:pt x="5400" y="0"/>
                </a:lnTo>
                <a:lnTo>
                  <a:pt x="16200" y="0"/>
                </a:lnTo>
                <a:lnTo>
                  <a:pt x="16200" y="19842"/>
                </a:lnTo>
                <a:lnTo>
                  <a:pt x="21600" y="19842"/>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36872" name="AutoShape 8"/>
          <p:cNvSpPr>
            <a:spLocks/>
          </p:cNvSpPr>
          <p:nvPr/>
        </p:nvSpPr>
        <p:spPr bwMode="auto">
          <a:xfrm rot="15720000" flipH="1">
            <a:off x="3006725" y="4368801"/>
            <a:ext cx="358775" cy="3397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04"/>
                </a:moveTo>
                <a:lnTo>
                  <a:pt x="5400" y="19604"/>
                </a:lnTo>
                <a:lnTo>
                  <a:pt x="5400" y="0"/>
                </a:lnTo>
                <a:lnTo>
                  <a:pt x="16200" y="0"/>
                </a:lnTo>
                <a:lnTo>
                  <a:pt x="16200" y="19604"/>
                </a:lnTo>
                <a:lnTo>
                  <a:pt x="21600" y="19604"/>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4" name="Rectangle 13">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5"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6" name="Rectangle 15">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2316163" y="-9653588"/>
            <a:ext cx="11703051" cy="1625600"/>
          </a:xfrm>
        </p:spPr>
        <p:txBody>
          <a:bodyPr lIns="126435" tIns="72248" rIns="126435" bIns="72248"/>
          <a:lstStyle/>
          <a:p>
            <a:endParaRPr lang="en-US"/>
          </a:p>
        </p:txBody>
      </p:sp>
      <p:sp>
        <p:nvSpPr>
          <p:cNvPr id="37890" name="Rectangle 2"/>
          <p:cNvSpPr>
            <a:spLocks noGrp="1" noChangeArrowheads="1"/>
          </p:cNvSpPr>
          <p:nvPr>
            <p:ph type="body" idx="1"/>
          </p:nvPr>
        </p:nvSpPr>
        <p:spPr>
          <a:xfrm>
            <a:off x="-2316163" y="-7767638"/>
            <a:ext cx="11703051" cy="6435725"/>
          </a:xfrm>
        </p:spPr>
        <p:txBody>
          <a:bodyPr lIns="126435" tIns="72248" rIns="126435" bIns="72248" anchor="t"/>
          <a:lstStyle/>
          <a:p>
            <a:endParaRPr lang="en-US"/>
          </a:p>
        </p:txBody>
      </p:sp>
      <p:pic>
        <p:nvPicPr>
          <p:cNvPr id="37891" name="Picture 3" descr="image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6350" y="-14171613"/>
            <a:ext cx="18329275" cy="259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2" name="AutoShape 4"/>
          <p:cNvSpPr>
            <a:spLocks/>
          </p:cNvSpPr>
          <p:nvPr/>
        </p:nvSpPr>
        <p:spPr bwMode="auto">
          <a:xfrm rot="16200000">
            <a:off x="7504113" y="6000750"/>
            <a:ext cx="193675" cy="2511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767"/>
                </a:moveTo>
                <a:lnTo>
                  <a:pt x="5400" y="20767"/>
                </a:lnTo>
                <a:lnTo>
                  <a:pt x="5400" y="0"/>
                </a:lnTo>
                <a:lnTo>
                  <a:pt x="16200" y="0"/>
                </a:lnTo>
                <a:lnTo>
                  <a:pt x="16200" y="20767"/>
                </a:lnTo>
                <a:lnTo>
                  <a:pt x="21600" y="20767"/>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37893" name="AutoShape 5"/>
          <p:cNvSpPr>
            <a:spLocks/>
          </p:cNvSpPr>
          <p:nvPr/>
        </p:nvSpPr>
        <p:spPr bwMode="auto">
          <a:xfrm rot="18900000">
            <a:off x="5741988" y="6135688"/>
            <a:ext cx="206375" cy="1200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746"/>
                </a:moveTo>
                <a:lnTo>
                  <a:pt x="5400" y="19746"/>
                </a:lnTo>
                <a:lnTo>
                  <a:pt x="5400" y="0"/>
                </a:lnTo>
                <a:lnTo>
                  <a:pt x="16199" y="0"/>
                </a:lnTo>
                <a:lnTo>
                  <a:pt x="16199" y="19746"/>
                </a:lnTo>
                <a:lnTo>
                  <a:pt x="21600" y="19746"/>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37894" name="Rectangle 6"/>
          <p:cNvSpPr>
            <a:spLocks/>
          </p:cNvSpPr>
          <p:nvPr/>
        </p:nvSpPr>
        <p:spPr bwMode="auto">
          <a:xfrm>
            <a:off x="8651875" y="3784600"/>
            <a:ext cx="3073400" cy="3797300"/>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37895" name="Rectangle 7"/>
          <p:cNvSpPr>
            <a:spLocks/>
          </p:cNvSpPr>
          <p:nvPr/>
        </p:nvSpPr>
        <p:spPr bwMode="auto">
          <a:xfrm>
            <a:off x="868363" y="1803400"/>
            <a:ext cx="7477125" cy="3867150"/>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algn="l" defTabSz="1300163"/>
            <a:r>
              <a:rPr lang="en-US" sz="3900" dirty="0">
                <a:latin typeface="Helvetica" charset="0"/>
                <a:ea typeface="Helvetica" charset="0"/>
                <a:cs typeface="Helvetica" charset="0"/>
                <a:sym typeface="Helvetica" charset="0"/>
              </a:rPr>
              <a:t>Walk through to Study Area.  Explain main purpose of room as a place where 6</a:t>
            </a:r>
            <a:r>
              <a:rPr lang="en-US" sz="3900" baseline="31000" dirty="0">
                <a:latin typeface="Helvetica" charset="0"/>
                <a:ea typeface="Helvetica" charset="0"/>
                <a:cs typeface="Helvetica" charset="0"/>
                <a:sym typeface="Helvetica" charset="0"/>
              </a:rPr>
              <a:t>th</a:t>
            </a:r>
            <a:r>
              <a:rPr lang="en-US" sz="3900" dirty="0">
                <a:latin typeface="Helvetica" charset="0"/>
                <a:ea typeface="Helvetica" charset="0"/>
                <a:cs typeface="Helvetica" charset="0"/>
                <a:sym typeface="Helvetica" charset="0"/>
              </a:rPr>
              <a:t> form students can come to study and complete work</a:t>
            </a:r>
            <a:r>
              <a:rPr lang="en-US" sz="3900" dirty="0" smtClean="0">
                <a:latin typeface="Helvetica" charset="0"/>
                <a:ea typeface="Helvetica" charset="0"/>
                <a:cs typeface="Helvetica" charset="0"/>
                <a:sym typeface="Helvetica" charset="0"/>
              </a:rPr>
              <a:t>.  </a:t>
            </a:r>
            <a:endParaRPr lang="en-US" dirty="0"/>
          </a:p>
        </p:txBody>
      </p:sp>
      <p:sp>
        <p:nvSpPr>
          <p:cNvPr id="13" name="Rectangle 12">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4"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5" name="Rectangle 14">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2316163" y="-9653588"/>
            <a:ext cx="11703051" cy="1625600"/>
          </a:xfrm>
        </p:spPr>
        <p:txBody>
          <a:bodyPr lIns="126435" tIns="72248" rIns="126435" bIns="72248"/>
          <a:lstStyle/>
          <a:p>
            <a:endParaRPr lang="en-US"/>
          </a:p>
        </p:txBody>
      </p:sp>
      <p:sp>
        <p:nvSpPr>
          <p:cNvPr id="38914" name="Rectangle 2"/>
          <p:cNvSpPr>
            <a:spLocks noGrp="1" noChangeArrowheads="1"/>
          </p:cNvSpPr>
          <p:nvPr>
            <p:ph type="body" idx="1"/>
          </p:nvPr>
        </p:nvSpPr>
        <p:spPr>
          <a:xfrm>
            <a:off x="-2316163" y="-7767638"/>
            <a:ext cx="11703051" cy="6435725"/>
          </a:xfrm>
        </p:spPr>
        <p:txBody>
          <a:bodyPr lIns="126435" tIns="72248" rIns="126435" bIns="72248" anchor="t"/>
          <a:lstStyle/>
          <a:p>
            <a:endParaRPr lang="en-US"/>
          </a:p>
        </p:txBody>
      </p:sp>
      <p:pic>
        <p:nvPicPr>
          <p:cNvPr id="38915" name="Picture 3" descr="image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21113" y="-14171613"/>
            <a:ext cx="18330863" cy="259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6" name="Rectangle 4"/>
          <p:cNvSpPr>
            <a:spLocks/>
          </p:cNvSpPr>
          <p:nvPr/>
        </p:nvSpPr>
        <p:spPr bwMode="auto">
          <a:xfrm>
            <a:off x="1196975" y="4260850"/>
            <a:ext cx="8956675" cy="1430338"/>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algn="l" defTabSz="1300163"/>
            <a:r>
              <a:rPr lang="en-US" sz="3900" dirty="0">
                <a:latin typeface="Helvetica" charset="0"/>
                <a:ea typeface="Helvetica" charset="0"/>
                <a:cs typeface="Helvetica" charset="0"/>
                <a:sym typeface="Helvetica" charset="0"/>
              </a:rPr>
              <a:t>Climb the stairs </a:t>
            </a:r>
            <a:r>
              <a:rPr lang="en-US" sz="3900" dirty="0" smtClean="0">
                <a:latin typeface="Helvetica" charset="0"/>
                <a:ea typeface="Helvetica" charset="0"/>
                <a:cs typeface="Helvetica" charset="0"/>
                <a:sym typeface="Helvetica" charset="0"/>
              </a:rPr>
              <a:t>in the Study Area up to the Mezzanine.</a:t>
            </a:r>
            <a:endParaRPr lang="en-US" dirty="0"/>
          </a:p>
        </p:txBody>
      </p:sp>
      <p:sp>
        <p:nvSpPr>
          <p:cNvPr id="13" name="Rectangle 12">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4"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5" name="Rectangle 14">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2" name="Rounded Rectangle 1"/>
          <p:cNvSpPr/>
          <p:nvPr/>
        </p:nvSpPr>
        <p:spPr bwMode="auto">
          <a:xfrm>
            <a:off x="10628760" y="6414020"/>
            <a:ext cx="1008112" cy="936104"/>
          </a:xfrm>
          <a:prstGeom prst="roundRect">
            <a:avLst/>
          </a:prstGeom>
          <a:noFill/>
          <a:ln w="76200">
            <a:solidFill>
              <a:srgbClr val="FFFF00"/>
            </a:solidFill>
          </a:ln>
          <a:effectLst/>
          <a:ex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GB"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1089025" y="-8439150"/>
            <a:ext cx="11703050" cy="1625600"/>
          </a:xfrm>
        </p:spPr>
        <p:txBody>
          <a:bodyPr lIns="126435" tIns="72248" rIns="126435" bIns="72248"/>
          <a:lstStyle/>
          <a:p>
            <a:endParaRPr lang="en-US"/>
          </a:p>
        </p:txBody>
      </p:sp>
      <p:sp>
        <p:nvSpPr>
          <p:cNvPr id="39938" name="Rectangle 2"/>
          <p:cNvSpPr>
            <a:spLocks noGrp="1" noChangeArrowheads="1"/>
          </p:cNvSpPr>
          <p:nvPr>
            <p:ph type="body" idx="1"/>
          </p:nvPr>
        </p:nvSpPr>
        <p:spPr>
          <a:xfrm>
            <a:off x="-1089025" y="-6553200"/>
            <a:ext cx="11703050" cy="6437312"/>
          </a:xfrm>
        </p:spPr>
        <p:txBody>
          <a:bodyPr lIns="126435" tIns="72248" rIns="126435" bIns="72248" anchor="t"/>
          <a:lstStyle/>
          <a:p>
            <a:endParaRPr lang="en-US"/>
          </a:p>
        </p:txBody>
      </p:sp>
      <p:pic>
        <p:nvPicPr>
          <p:cNvPr id="39939" name="Picture 3" descr="image1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21013" y="-13211175"/>
            <a:ext cx="18327688" cy="259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40" name="Rectangle 4"/>
          <p:cNvSpPr>
            <a:spLocks/>
          </p:cNvSpPr>
          <p:nvPr/>
        </p:nvSpPr>
        <p:spPr bwMode="auto">
          <a:xfrm>
            <a:off x="120650" y="369888"/>
            <a:ext cx="12234863" cy="2051050"/>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algn="l" defTabSz="1300163"/>
            <a:r>
              <a:rPr lang="en-US" sz="3900">
                <a:latin typeface="Helvetica" charset="0"/>
                <a:ea typeface="Helvetica" charset="0"/>
                <a:cs typeface="Helvetica" charset="0"/>
                <a:sym typeface="Helvetica" charset="0"/>
              </a:rPr>
              <a:t>Walk through the common room, explain this space is used for Sixth Formers to relax at dinner times and break times. </a:t>
            </a:r>
            <a:endParaRPr lang="en-US"/>
          </a:p>
        </p:txBody>
      </p:sp>
      <p:sp>
        <p:nvSpPr>
          <p:cNvPr id="39941" name="AutoShape 5"/>
          <p:cNvSpPr>
            <a:spLocks/>
          </p:cNvSpPr>
          <p:nvPr/>
        </p:nvSpPr>
        <p:spPr bwMode="auto">
          <a:xfrm flipH="1" flipV="1">
            <a:off x="6553200" y="4978400"/>
            <a:ext cx="255588" cy="3276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756"/>
                </a:moveTo>
                <a:lnTo>
                  <a:pt x="5400" y="20756"/>
                </a:lnTo>
                <a:lnTo>
                  <a:pt x="5400" y="0"/>
                </a:lnTo>
                <a:lnTo>
                  <a:pt x="16199" y="0"/>
                </a:lnTo>
                <a:lnTo>
                  <a:pt x="16199" y="20756"/>
                </a:lnTo>
                <a:lnTo>
                  <a:pt x="21600" y="20756"/>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39942" name="Rectangle 6"/>
          <p:cNvSpPr>
            <a:spLocks/>
          </p:cNvSpPr>
          <p:nvPr/>
        </p:nvSpPr>
        <p:spPr bwMode="auto">
          <a:xfrm>
            <a:off x="2814638" y="2930525"/>
            <a:ext cx="6621462" cy="4062413"/>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39943" name="AutoShape 7"/>
          <p:cNvSpPr>
            <a:spLocks/>
          </p:cNvSpPr>
          <p:nvPr/>
        </p:nvSpPr>
        <p:spPr bwMode="auto">
          <a:xfrm rot="5400000" flipH="1" flipV="1">
            <a:off x="5253038" y="3659188"/>
            <a:ext cx="1306512" cy="128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0" y="9096"/>
                </a:lnTo>
                <a:cubicBezTo>
                  <a:pt x="0" y="4072"/>
                  <a:pt x="3992" y="0"/>
                  <a:pt x="8916" y="0"/>
                </a:cubicBezTo>
                <a:cubicBezTo>
                  <a:pt x="13841" y="0"/>
                  <a:pt x="17833" y="4072"/>
                  <a:pt x="17833" y="9096"/>
                </a:cubicBezTo>
                <a:cubicBezTo>
                  <a:pt x="17833" y="9096"/>
                  <a:pt x="17833" y="9096"/>
                  <a:pt x="17833" y="9096"/>
                </a:cubicBezTo>
                <a:lnTo>
                  <a:pt x="17833" y="14819"/>
                </a:lnTo>
                <a:lnTo>
                  <a:pt x="21600" y="14819"/>
                </a:lnTo>
                <a:lnTo>
                  <a:pt x="16754" y="21600"/>
                </a:lnTo>
                <a:lnTo>
                  <a:pt x="11909" y="14819"/>
                </a:lnTo>
                <a:lnTo>
                  <a:pt x="15676" y="14819"/>
                </a:lnTo>
                <a:lnTo>
                  <a:pt x="15676" y="9096"/>
                </a:lnTo>
                <a:cubicBezTo>
                  <a:pt x="15676" y="5288"/>
                  <a:pt x="12649" y="2200"/>
                  <a:pt x="8916" y="2200"/>
                </a:cubicBezTo>
                <a:cubicBezTo>
                  <a:pt x="5183" y="2200"/>
                  <a:pt x="2157" y="5288"/>
                  <a:pt x="2157" y="9096"/>
                </a:cubicBezTo>
                <a:lnTo>
                  <a:pt x="2157"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3" name="Rectangle 12">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4"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5" name="Rectangle 14">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2" name="AutoShape 5"/>
          <p:cNvSpPr>
            <a:spLocks/>
          </p:cNvSpPr>
          <p:nvPr/>
        </p:nvSpPr>
        <p:spPr bwMode="auto">
          <a:xfrm rot="16200000" flipV="1">
            <a:off x="8588970" y="6616700"/>
            <a:ext cx="255588" cy="3276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756"/>
                </a:moveTo>
                <a:lnTo>
                  <a:pt x="5400" y="20756"/>
                </a:lnTo>
                <a:lnTo>
                  <a:pt x="5400" y="0"/>
                </a:lnTo>
                <a:lnTo>
                  <a:pt x="16199" y="0"/>
                </a:lnTo>
                <a:lnTo>
                  <a:pt x="16199" y="20756"/>
                </a:lnTo>
                <a:lnTo>
                  <a:pt x="21600" y="20756"/>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1366838" y="-1512888"/>
            <a:ext cx="11703050" cy="1624013"/>
          </a:xfrm>
        </p:spPr>
        <p:txBody>
          <a:bodyPr lIns="126435" tIns="72248" rIns="126435" bIns="72248"/>
          <a:lstStyle/>
          <a:p>
            <a:endParaRPr lang="en-US"/>
          </a:p>
        </p:txBody>
      </p:sp>
      <p:sp>
        <p:nvSpPr>
          <p:cNvPr id="40962" name="Rectangle 2"/>
          <p:cNvSpPr>
            <a:spLocks noGrp="1" noChangeArrowheads="1"/>
          </p:cNvSpPr>
          <p:nvPr>
            <p:ph type="body" idx="1"/>
          </p:nvPr>
        </p:nvSpPr>
        <p:spPr>
          <a:xfrm>
            <a:off x="1366838" y="371475"/>
            <a:ext cx="11703050" cy="6437313"/>
          </a:xfrm>
        </p:spPr>
        <p:txBody>
          <a:bodyPr lIns="126435" tIns="72248" rIns="126435" bIns="72248" anchor="t"/>
          <a:lstStyle/>
          <a:p>
            <a:endParaRPr lang="en-US"/>
          </a:p>
        </p:txBody>
      </p:sp>
      <p:pic>
        <p:nvPicPr>
          <p:cNvPr id="40963" name="Picture 3" descr="image1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150" y="-6284913"/>
            <a:ext cx="18327688" cy="259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4" name="Rectangle 4"/>
          <p:cNvSpPr>
            <a:spLocks/>
          </p:cNvSpPr>
          <p:nvPr/>
        </p:nvSpPr>
        <p:spPr bwMode="auto">
          <a:xfrm>
            <a:off x="1803400" y="2255838"/>
            <a:ext cx="4813300" cy="5695950"/>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algn="l" defTabSz="1300163"/>
            <a:r>
              <a:rPr lang="en-US" sz="3900" dirty="0">
                <a:latin typeface="Helvetica" charset="0"/>
                <a:ea typeface="Helvetica" charset="0"/>
                <a:cs typeface="Helvetica" charset="0"/>
                <a:sym typeface="Helvetica" charset="0"/>
              </a:rPr>
              <a:t>Turn left at the top of the stairs and walk through the sixth form area and into B block </a:t>
            </a:r>
            <a:r>
              <a:rPr lang="en-US" sz="3900" u="sng" dirty="0">
                <a:latin typeface="Helvetica" charset="0"/>
                <a:ea typeface="Helvetica" charset="0"/>
                <a:cs typeface="Helvetica" charset="0"/>
                <a:sym typeface="Helvetica" charset="0"/>
              </a:rPr>
              <a:t>along the top floor only</a:t>
            </a:r>
            <a:r>
              <a:rPr lang="en-US" sz="3900" dirty="0">
                <a:latin typeface="Helvetica" charset="0"/>
                <a:ea typeface="Helvetica" charset="0"/>
                <a:cs typeface="Helvetica" charset="0"/>
                <a:sym typeface="Helvetica" charset="0"/>
              </a:rPr>
              <a:t>. </a:t>
            </a:r>
            <a:r>
              <a:rPr lang="en-US" sz="3900" dirty="0" smtClean="0">
                <a:latin typeface="Helvetica" charset="0"/>
                <a:ea typeface="Helvetica" charset="0"/>
                <a:cs typeface="Helvetica" charset="0"/>
                <a:sym typeface="Helvetica" charset="0"/>
              </a:rPr>
              <a:t>Enter a English </a:t>
            </a:r>
            <a:r>
              <a:rPr lang="en-US" sz="3900" dirty="0">
                <a:latin typeface="Helvetica" charset="0"/>
                <a:ea typeface="Helvetica" charset="0"/>
                <a:cs typeface="Helvetica" charset="0"/>
                <a:sym typeface="Helvetica" charset="0"/>
              </a:rPr>
              <a:t>room.</a:t>
            </a:r>
            <a:endParaRPr lang="en-US" dirty="0"/>
          </a:p>
        </p:txBody>
      </p:sp>
      <p:sp>
        <p:nvSpPr>
          <p:cNvPr id="40965" name="AutoShape 5"/>
          <p:cNvSpPr>
            <a:spLocks/>
          </p:cNvSpPr>
          <p:nvPr/>
        </p:nvSpPr>
        <p:spPr bwMode="auto">
          <a:xfrm flipH="1" flipV="1">
            <a:off x="9369425" y="923925"/>
            <a:ext cx="358775" cy="8294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133"/>
                </a:moveTo>
                <a:lnTo>
                  <a:pt x="5400" y="21133"/>
                </a:lnTo>
                <a:lnTo>
                  <a:pt x="5400" y="0"/>
                </a:lnTo>
                <a:lnTo>
                  <a:pt x="16200" y="0"/>
                </a:lnTo>
                <a:lnTo>
                  <a:pt x="16200" y="21133"/>
                </a:lnTo>
                <a:lnTo>
                  <a:pt x="21600" y="21133"/>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40966" name="Rectangle 6"/>
          <p:cNvSpPr>
            <a:spLocks/>
          </p:cNvSpPr>
          <p:nvPr/>
        </p:nvSpPr>
        <p:spPr bwMode="auto">
          <a:xfrm>
            <a:off x="7302500" y="574675"/>
            <a:ext cx="4687888" cy="8850313"/>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2" name="Rectangle 11">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3"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4" name="Rectangle 13">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1179513" y="-1441450"/>
            <a:ext cx="11053762" cy="2089150"/>
          </a:xfrm>
        </p:spPr>
        <p:txBody>
          <a:bodyPr lIns="126435" tIns="72248" rIns="126435" bIns="72248"/>
          <a:lstStyle/>
          <a:p>
            <a:endParaRPr lang="en-US"/>
          </a:p>
        </p:txBody>
      </p:sp>
      <p:sp>
        <p:nvSpPr>
          <p:cNvPr id="41986" name="Rectangle 2"/>
          <p:cNvSpPr>
            <a:spLocks noGrp="1" noChangeArrowheads="1"/>
          </p:cNvSpPr>
          <p:nvPr>
            <p:ph type="body" idx="1"/>
          </p:nvPr>
        </p:nvSpPr>
        <p:spPr>
          <a:xfrm>
            <a:off x="1435100" y="1450975"/>
            <a:ext cx="9102725" cy="2492375"/>
          </a:xfrm>
        </p:spPr>
        <p:txBody>
          <a:bodyPr lIns="126435" tIns="72248" rIns="126435" bIns="72248" anchor="t"/>
          <a:lstStyle/>
          <a:p>
            <a:endParaRPr lang="en-US"/>
          </a:p>
        </p:txBody>
      </p:sp>
      <p:pic>
        <p:nvPicPr>
          <p:cNvPr id="41987"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3675" y="-7270750"/>
            <a:ext cx="18070513" cy="255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88" name="Rectangle 4"/>
          <p:cNvSpPr>
            <a:spLocks/>
          </p:cNvSpPr>
          <p:nvPr/>
        </p:nvSpPr>
        <p:spPr bwMode="auto">
          <a:xfrm>
            <a:off x="971550" y="5518150"/>
            <a:ext cx="8704263" cy="2660650"/>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algn="l" defTabSz="1300163"/>
            <a:r>
              <a:rPr lang="en-US" sz="3900" dirty="0">
                <a:latin typeface="Helvetica" charset="0"/>
                <a:ea typeface="Helvetica" charset="0"/>
                <a:cs typeface="Helvetica" charset="0"/>
                <a:sym typeface="Helvetica" charset="0"/>
              </a:rPr>
              <a:t>Escort visitors across back drive and enter school again by the entrance opposite the POD (explain POD </a:t>
            </a:r>
            <a:r>
              <a:rPr lang="en-US" sz="3900" dirty="0" smtClean="0">
                <a:latin typeface="Helvetica" charset="0"/>
                <a:ea typeface="Helvetica" charset="0"/>
                <a:cs typeface="Helvetica" charset="0"/>
                <a:sym typeface="Helvetica" charset="0"/>
              </a:rPr>
              <a:t>used for Learning Support).</a:t>
            </a:r>
            <a:endParaRPr lang="en-US" dirty="0"/>
          </a:p>
        </p:txBody>
      </p:sp>
      <p:sp>
        <p:nvSpPr>
          <p:cNvPr id="41989" name="AutoShape 5"/>
          <p:cNvSpPr>
            <a:spLocks/>
          </p:cNvSpPr>
          <p:nvPr/>
        </p:nvSpPr>
        <p:spPr bwMode="auto">
          <a:xfrm rot="8220000">
            <a:off x="11185525" y="2657475"/>
            <a:ext cx="223838" cy="2892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762"/>
                </a:moveTo>
                <a:lnTo>
                  <a:pt x="5400" y="20762"/>
                </a:lnTo>
                <a:lnTo>
                  <a:pt x="5400" y="0"/>
                </a:lnTo>
                <a:lnTo>
                  <a:pt x="16200" y="0"/>
                </a:lnTo>
                <a:lnTo>
                  <a:pt x="16200" y="20762"/>
                </a:lnTo>
                <a:lnTo>
                  <a:pt x="21600" y="20762"/>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41990" name="AutoShape 6"/>
          <p:cNvSpPr>
            <a:spLocks/>
          </p:cNvSpPr>
          <p:nvPr/>
        </p:nvSpPr>
        <p:spPr bwMode="auto">
          <a:xfrm rot="5400000" flipH="1">
            <a:off x="9278144" y="2342356"/>
            <a:ext cx="222250" cy="14747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972"/>
                </a:moveTo>
                <a:lnTo>
                  <a:pt x="5400" y="19972"/>
                </a:lnTo>
                <a:lnTo>
                  <a:pt x="5400" y="0"/>
                </a:lnTo>
                <a:lnTo>
                  <a:pt x="16200" y="0"/>
                </a:lnTo>
                <a:lnTo>
                  <a:pt x="16200" y="19972"/>
                </a:lnTo>
                <a:lnTo>
                  <a:pt x="21600" y="19972"/>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41991" name="AutoShape 7"/>
          <p:cNvSpPr>
            <a:spLocks/>
          </p:cNvSpPr>
          <p:nvPr/>
        </p:nvSpPr>
        <p:spPr bwMode="auto">
          <a:xfrm flipH="1">
            <a:off x="8345488" y="3190875"/>
            <a:ext cx="204787" cy="1833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393"/>
                </a:moveTo>
                <a:lnTo>
                  <a:pt x="5399" y="20393"/>
                </a:lnTo>
                <a:lnTo>
                  <a:pt x="5399" y="0"/>
                </a:lnTo>
                <a:lnTo>
                  <a:pt x="16200" y="0"/>
                </a:lnTo>
                <a:lnTo>
                  <a:pt x="16200" y="20393"/>
                </a:lnTo>
                <a:lnTo>
                  <a:pt x="21600" y="20393"/>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41992" name="Rectangle 8"/>
          <p:cNvSpPr>
            <a:spLocks/>
          </p:cNvSpPr>
          <p:nvPr/>
        </p:nvSpPr>
        <p:spPr bwMode="auto">
          <a:xfrm>
            <a:off x="6911975" y="512763"/>
            <a:ext cx="3481388" cy="1739900"/>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41993" name="AutoShape 9"/>
          <p:cNvSpPr>
            <a:spLocks/>
          </p:cNvSpPr>
          <p:nvPr/>
        </p:nvSpPr>
        <p:spPr bwMode="auto">
          <a:xfrm flipH="1" flipV="1">
            <a:off x="12263438" y="5518150"/>
            <a:ext cx="257175" cy="3736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60"/>
                </a:moveTo>
                <a:lnTo>
                  <a:pt x="5400" y="20860"/>
                </a:lnTo>
                <a:lnTo>
                  <a:pt x="5400" y="0"/>
                </a:lnTo>
                <a:lnTo>
                  <a:pt x="16199" y="0"/>
                </a:lnTo>
                <a:lnTo>
                  <a:pt x="16199" y="20860"/>
                </a:lnTo>
                <a:lnTo>
                  <a:pt x="21600" y="20860"/>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5" name="Rectangle 14">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6"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7" name="Rectangle 16">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p:cNvSpPr>
          <p:nvPr/>
        </p:nvSpPr>
        <p:spPr bwMode="auto">
          <a:xfrm rot="21578113">
            <a:off x="237842" y="160759"/>
            <a:ext cx="12571568" cy="9367837"/>
          </a:xfrm>
          <a:prstGeom prst="rect">
            <a:avLst/>
          </a:prstGeom>
          <a:solidFill>
            <a:schemeClr val="bg1"/>
          </a:solidFill>
          <a:ln w="108373" cap="flat" cmpd="sng">
            <a:solidFill>
              <a:srgbClr val="158AFF"/>
            </a:solidFill>
            <a:prstDash val="solid"/>
            <a:round/>
            <a:headEnd/>
            <a:tailEnd/>
          </a:ln>
          <a:effectLst/>
          <a:extLst/>
        </p:spPr>
        <p:txBody>
          <a:bodyPr lIns="88900" tIns="50800" rIns="88900" bIns="50800" anchor="ctr"/>
          <a:lstStyle/>
          <a:p>
            <a:pPr defTabSz="1300163"/>
            <a:r>
              <a:rPr lang="en-US" sz="8000" b="1" dirty="0">
                <a:solidFill>
                  <a:srgbClr val="158AFF"/>
                </a:solidFill>
                <a:latin typeface="Myriad Pro" pitchFamily="34" charset="0"/>
                <a:ea typeface="Helvetica" charset="0"/>
                <a:cs typeface="Helvetica" charset="0"/>
                <a:sym typeface="Helvetica" charset="0"/>
              </a:rPr>
              <a:t>INTRODUCE </a:t>
            </a:r>
            <a:r>
              <a:rPr lang="en-US" sz="8000" b="1" dirty="0" smtClean="0">
                <a:solidFill>
                  <a:srgbClr val="158AFF"/>
                </a:solidFill>
                <a:latin typeface="Myriad Pro" pitchFamily="34" charset="0"/>
                <a:ea typeface="Helvetica" charset="0"/>
                <a:cs typeface="Helvetica" charset="0"/>
                <a:sym typeface="Helvetica" charset="0"/>
              </a:rPr>
              <a:t/>
            </a:r>
            <a:br>
              <a:rPr lang="en-US" sz="8000" b="1" dirty="0" smtClean="0">
                <a:solidFill>
                  <a:srgbClr val="158AFF"/>
                </a:solidFill>
                <a:latin typeface="Myriad Pro" pitchFamily="34" charset="0"/>
                <a:ea typeface="Helvetica" charset="0"/>
                <a:cs typeface="Helvetica" charset="0"/>
                <a:sym typeface="Helvetica" charset="0"/>
              </a:rPr>
            </a:br>
            <a:r>
              <a:rPr lang="en-US" sz="8000" b="1" dirty="0" smtClean="0">
                <a:solidFill>
                  <a:srgbClr val="158AFF"/>
                </a:solidFill>
                <a:latin typeface="Myriad Pro" pitchFamily="34" charset="0"/>
                <a:ea typeface="Helvetica" charset="0"/>
                <a:cs typeface="Helvetica" charset="0"/>
                <a:sym typeface="Helvetica" charset="0"/>
              </a:rPr>
              <a:t>YOURSELVES</a:t>
            </a:r>
            <a:endParaRPr lang="en-US" sz="2400" dirty="0">
              <a:solidFill>
                <a:srgbClr val="158AFF"/>
              </a:solidFill>
              <a:latin typeface="Myriad Pro" pitchFamily="34" charset="0"/>
              <a:ea typeface="Helvetica" charset="0"/>
              <a:cs typeface="Helvetica" charset="0"/>
              <a:sym typeface="Helvetica" charset="0"/>
            </a:endParaRPr>
          </a:p>
          <a:p>
            <a:pPr defTabSz="1300163"/>
            <a:endParaRPr lang="en-US" sz="4400" b="1" dirty="0">
              <a:solidFill>
                <a:srgbClr val="158AFF"/>
              </a:solidFill>
              <a:latin typeface="Myriad Pro" pitchFamily="34" charset="0"/>
              <a:ea typeface="Helvetica" charset="0"/>
              <a:cs typeface="Helvetica" charset="0"/>
              <a:sym typeface="Helvetica" charset="0"/>
            </a:endParaRPr>
          </a:p>
          <a:p>
            <a:pPr defTabSz="1300163"/>
            <a:r>
              <a:rPr lang="en-US" sz="8000" b="1" dirty="0">
                <a:solidFill>
                  <a:srgbClr val="158AFF"/>
                </a:solidFill>
                <a:latin typeface="Myriad Pro" pitchFamily="34" charset="0"/>
                <a:ea typeface="Helvetica" charset="0"/>
                <a:cs typeface="Helvetica" charset="0"/>
                <a:sym typeface="Helvetica" charset="0"/>
              </a:rPr>
              <a:t>SMILE</a:t>
            </a:r>
            <a:endParaRPr lang="en-US" sz="2400" dirty="0">
              <a:solidFill>
                <a:srgbClr val="158AFF"/>
              </a:solidFill>
              <a:latin typeface="Myriad Pro" pitchFamily="34" charset="0"/>
              <a:ea typeface="Helvetica" charset="0"/>
              <a:cs typeface="Helvetica" charset="0"/>
              <a:sym typeface="Helvetica" charset="0"/>
            </a:endParaRPr>
          </a:p>
          <a:p>
            <a:pPr defTabSz="1300163"/>
            <a:endParaRPr lang="en-US" b="1" dirty="0">
              <a:solidFill>
                <a:srgbClr val="158AFF"/>
              </a:solidFill>
              <a:latin typeface="Myriad Pro" pitchFamily="34" charset="0"/>
              <a:ea typeface="Helvetica" charset="0"/>
              <a:cs typeface="Helvetica" charset="0"/>
              <a:sym typeface="Helvetica" charset="0"/>
            </a:endParaRPr>
          </a:p>
          <a:p>
            <a:pPr defTabSz="1300163"/>
            <a:r>
              <a:rPr lang="en-US" sz="8000" b="1" dirty="0">
                <a:solidFill>
                  <a:srgbClr val="158AFF"/>
                </a:solidFill>
                <a:latin typeface="Myriad Pro" pitchFamily="34" charset="0"/>
                <a:ea typeface="Helvetica" charset="0"/>
                <a:cs typeface="Helvetica" charset="0"/>
                <a:sym typeface="Helvetica" charset="0"/>
              </a:rPr>
              <a:t>&amp; TALK LOUD </a:t>
            </a:r>
            <a:r>
              <a:rPr lang="en-US" sz="8000" b="1" dirty="0" smtClean="0">
                <a:solidFill>
                  <a:srgbClr val="158AFF"/>
                </a:solidFill>
                <a:latin typeface="Myriad Pro" pitchFamily="34" charset="0"/>
                <a:ea typeface="Helvetica" charset="0"/>
                <a:cs typeface="Helvetica" charset="0"/>
                <a:sym typeface="Helvetica" charset="0"/>
              </a:rPr>
              <a:t/>
            </a:r>
            <a:br>
              <a:rPr lang="en-US" sz="8000" b="1" dirty="0" smtClean="0">
                <a:solidFill>
                  <a:srgbClr val="158AFF"/>
                </a:solidFill>
                <a:latin typeface="Myriad Pro" pitchFamily="34" charset="0"/>
                <a:ea typeface="Helvetica" charset="0"/>
                <a:cs typeface="Helvetica" charset="0"/>
                <a:sym typeface="Helvetica" charset="0"/>
              </a:rPr>
            </a:br>
            <a:r>
              <a:rPr lang="en-US" sz="8000" b="1" dirty="0" smtClean="0">
                <a:solidFill>
                  <a:srgbClr val="158AFF"/>
                </a:solidFill>
                <a:latin typeface="Myriad Pro" pitchFamily="34" charset="0"/>
                <a:ea typeface="Helvetica" charset="0"/>
                <a:cs typeface="Helvetica" charset="0"/>
                <a:sym typeface="Helvetica" charset="0"/>
              </a:rPr>
              <a:t>AND </a:t>
            </a:r>
            <a:r>
              <a:rPr lang="en-US" sz="8000" b="1" dirty="0">
                <a:solidFill>
                  <a:srgbClr val="158AFF"/>
                </a:solidFill>
                <a:latin typeface="Myriad Pro" pitchFamily="34" charset="0"/>
                <a:ea typeface="Helvetica" charset="0"/>
                <a:cs typeface="Helvetica" charset="0"/>
                <a:sym typeface="Helvetica" charset="0"/>
              </a:rPr>
              <a:t>CLEAR.</a:t>
            </a:r>
            <a:endParaRPr lang="en-US" sz="3200" dirty="0">
              <a:solidFill>
                <a:srgbClr val="158AFF"/>
              </a:solidFill>
              <a:latin typeface="Myriad Pro" pitchFamily="34" charset="0"/>
            </a:endParaRPr>
          </a:p>
        </p:txBody>
      </p:sp>
      <p:sp>
        <p:nvSpPr>
          <p:cNvPr id="6"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7" name="Rectangle 6">
            <a:hlinkClick r:id="rId2"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1179513" y="-2401888"/>
            <a:ext cx="11053762" cy="2090738"/>
          </a:xfrm>
        </p:spPr>
        <p:txBody>
          <a:bodyPr lIns="126435" tIns="72248" rIns="126435" bIns="72248"/>
          <a:lstStyle/>
          <a:p>
            <a:endParaRPr lang="en-US"/>
          </a:p>
        </p:txBody>
      </p:sp>
      <p:sp>
        <p:nvSpPr>
          <p:cNvPr id="43010" name="Rectangle 2"/>
          <p:cNvSpPr>
            <a:spLocks noGrp="1" noChangeArrowheads="1"/>
          </p:cNvSpPr>
          <p:nvPr>
            <p:ph type="body" idx="1"/>
          </p:nvPr>
        </p:nvSpPr>
        <p:spPr>
          <a:xfrm>
            <a:off x="1435100" y="488950"/>
            <a:ext cx="9102725" cy="2493963"/>
          </a:xfrm>
        </p:spPr>
        <p:txBody>
          <a:bodyPr lIns="126435" tIns="72248" rIns="126435" bIns="72248" anchor="t"/>
          <a:lstStyle/>
          <a:p>
            <a:endParaRPr lang="en-US"/>
          </a:p>
        </p:txBody>
      </p:sp>
      <p:pic>
        <p:nvPicPr>
          <p:cNvPr id="43011"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3675" y="-8231188"/>
            <a:ext cx="18070513" cy="255619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2" name="Rectangle 4"/>
          <p:cNvSpPr>
            <a:spLocks/>
          </p:cNvSpPr>
          <p:nvPr/>
        </p:nvSpPr>
        <p:spPr bwMode="auto">
          <a:xfrm>
            <a:off x="495300" y="6183313"/>
            <a:ext cx="9693275" cy="2051050"/>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algn="l" defTabSz="1300163"/>
            <a:r>
              <a:rPr lang="en-US" sz="3900">
                <a:latin typeface="Helvetica" charset="0"/>
                <a:ea typeface="Helvetica" charset="0"/>
                <a:cs typeface="Helvetica" charset="0"/>
                <a:sym typeface="Helvetica" charset="0"/>
              </a:rPr>
              <a:t>Turn right, down M21 corridor.  Point out M21/M18 (used for Drama, serving food at break and lunchtime). </a:t>
            </a:r>
            <a:endParaRPr lang="en-US"/>
          </a:p>
        </p:txBody>
      </p:sp>
      <p:sp>
        <p:nvSpPr>
          <p:cNvPr id="43013" name="AutoShape 5"/>
          <p:cNvSpPr>
            <a:spLocks/>
          </p:cNvSpPr>
          <p:nvPr/>
        </p:nvSpPr>
        <p:spPr bwMode="auto">
          <a:xfrm rot="5400000" flipH="1">
            <a:off x="4045744" y="-43656"/>
            <a:ext cx="222250" cy="82153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307"/>
                </a:moveTo>
                <a:lnTo>
                  <a:pt x="5400" y="21307"/>
                </a:lnTo>
                <a:lnTo>
                  <a:pt x="5400" y="0"/>
                </a:lnTo>
                <a:lnTo>
                  <a:pt x="16200" y="0"/>
                </a:lnTo>
                <a:lnTo>
                  <a:pt x="16200" y="21307"/>
                </a:lnTo>
                <a:lnTo>
                  <a:pt x="21600" y="21307"/>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43014" name="Rectangle 6"/>
          <p:cNvSpPr>
            <a:spLocks/>
          </p:cNvSpPr>
          <p:nvPr/>
        </p:nvSpPr>
        <p:spPr bwMode="auto">
          <a:xfrm>
            <a:off x="2767013" y="1087438"/>
            <a:ext cx="2816225" cy="4505325"/>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2" name="Rectangle 11">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3"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4" name="Rectangle 13">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xfrm>
            <a:off x="-563563" y="1731963"/>
            <a:ext cx="11052176" cy="2090737"/>
          </a:xfrm>
        </p:spPr>
        <p:txBody>
          <a:bodyPr lIns="126435" tIns="72248" rIns="126435" bIns="72248"/>
          <a:lstStyle/>
          <a:p>
            <a:endParaRPr lang="en-US"/>
          </a:p>
        </p:txBody>
      </p:sp>
      <p:sp>
        <p:nvSpPr>
          <p:cNvPr id="44034" name="Rectangle 2"/>
          <p:cNvSpPr>
            <a:spLocks noGrp="1" noChangeArrowheads="1"/>
          </p:cNvSpPr>
          <p:nvPr>
            <p:ph type="body" idx="1"/>
          </p:nvPr>
        </p:nvSpPr>
        <p:spPr>
          <a:xfrm>
            <a:off x="-307975" y="4625975"/>
            <a:ext cx="9101138" cy="2492375"/>
          </a:xfrm>
        </p:spPr>
        <p:txBody>
          <a:bodyPr lIns="126435" tIns="72248" rIns="126435" bIns="72248" anchor="t"/>
          <a:lstStyle/>
          <a:p>
            <a:endParaRPr lang="en-US"/>
          </a:p>
        </p:txBody>
      </p:sp>
      <p:pic>
        <p:nvPicPr>
          <p:cNvPr id="44035"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7338" y="-5260975"/>
            <a:ext cx="18072100" cy="255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6" name="Rectangle 4"/>
          <p:cNvSpPr>
            <a:spLocks/>
          </p:cNvSpPr>
          <p:nvPr/>
        </p:nvSpPr>
        <p:spPr bwMode="auto">
          <a:xfrm>
            <a:off x="427038" y="2554288"/>
            <a:ext cx="3276600" cy="2178050"/>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algn="l" defTabSz="1300163"/>
            <a:r>
              <a:rPr lang="en-US" sz="2500" dirty="0">
                <a:latin typeface="Helvetica" charset="0"/>
                <a:ea typeface="Helvetica" charset="0"/>
                <a:cs typeface="Helvetica" charset="0"/>
                <a:sym typeface="Helvetica" charset="0"/>
              </a:rPr>
              <a:t>Turn right and visit </a:t>
            </a:r>
            <a:r>
              <a:rPr lang="en-US" sz="2500" u="sng" dirty="0" smtClean="0">
                <a:latin typeface="Helvetica" charset="0"/>
                <a:ea typeface="Helvetica" charset="0"/>
                <a:cs typeface="Helvetica" charset="0"/>
                <a:sym typeface="Helvetica" charset="0"/>
              </a:rPr>
              <a:t>the new </a:t>
            </a:r>
            <a:r>
              <a:rPr lang="en-US" sz="2500" u="sng" dirty="0" err="1" smtClean="0">
                <a:latin typeface="Helvetica" charset="0"/>
                <a:ea typeface="Helvetica" charset="0"/>
                <a:cs typeface="Helvetica" charset="0"/>
                <a:sym typeface="Helvetica" charset="0"/>
              </a:rPr>
              <a:t>Maths</a:t>
            </a:r>
            <a:r>
              <a:rPr lang="en-US" sz="2500" u="sng" dirty="0" smtClean="0">
                <a:latin typeface="Helvetica" charset="0"/>
                <a:ea typeface="Helvetica" charset="0"/>
                <a:cs typeface="Helvetica" charset="0"/>
                <a:sym typeface="Helvetica" charset="0"/>
              </a:rPr>
              <a:t> department </a:t>
            </a:r>
            <a:r>
              <a:rPr lang="en-US" sz="2500" dirty="0" smtClean="0">
                <a:latin typeface="Helvetica" charset="0"/>
                <a:ea typeface="Helvetica" charset="0"/>
                <a:cs typeface="Helvetica" charset="0"/>
                <a:sym typeface="Helvetica" charset="0"/>
              </a:rPr>
              <a:t>rooms.  </a:t>
            </a:r>
            <a:r>
              <a:rPr lang="en-US" sz="2500" dirty="0">
                <a:latin typeface="Helvetica" charset="0"/>
                <a:ea typeface="Helvetica" charset="0"/>
                <a:cs typeface="Helvetica" charset="0"/>
                <a:sym typeface="Helvetica" charset="0"/>
              </a:rPr>
              <a:t>Walk up the stairs to IT corridor. </a:t>
            </a:r>
            <a:endParaRPr lang="en-US" dirty="0"/>
          </a:p>
        </p:txBody>
      </p:sp>
      <p:sp>
        <p:nvSpPr>
          <p:cNvPr id="44037" name="AutoShape 5"/>
          <p:cNvSpPr>
            <a:spLocks/>
          </p:cNvSpPr>
          <p:nvPr/>
        </p:nvSpPr>
        <p:spPr bwMode="auto">
          <a:xfrm rot="5400000" flipH="1">
            <a:off x="8028782" y="5191919"/>
            <a:ext cx="222250" cy="348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910"/>
                </a:moveTo>
                <a:lnTo>
                  <a:pt x="5400" y="20910"/>
                </a:lnTo>
                <a:lnTo>
                  <a:pt x="5400" y="0"/>
                </a:lnTo>
                <a:lnTo>
                  <a:pt x="16200" y="0"/>
                </a:lnTo>
                <a:lnTo>
                  <a:pt x="16200" y="20910"/>
                </a:lnTo>
                <a:lnTo>
                  <a:pt x="21600" y="20910"/>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44038" name="AutoShape 6"/>
          <p:cNvSpPr>
            <a:spLocks/>
          </p:cNvSpPr>
          <p:nvPr/>
        </p:nvSpPr>
        <p:spPr bwMode="auto">
          <a:xfrm flipV="1">
            <a:off x="6208713" y="3778250"/>
            <a:ext cx="204787" cy="3043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73"/>
                </a:moveTo>
                <a:lnTo>
                  <a:pt x="5399" y="20873"/>
                </a:lnTo>
                <a:lnTo>
                  <a:pt x="5399" y="0"/>
                </a:lnTo>
                <a:lnTo>
                  <a:pt x="16199" y="0"/>
                </a:lnTo>
                <a:lnTo>
                  <a:pt x="16199" y="20873"/>
                </a:lnTo>
                <a:lnTo>
                  <a:pt x="21600" y="20873"/>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44039" name="AutoShape 7"/>
          <p:cNvSpPr>
            <a:spLocks/>
          </p:cNvSpPr>
          <p:nvPr/>
        </p:nvSpPr>
        <p:spPr bwMode="auto">
          <a:xfrm rot="5400000" flipH="1">
            <a:off x="5713413" y="3332163"/>
            <a:ext cx="222250" cy="768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474"/>
                </a:moveTo>
                <a:lnTo>
                  <a:pt x="5400" y="18474"/>
                </a:lnTo>
                <a:lnTo>
                  <a:pt x="5400" y="0"/>
                </a:lnTo>
                <a:lnTo>
                  <a:pt x="16200" y="0"/>
                </a:lnTo>
                <a:lnTo>
                  <a:pt x="16200" y="18474"/>
                </a:lnTo>
                <a:lnTo>
                  <a:pt x="21600" y="18474"/>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3" name="Rectangle 12">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4"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5" name="Rectangle 14">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649288" y="390525"/>
            <a:ext cx="11704637" cy="1625600"/>
          </a:xfrm>
        </p:spPr>
        <p:txBody>
          <a:bodyPr lIns="126435" tIns="72248" rIns="126435" bIns="72248"/>
          <a:lstStyle/>
          <a:p>
            <a:endParaRPr lang="en-US"/>
          </a:p>
        </p:txBody>
      </p:sp>
      <p:sp>
        <p:nvSpPr>
          <p:cNvPr id="45058" name="Rectangle 2"/>
          <p:cNvSpPr>
            <a:spLocks noGrp="1" noChangeArrowheads="1"/>
          </p:cNvSpPr>
          <p:nvPr>
            <p:ph type="body" idx="1"/>
          </p:nvPr>
        </p:nvSpPr>
        <p:spPr>
          <a:xfrm>
            <a:off x="649288" y="2274888"/>
            <a:ext cx="11704637" cy="6437312"/>
          </a:xfrm>
        </p:spPr>
        <p:txBody>
          <a:bodyPr lIns="126435" tIns="72248" rIns="126435" bIns="72248" anchor="t"/>
          <a:lstStyle/>
          <a:p>
            <a:endParaRPr lang="en-US"/>
          </a:p>
        </p:txBody>
      </p:sp>
      <p:pic>
        <p:nvPicPr>
          <p:cNvPr id="45059" name="Picture 3" descr="image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626225"/>
            <a:ext cx="15360650" cy="2172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60" name="AutoShape 4"/>
          <p:cNvSpPr>
            <a:spLocks/>
          </p:cNvSpPr>
          <p:nvPr/>
        </p:nvSpPr>
        <p:spPr bwMode="auto">
          <a:xfrm>
            <a:off x="5170488" y="984250"/>
            <a:ext cx="204787" cy="7935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321"/>
                </a:moveTo>
                <a:lnTo>
                  <a:pt x="5399" y="21321"/>
                </a:lnTo>
                <a:lnTo>
                  <a:pt x="5399" y="0"/>
                </a:lnTo>
                <a:lnTo>
                  <a:pt x="16200" y="0"/>
                </a:lnTo>
                <a:lnTo>
                  <a:pt x="16200" y="21321"/>
                </a:lnTo>
                <a:lnTo>
                  <a:pt x="21600" y="21321"/>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45061" name="Rectangle 5"/>
          <p:cNvSpPr>
            <a:spLocks/>
          </p:cNvSpPr>
          <p:nvPr/>
        </p:nvSpPr>
        <p:spPr bwMode="auto">
          <a:xfrm>
            <a:off x="3746500" y="1906588"/>
            <a:ext cx="1219200" cy="7191375"/>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45062" name="Rectangle 6"/>
          <p:cNvSpPr>
            <a:spLocks/>
          </p:cNvSpPr>
          <p:nvPr/>
        </p:nvSpPr>
        <p:spPr bwMode="auto">
          <a:xfrm>
            <a:off x="5835650" y="4689475"/>
            <a:ext cx="6605588" cy="996950"/>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algn="l" defTabSz="1300163"/>
            <a:r>
              <a:rPr lang="en-US" sz="2500">
                <a:latin typeface="Helvetica" charset="0"/>
                <a:ea typeface="Helvetica" charset="0"/>
                <a:cs typeface="Helvetica" charset="0"/>
                <a:sym typeface="Helvetica" charset="0"/>
              </a:rPr>
              <a:t>At top of stairs, visit IT rooms/library return back across the top floor toward science. </a:t>
            </a:r>
            <a:endParaRPr lang="en-US"/>
          </a:p>
        </p:txBody>
      </p:sp>
      <p:sp>
        <p:nvSpPr>
          <p:cNvPr id="12" name="Rectangle 11">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3"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4" name="Rectangle 13">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a:xfrm>
            <a:off x="649288" y="390525"/>
            <a:ext cx="11704637" cy="1625600"/>
          </a:xfrm>
        </p:spPr>
        <p:txBody>
          <a:bodyPr lIns="126435" tIns="72248" rIns="126435" bIns="72248"/>
          <a:lstStyle/>
          <a:p>
            <a:endParaRPr lang="en-US"/>
          </a:p>
        </p:txBody>
      </p:sp>
      <p:sp>
        <p:nvSpPr>
          <p:cNvPr id="46082" name="Rectangle 2"/>
          <p:cNvSpPr>
            <a:spLocks noGrp="1" noChangeArrowheads="1"/>
          </p:cNvSpPr>
          <p:nvPr>
            <p:ph type="body" idx="1"/>
          </p:nvPr>
        </p:nvSpPr>
        <p:spPr>
          <a:xfrm>
            <a:off x="649288" y="2274888"/>
            <a:ext cx="11704637" cy="6437312"/>
          </a:xfrm>
        </p:spPr>
        <p:txBody>
          <a:bodyPr lIns="126435" tIns="72248" rIns="126435" bIns="72248" anchor="t"/>
          <a:lstStyle/>
          <a:p>
            <a:endParaRPr lang="en-US"/>
          </a:p>
        </p:txBody>
      </p:sp>
      <p:pic>
        <p:nvPicPr>
          <p:cNvPr id="46083" name="Picture 3" descr="image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8763"/>
            <a:ext cx="15360650" cy="2172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4" name="AutoShape 4"/>
          <p:cNvSpPr>
            <a:spLocks/>
          </p:cNvSpPr>
          <p:nvPr/>
        </p:nvSpPr>
        <p:spPr bwMode="auto">
          <a:xfrm flipV="1">
            <a:off x="5170488" y="2419350"/>
            <a:ext cx="204787" cy="552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199"/>
                </a:moveTo>
                <a:lnTo>
                  <a:pt x="5399" y="21199"/>
                </a:lnTo>
                <a:lnTo>
                  <a:pt x="5399" y="0"/>
                </a:lnTo>
                <a:lnTo>
                  <a:pt x="16200" y="0"/>
                </a:lnTo>
                <a:lnTo>
                  <a:pt x="16200" y="21199"/>
                </a:lnTo>
                <a:lnTo>
                  <a:pt x="21600" y="21199"/>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46085" name="Rectangle 5"/>
          <p:cNvSpPr>
            <a:spLocks/>
          </p:cNvSpPr>
          <p:nvPr/>
        </p:nvSpPr>
        <p:spPr bwMode="auto">
          <a:xfrm>
            <a:off x="971550" y="677863"/>
            <a:ext cx="9728200" cy="2252662"/>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46086" name="Rectangle 6"/>
          <p:cNvSpPr>
            <a:spLocks/>
          </p:cNvSpPr>
          <p:nvPr/>
        </p:nvSpPr>
        <p:spPr bwMode="auto">
          <a:xfrm>
            <a:off x="5927725" y="3836988"/>
            <a:ext cx="5471219" cy="2119932"/>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nchor="ctr"/>
          <a:lstStyle/>
          <a:p>
            <a:pPr defTabSz="1300163"/>
            <a:r>
              <a:rPr lang="en-US" sz="2500" dirty="0" smtClean="0">
                <a:latin typeface="Helvetica" charset="0"/>
                <a:ea typeface="Helvetica" charset="0"/>
                <a:cs typeface="Helvetica" charset="0"/>
                <a:sym typeface="Helvetica" charset="0"/>
              </a:rPr>
              <a:t>Visit </a:t>
            </a:r>
            <a:r>
              <a:rPr lang="en-US" sz="2500" dirty="0">
                <a:latin typeface="Helvetica" charset="0"/>
                <a:ea typeface="Helvetica" charset="0"/>
                <a:cs typeface="Helvetica" charset="0"/>
                <a:sym typeface="Helvetica" charset="0"/>
              </a:rPr>
              <a:t>one Science classroom. </a:t>
            </a:r>
          </a:p>
          <a:p>
            <a:pPr defTabSz="1300163"/>
            <a:endParaRPr lang="en-US" sz="2500" dirty="0">
              <a:latin typeface="Helvetica" charset="0"/>
              <a:ea typeface="Helvetica" charset="0"/>
              <a:cs typeface="Helvetica" charset="0"/>
              <a:sym typeface="Helvetica" charset="0"/>
            </a:endParaRPr>
          </a:p>
          <a:p>
            <a:pPr defTabSz="1300163"/>
            <a:r>
              <a:rPr lang="en-US" sz="2500" dirty="0" smtClean="0">
                <a:latin typeface="Helvetica" charset="0"/>
                <a:ea typeface="Helvetica" charset="0"/>
                <a:cs typeface="Helvetica" charset="0"/>
                <a:sym typeface="Helvetica" charset="0"/>
              </a:rPr>
              <a:t>Exit </a:t>
            </a:r>
            <a:r>
              <a:rPr lang="en-US" sz="2500" dirty="0">
                <a:latin typeface="Helvetica" charset="0"/>
                <a:ea typeface="Helvetica" charset="0"/>
                <a:cs typeface="Helvetica" charset="0"/>
                <a:sym typeface="Helvetica" charset="0"/>
              </a:rPr>
              <a:t>Science using the stairs leading down to A Block.</a:t>
            </a:r>
            <a:endParaRPr lang="en-US" dirty="0"/>
          </a:p>
        </p:txBody>
      </p:sp>
      <p:sp>
        <p:nvSpPr>
          <p:cNvPr id="46087" name="AutoShape 7"/>
          <p:cNvSpPr>
            <a:spLocks/>
          </p:cNvSpPr>
          <p:nvPr/>
        </p:nvSpPr>
        <p:spPr bwMode="auto">
          <a:xfrm rot="16200000" flipV="1">
            <a:off x="4888707" y="1932781"/>
            <a:ext cx="204788" cy="561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672"/>
                </a:moveTo>
                <a:lnTo>
                  <a:pt x="5399" y="17672"/>
                </a:lnTo>
                <a:lnTo>
                  <a:pt x="5399" y="0"/>
                </a:lnTo>
                <a:lnTo>
                  <a:pt x="16200" y="0"/>
                </a:lnTo>
                <a:lnTo>
                  <a:pt x="16200" y="17672"/>
                </a:lnTo>
                <a:lnTo>
                  <a:pt x="21600" y="17672"/>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46088" name="AutoShape 8"/>
          <p:cNvSpPr>
            <a:spLocks/>
          </p:cNvSpPr>
          <p:nvPr/>
        </p:nvSpPr>
        <p:spPr bwMode="auto">
          <a:xfrm rot="10800000" flipV="1">
            <a:off x="4657725" y="2417763"/>
            <a:ext cx="204788" cy="409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6199"/>
                </a:moveTo>
                <a:lnTo>
                  <a:pt x="5399" y="16199"/>
                </a:lnTo>
                <a:lnTo>
                  <a:pt x="5399" y="0"/>
                </a:lnTo>
                <a:lnTo>
                  <a:pt x="16200" y="0"/>
                </a:lnTo>
                <a:lnTo>
                  <a:pt x="16200" y="16199"/>
                </a:lnTo>
                <a:lnTo>
                  <a:pt x="21600" y="16199"/>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46089" name="AutoShape 9"/>
          <p:cNvSpPr>
            <a:spLocks/>
          </p:cNvSpPr>
          <p:nvPr/>
        </p:nvSpPr>
        <p:spPr bwMode="auto">
          <a:xfrm rot="16200000" flipV="1">
            <a:off x="4120357" y="2520156"/>
            <a:ext cx="204788" cy="561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672"/>
                </a:moveTo>
                <a:lnTo>
                  <a:pt x="5399" y="17672"/>
                </a:lnTo>
                <a:lnTo>
                  <a:pt x="5399" y="0"/>
                </a:lnTo>
                <a:lnTo>
                  <a:pt x="16200" y="0"/>
                </a:lnTo>
                <a:lnTo>
                  <a:pt x="16200" y="17672"/>
                </a:lnTo>
                <a:lnTo>
                  <a:pt x="21600" y="17672"/>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46090" name="AutoShape 10"/>
          <p:cNvSpPr>
            <a:spLocks/>
          </p:cNvSpPr>
          <p:nvPr/>
        </p:nvSpPr>
        <p:spPr bwMode="auto">
          <a:xfrm rot="10800000">
            <a:off x="3736975" y="2260600"/>
            <a:ext cx="204788" cy="409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6199"/>
                </a:moveTo>
                <a:lnTo>
                  <a:pt x="5399" y="16199"/>
                </a:lnTo>
                <a:lnTo>
                  <a:pt x="5399" y="0"/>
                </a:lnTo>
                <a:lnTo>
                  <a:pt x="16200" y="0"/>
                </a:lnTo>
                <a:lnTo>
                  <a:pt x="16200" y="16199"/>
                </a:lnTo>
                <a:lnTo>
                  <a:pt x="21600" y="16199"/>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6" name="Rectangle 15">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7"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8" name="Rectangle 17">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a:xfrm>
            <a:off x="1281113" y="7004050"/>
            <a:ext cx="11055350" cy="2090738"/>
          </a:xfrm>
        </p:spPr>
        <p:txBody>
          <a:bodyPr lIns="126435" tIns="72248" rIns="126435" bIns="72248"/>
          <a:lstStyle/>
          <a:p>
            <a:endParaRPr lang="en-US"/>
          </a:p>
        </p:txBody>
      </p:sp>
      <p:sp>
        <p:nvSpPr>
          <p:cNvPr id="47106" name="Rectangle 2"/>
          <p:cNvSpPr>
            <a:spLocks noGrp="1" noChangeArrowheads="1"/>
          </p:cNvSpPr>
          <p:nvPr>
            <p:ph type="body" idx="1"/>
          </p:nvPr>
        </p:nvSpPr>
        <p:spPr>
          <a:xfrm>
            <a:off x="2257425" y="9501188"/>
            <a:ext cx="9102725" cy="2493962"/>
          </a:xfrm>
        </p:spPr>
        <p:txBody>
          <a:bodyPr lIns="126435" tIns="72248" rIns="126435" bIns="72248" anchor="t"/>
          <a:lstStyle/>
          <a:p>
            <a:endParaRPr lang="en-US"/>
          </a:p>
        </p:txBody>
      </p:sp>
      <p:pic>
        <p:nvPicPr>
          <p:cNvPr id="47107"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0375" y="-876300"/>
            <a:ext cx="18070513" cy="255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8" name="AutoShape 4"/>
          <p:cNvSpPr>
            <a:spLocks/>
          </p:cNvSpPr>
          <p:nvPr/>
        </p:nvSpPr>
        <p:spPr bwMode="auto">
          <a:xfrm flipV="1">
            <a:off x="4178300" y="3470275"/>
            <a:ext cx="204788" cy="460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6799"/>
                </a:moveTo>
                <a:lnTo>
                  <a:pt x="5399" y="16799"/>
                </a:lnTo>
                <a:lnTo>
                  <a:pt x="5399" y="0"/>
                </a:lnTo>
                <a:lnTo>
                  <a:pt x="16200" y="0"/>
                </a:lnTo>
                <a:lnTo>
                  <a:pt x="16200" y="16799"/>
                </a:lnTo>
                <a:lnTo>
                  <a:pt x="21600" y="16799"/>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47109" name="Rectangle 5"/>
          <p:cNvSpPr>
            <a:spLocks/>
          </p:cNvSpPr>
          <p:nvPr/>
        </p:nvSpPr>
        <p:spPr bwMode="auto">
          <a:xfrm>
            <a:off x="500063" y="2343150"/>
            <a:ext cx="3236912" cy="1976438"/>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47110" name="AutoShape 6"/>
          <p:cNvSpPr>
            <a:spLocks/>
          </p:cNvSpPr>
          <p:nvPr/>
        </p:nvSpPr>
        <p:spPr bwMode="auto">
          <a:xfrm rot="16200000" flipV="1">
            <a:off x="2814638" y="2008188"/>
            <a:ext cx="204787" cy="2662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769"/>
                </a:moveTo>
                <a:lnTo>
                  <a:pt x="5399" y="20769"/>
                </a:lnTo>
                <a:lnTo>
                  <a:pt x="5399" y="0"/>
                </a:lnTo>
                <a:lnTo>
                  <a:pt x="16200" y="0"/>
                </a:lnTo>
                <a:lnTo>
                  <a:pt x="16200" y="20769"/>
                </a:lnTo>
                <a:lnTo>
                  <a:pt x="21600" y="20769"/>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47111" name="AutoShape 7"/>
          <p:cNvSpPr>
            <a:spLocks/>
          </p:cNvSpPr>
          <p:nvPr/>
        </p:nvSpPr>
        <p:spPr bwMode="auto">
          <a:xfrm rot="5400000" flipH="1" flipV="1">
            <a:off x="3247232" y="3653631"/>
            <a:ext cx="204788" cy="1127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6"/>
                </a:moveTo>
                <a:lnTo>
                  <a:pt x="5399" y="19636"/>
                </a:lnTo>
                <a:lnTo>
                  <a:pt x="5399" y="0"/>
                </a:lnTo>
                <a:lnTo>
                  <a:pt x="16200" y="0"/>
                </a:lnTo>
                <a:lnTo>
                  <a:pt x="16200" y="19636"/>
                </a:lnTo>
                <a:lnTo>
                  <a:pt x="21600" y="19636"/>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47112" name="Rectangle 8"/>
          <p:cNvSpPr>
            <a:spLocks/>
          </p:cNvSpPr>
          <p:nvPr/>
        </p:nvSpPr>
        <p:spPr bwMode="auto">
          <a:xfrm>
            <a:off x="5529263" y="2670176"/>
            <a:ext cx="3709441" cy="1444624"/>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defTabSz="1300163"/>
            <a:r>
              <a:rPr lang="en-US" sz="2500" dirty="0">
                <a:latin typeface="Helvetica" charset="0"/>
                <a:ea typeface="Helvetica" charset="0"/>
                <a:cs typeface="Helvetica" charset="0"/>
                <a:sym typeface="Helvetica" charset="0"/>
              </a:rPr>
              <a:t> Take the visitors down to </a:t>
            </a:r>
            <a:r>
              <a:rPr lang="en-US" sz="2500" dirty="0" smtClean="0">
                <a:latin typeface="Helvetica" charset="0"/>
                <a:ea typeface="Helvetica" charset="0"/>
                <a:cs typeface="Helvetica" charset="0"/>
                <a:sym typeface="Helvetica" charset="0"/>
              </a:rPr>
              <a:t>the new Art Department </a:t>
            </a:r>
            <a:r>
              <a:rPr lang="en-US" sz="2500" dirty="0" smtClean="0">
                <a:latin typeface="Helvetica" charset="0"/>
                <a:ea typeface="Helvetica" charset="0"/>
                <a:cs typeface="Helvetica" charset="0"/>
                <a:sym typeface="Helvetica" charset="0"/>
              </a:rPr>
              <a:t>classrooms.</a:t>
            </a:r>
            <a:endParaRPr lang="en-US" dirty="0"/>
          </a:p>
        </p:txBody>
      </p:sp>
      <p:sp>
        <p:nvSpPr>
          <p:cNvPr id="14" name="Rectangle 13">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5"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6" name="Rectangle 15">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a:xfrm>
            <a:off x="1281113" y="7004050"/>
            <a:ext cx="11055350" cy="2090738"/>
          </a:xfrm>
        </p:spPr>
        <p:txBody>
          <a:bodyPr lIns="126435" tIns="72248" rIns="126435" bIns="72248"/>
          <a:lstStyle/>
          <a:p>
            <a:endParaRPr lang="en-US"/>
          </a:p>
        </p:txBody>
      </p:sp>
      <p:sp>
        <p:nvSpPr>
          <p:cNvPr id="48130" name="Rectangle 2"/>
          <p:cNvSpPr>
            <a:spLocks noGrp="1" noChangeArrowheads="1"/>
          </p:cNvSpPr>
          <p:nvPr>
            <p:ph type="body" idx="1"/>
          </p:nvPr>
        </p:nvSpPr>
        <p:spPr>
          <a:xfrm>
            <a:off x="2257425" y="9501188"/>
            <a:ext cx="9102725" cy="2493962"/>
          </a:xfrm>
        </p:spPr>
        <p:txBody>
          <a:bodyPr lIns="126435" tIns="72248" rIns="126435" bIns="72248" anchor="t"/>
          <a:lstStyle/>
          <a:p>
            <a:endParaRPr lang="en-US"/>
          </a:p>
        </p:txBody>
      </p:sp>
      <p:pic>
        <p:nvPicPr>
          <p:cNvPr id="48131"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0375" y="-876300"/>
            <a:ext cx="18070513" cy="255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2" name="Rectangle 4"/>
          <p:cNvSpPr>
            <a:spLocks/>
          </p:cNvSpPr>
          <p:nvPr/>
        </p:nvSpPr>
        <p:spPr bwMode="auto">
          <a:xfrm>
            <a:off x="4178300" y="2454275"/>
            <a:ext cx="4986338" cy="1976438"/>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48133" name="AutoShape 5"/>
          <p:cNvSpPr>
            <a:spLocks/>
          </p:cNvSpPr>
          <p:nvPr/>
        </p:nvSpPr>
        <p:spPr bwMode="auto">
          <a:xfrm rot="5400000" flipH="1" flipV="1">
            <a:off x="5272882" y="-450056"/>
            <a:ext cx="204787" cy="7578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308"/>
                </a:moveTo>
                <a:lnTo>
                  <a:pt x="5400" y="21308"/>
                </a:lnTo>
                <a:lnTo>
                  <a:pt x="5400" y="0"/>
                </a:lnTo>
                <a:lnTo>
                  <a:pt x="16200" y="0"/>
                </a:lnTo>
                <a:lnTo>
                  <a:pt x="16200" y="21308"/>
                </a:lnTo>
                <a:lnTo>
                  <a:pt x="21600" y="21308"/>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48134" name="Rectangle 6"/>
          <p:cNvSpPr>
            <a:spLocks/>
          </p:cNvSpPr>
          <p:nvPr/>
        </p:nvSpPr>
        <p:spPr bwMode="auto">
          <a:xfrm>
            <a:off x="453728" y="4948808"/>
            <a:ext cx="8568951" cy="3816424"/>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algn="l" defTabSz="1300163"/>
            <a:r>
              <a:rPr lang="en-US" sz="2500" dirty="0">
                <a:latin typeface="Helvetica" charset="0"/>
                <a:ea typeface="Helvetica" charset="0"/>
                <a:cs typeface="Helvetica" charset="0"/>
                <a:sym typeface="Helvetica" charset="0"/>
              </a:rPr>
              <a:t> Turn around and point out </a:t>
            </a:r>
            <a:r>
              <a:rPr lang="en-US" sz="2500" dirty="0">
                <a:latin typeface="Helvetica" charset="0"/>
                <a:ea typeface="Helvetica" charset="0"/>
                <a:cs typeface="Helvetica" charset="0"/>
                <a:sym typeface="Helvetica" charset="0"/>
              </a:rPr>
              <a:t>DT5 &amp; DT6 used </a:t>
            </a:r>
            <a:r>
              <a:rPr lang="en-US" sz="2500" dirty="0">
                <a:latin typeface="Helvetica" charset="0"/>
                <a:ea typeface="Helvetica" charset="0"/>
                <a:cs typeface="Helvetica" charset="0"/>
                <a:sym typeface="Helvetica" charset="0"/>
              </a:rPr>
              <a:t>for </a:t>
            </a:r>
            <a:r>
              <a:rPr lang="en-US" sz="2500" dirty="0" smtClean="0">
                <a:latin typeface="Helvetica" charset="0"/>
                <a:ea typeface="Helvetica" charset="0"/>
                <a:cs typeface="Helvetica" charset="0"/>
                <a:sym typeface="Helvetica" charset="0"/>
              </a:rPr>
              <a:t>Graphics </a:t>
            </a:r>
            <a:r>
              <a:rPr lang="en-US" sz="2500" dirty="0">
                <a:latin typeface="Helvetica" charset="0"/>
                <a:ea typeface="Helvetica" charset="0"/>
                <a:cs typeface="Helvetica" charset="0"/>
                <a:sym typeface="Helvetica" charset="0"/>
              </a:rPr>
              <a:t>and DT3 used for </a:t>
            </a:r>
            <a:r>
              <a:rPr lang="en-US" sz="2500" dirty="0" smtClean="0">
                <a:latin typeface="Helvetica" charset="0"/>
                <a:ea typeface="Helvetica" charset="0"/>
                <a:cs typeface="Helvetica" charset="0"/>
                <a:sym typeface="Helvetica" charset="0"/>
              </a:rPr>
              <a:t>Textiles.</a:t>
            </a:r>
            <a:endParaRPr lang="en-US" sz="2500" dirty="0">
              <a:latin typeface="Helvetica" charset="0"/>
              <a:ea typeface="Helvetica" charset="0"/>
              <a:cs typeface="Helvetica" charset="0"/>
              <a:sym typeface="Helvetica" charset="0"/>
            </a:endParaRPr>
          </a:p>
          <a:p>
            <a:pPr algn="l" defTabSz="1300163"/>
            <a:r>
              <a:rPr lang="en-US" sz="2500" dirty="0">
                <a:latin typeface="Helvetica" charset="0"/>
                <a:ea typeface="Helvetica" charset="0"/>
                <a:cs typeface="Helvetica" charset="0"/>
                <a:sym typeface="Helvetica" charset="0"/>
              </a:rPr>
              <a:t> </a:t>
            </a:r>
          </a:p>
          <a:p>
            <a:pPr algn="l" defTabSz="1300163"/>
            <a:r>
              <a:rPr lang="en-US" sz="2500" dirty="0">
                <a:latin typeface="Helvetica" charset="0"/>
                <a:ea typeface="Helvetica" charset="0"/>
                <a:cs typeface="Helvetica" charset="0"/>
                <a:sym typeface="Helvetica" charset="0"/>
              </a:rPr>
              <a:t>Walk through DT5/6/7 where Food and Textiles are taught.  </a:t>
            </a:r>
          </a:p>
          <a:p>
            <a:pPr algn="l" defTabSz="1300163"/>
            <a:r>
              <a:rPr lang="en-US" sz="2500" dirty="0">
                <a:latin typeface="Helvetica" charset="0"/>
                <a:ea typeface="Helvetica" charset="0"/>
                <a:cs typeface="Helvetica" charset="0"/>
                <a:sym typeface="Helvetica" charset="0"/>
              </a:rPr>
              <a:t> </a:t>
            </a:r>
          </a:p>
          <a:p>
            <a:pPr algn="l" defTabSz="1300163"/>
            <a:r>
              <a:rPr lang="en-US" sz="2500" u="sng" dirty="0">
                <a:latin typeface="Helvetica" charset="0"/>
                <a:ea typeface="Helvetica" charset="0"/>
                <a:cs typeface="Helvetica" charset="0"/>
                <a:sym typeface="Helvetica" charset="0"/>
              </a:rPr>
              <a:t>Exit</a:t>
            </a:r>
            <a:r>
              <a:rPr lang="en-US" sz="2500" dirty="0">
                <a:latin typeface="Helvetica" charset="0"/>
                <a:ea typeface="Helvetica" charset="0"/>
                <a:cs typeface="Helvetica" charset="0"/>
                <a:sym typeface="Helvetica" charset="0"/>
              </a:rPr>
              <a:t> Food Technology – DT8 on your left (A Level Food room) - do </a:t>
            </a:r>
            <a:r>
              <a:rPr lang="en-US" sz="2500" u="sng" dirty="0">
                <a:latin typeface="Helvetica" charset="0"/>
                <a:ea typeface="Helvetica" charset="0"/>
                <a:cs typeface="Helvetica" charset="0"/>
                <a:sym typeface="Helvetica" charset="0"/>
              </a:rPr>
              <a:t>not</a:t>
            </a:r>
            <a:r>
              <a:rPr lang="en-US" sz="2500" dirty="0">
                <a:latin typeface="Helvetica" charset="0"/>
                <a:ea typeface="Helvetica" charset="0"/>
                <a:cs typeface="Helvetica" charset="0"/>
                <a:sym typeface="Helvetica" charset="0"/>
              </a:rPr>
              <a:t> enter.  Turn right out of external door.</a:t>
            </a:r>
            <a:endParaRPr lang="en-US" dirty="0"/>
          </a:p>
        </p:txBody>
      </p:sp>
      <p:sp>
        <p:nvSpPr>
          <p:cNvPr id="48135" name="AutoShape 7"/>
          <p:cNvSpPr>
            <a:spLocks/>
          </p:cNvSpPr>
          <p:nvPr/>
        </p:nvSpPr>
        <p:spPr bwMode="auto">
          <a:xfrm>
            <a:off x="9324975" y="3603625"/>
            <a:ext cx="204788" cy="1587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206"/>
                </a:moveTo>
                <a:lnTo>
                  <a:pt x="5400" y="20206"/>
                </a:lnTo>
                <a:lnTo>
                  <a:pt x="5400" y="0"/>
                </a:lnTo>
                <a:lnTo>
                  <a:pt x="16199" y="0"/>
                </a:lnTo>
                <a:lnTo>
                  <a:pt x="16199" y="20206"/>
                </a:lnTo>
                <a:lnTo>
                  <a:pt x="21600" y="20206"/>
                </a:lnTo>
                <a:lnTo>
                  <a:pt x="10799"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3" name="Rectangle 12">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4"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5" name="Rectangle 14">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ChangeArrowheads="1"/>
          </p:cNvSpPr>
          <p:nvPr>
            <p:ph type="title"/>
          </p:nvPr>
        </p:nvSpPr>
        <p:spPr>
          <a:xfrm>
            <a:off x="1123950" y="5878513"/>
            <a:ext cx="11055350" cy="2090737"/>
          </a:xfrm>
        </p:spPr>
        <p:txBody>
          <a:bodyPr lIns="126435" tIns="72248" rIns="126435" bIns="72248"/>
          <a:lstStyle/>
          <a:p>
            <a:endParaRPr lang="en-US"/>
          </a:p>
        </p:txBody>
      </p:sp>
      <p:sp>
        <p:nvSpPr>
          <p:cNvPr id="49154" name="Rectangle 2"/>
          <p:cNvSpPr>
            <a:spLocks noGrp="1" noChangeArrowheads="1"/>
          </p:cNvSpPr>
          <p:nvPr>
            <p:ph type="body" idx="1"/>
          </p:nvPr>
        </p:nvSpPr>
        <p:spPr>
          <a:xfrm>
            <a:off x="2100263" y="8375650"/>
            <a:ext cx="9102725" cy="2492375"/>
          </a:xfrm>
        </p:spPr>
        <p:txBody>
          <a:bodyPr lIns="126435" tIns="72248" rIns="126435" bIns="72248" anchor="t"/>
          <a:lstStyle/>
          <a:p>
            <a:endParaRPr lang="en-US"/>
          </a:p>
        </p:txBody>
      </p:sp>
      <p:pic>
        <p:nvPicPr>
          <p:cNvPr id="49155"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33775" y="-4749800"/>
            <a:ext cx="17894300" cy="2556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6" name="Rectangle 4"/>
          <p:cNvSpPr>
            <a:spLocks/>
          </p:cNvSpPr>
          <p:nvPr/>
        </p:nvSpPr>
        <p:spPr bwMode="auto">
          <a:xfrm>
            <a:off x="7061200" y="268288"/>
            <a:ext cx="3954463" cy="2257425"/>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49157" name="Rectangle 5"/>
          <p:cNvSpPr>
            <a:spLocks/>
          </p:cNvSpPr>
          <p:nvPr/>
        </p:nvSpPr>
        <p:spPr bwMode="auto">
          <a:xfrm>
            <a:off x="810097" y="5958365"/>
            <a:ext cx="6080125" cy="3262313"/>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algn="l" defTabSz="1300163"/>
            <a:r>
              <a:rPr lang="en-US" sz="2500" dirty="0">
                <a:latin typeface="Helvetica" charset="0"/>
                <a:ea typeface="Helvetica" charset="0"/>
                <a:cs typeface="Helvetica" charset="0"/>
                <a:sym typeface="Helvetica" charset="0"/>
              </a:rPr>
              <a:t>Point out MUGA (multi-purpose games area) built with the aid of Lottery funding, and new tennis courts</a:t>
            </a:r>
            <a:r>
              <a:rPr lang="en-US" sz="2500" dirty="0" smtClean="0">
                <a:latin typeface="Helvetica" charset="0"/>
                <a:ea typeface="Helvetica" charset="0"/>
                <a:cs typeface="Helvetica" charset="0"/>
                <a:sym typeface="Helvetica" charset="0"/>
              </a:rPr>
              <a:t>.</a:t>
            </a:r>
          </a:p>
          <a:p>
            <a:pPr algn="l" defTabSz="1300163"/>
            <a:endParaRPr lang="en-US" sz="2500" dirty="0">
              <a:latin typeface="Helvetica" charset="0"/>
              <a:ea typeface="Helvetica" charset="0"/>
              <a:cs typeface="Helvetica" charset="0"/>
              <a:sym typeface="Helvetica" charset="0"/>
            </a:endParaRPr>
          </a:p>
          <a:p>
            <a:pPr algn="l" defTabSz="1300163"/>
            <a:r>
              <a:rPr lang="en-US" sz="2500" dirty="0" smtClean="0">
                <a:latin typeface="Helvetica" charset="0"/>
                <a:ea typeface="Helvetica" charset="0"/>
                <a:cs typeface="Helvetica" charset="0"/>
                <a:sym typeface="Helvetica" charset="0"/>
              </a:rPr>
              <a:t>Enter by the Dining Hall doors, and walk round the </a:t>
            </a:r>
            <a:r>
              <a:rPr lang="en-US" sz="2500" dirty="0" err="1" smtClean="0">
                <a:latin typeface="Helvetica" charset="0"/>
                <a:ea typeface="Helvetica" charset="0"/>
                <a:cs typeface="Helvetica" charset="0"/>
                <a:sym typeface="Helvetica" charset="0"/>
              </a:rPr>
              <a:t>Maths</a:t>
            </a:r>
            <a:r>
              <a:rPr lang="en-US" sz="2500" dirty="0" smtClean="0">
                <a:latin typeface="Helvetica" charset="0"/>
                <a:ea typeface="Helvetica" charset="0"/>
                <a:cs typeface="Helvetica" charset="0"/>
                <a:sym typeface="Helvetica" charset="0"/>
              </a:rPr>
              <a:t> department and down towards the Sports Centre.</a:t>
            </a:r>
            <a:endParaRPr lang="en-US" dirty="0"/>
          </a:p>
        </p:txBody>
      </p:sp>
      <p:sp>
        <p:nvSpPr>
          <p:cNvPr id="49158" name="AutoShape 6"/>
          <p:cNvSpPr>
            <a:spLocks/>
          </p:cNvSpPr>
          <p:nvPr/>
        </p:nvSpPr>
        <p:spPr bwMode="auto">
          <a:xfrm>
            <a:off x="6138863" y="268288"/>
            <a:ext cx="260350" cy="35829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17"/>
                </a:moveTo>
                <a:lnTo>
                  <a:pt x="5400" y="20817"/>
                </a:lnTo>
                <a:lnTo>
                  <a:pt x="5400" y="0"/>
                </a:lnTo>
                <a:lnTo>
                  <a:pt x="16200" y="0"/>
                </a:lnTo>
                <a:lnTo>
                  <a:pt x="16200" y="20817"/>
                </a:lnTo>
                <a:lnTo>
                  <a:pt x="21600" y="20817"/>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49160" name="AutoShape 8"/>
          <p:cNvSpPr>
            <a:spLocks/>
          </p:cNvSpPr>
          <p:nvPr/>
        </p:nvSpPr>
        <p:spPr bwMode="auto">
          <a:xfrm rot="-2280000">
            <a:off x="8475392" y="3712854"/>
            <a:ext cx="268288" cy="3460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763"/>
                </a:moveTo>
                <a:lnTo>
                  <a:pt x="5399" y="20763"/>
                </a:lnTo>
                <a:lnTo>
                  <a:pt x="5399" y="0"/>
                </a:lnTo>
                <a:lnTo>
                  <a:pt x="16199" y="0"/>
                </a:lnTo>
                <a:lnTo>
                  <a:pt x="16199" y="20763"/>
                </a:lnTo>
                <a:lnTo>
                  <a:pt x="21600" y="20763"/>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49161" name="AutoShape 9"/>
          <p:cNvSpPr>
            <a:spLocks/>
          </p:cNvSpPr>
          <p:nvPr/>
        </p:nvSpPr>
        <p:spPr bwMode="auto">
          <a:xfrm rot="5400000" flipH="1" flipV="1">
            <a:off x="10405091" y="6737828"/>
            <a:ext cx="255588" cy="144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90"/>
                </a:moveTo>
                <a:lnTo>
                  <a:pt x="5400" y="19690"/>
                </a:lnTo>
                <a:lnTo>
                  <a:pt x="5400" y="0"/>
                </a:lnTo>
                <a:lnTo>
                  <a:pt x="16199" y="0"/>
                </a:lnTo>
                <a:lnTo>
                  <a:pt x="16199" y="19690"/>
                </a:lnTo>
                <a:lnTo>
                  <a:pt x="21600" y="19690"/>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49162" name="AutoShape 10"/>
          <p:cNvSpPr>
            <a:spLocks/>
          </p:cNvSpPr>
          <p:nvPr/>
        </p:nvSpPr>
        <p:spPr bwMode="auto">
          <a:xfrm>
            <a:off x="11574132" y="7658893"/>
            <a:ext cx="268288" cy="1433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581"/>
                </a:moveTo>
                <a:lnTo>
                  <a:pt x="5399" y="19581"/>
                </a:lnTo>
                <a:lnTo>
                  <a:pt x="5399" y="0"/>
                </a:lnTo>
                <a:lnTo>
                  <a:pt x="16199" y="0"/>
                </a:lnTo>
                <a:lnTo>
                  <a:pt x="16199" y="19581"/>
                </a:lnTo>
                <a:lnTo>
                  <a:pt x="21600" y="19581"/>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6" name="Rectangle 15">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7"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8" name="Rectangle 17">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a:xfrm>
            <a:off x="-762000" y="3028950"/>
            <a:ext cx="11052175" cy="2090738"/>
          </a:xfrm>
        </p:spPr>
        <p:txBody>
          <a:bodyPr lIns="126435" tIns="72248" rIns="126435" bIns="72248"/>
          <a:lstStyle/>
          <a:p>
            <a:endParaRPr lang="en-US"/>
          </a:p>
        </p:txBody>
      </p:sp>
      <p:sp>
        <p:nvSpPr>
          <p:cNvPr id="50178" name="Rectangle 2"/>
          <p:cNvSpPr>
            <a:spLocks noGrp="1" noChangeArrowheads="1"/>
          </p:cNvSpPr>
          <p:nvPr>
            <p:ph type="body" idx="1"/>
          </p:nvPr>
        </p:nvSpPr>
        <p:spPr>
          <a:xfrm>
            <a:off x="211138" y="5526088"/>
            <a:ext cx="9104312" cy="2492375"/>
          </a:xfrm>
        </p:spPr>
        <p:txBody>
          <a:bodyPr lIns="126435" tIns="72248" rIns="126435" bIns="72248" anchor="t"/>
          <a:lstStyle/>
          <a:p>
            <a:endParaRPr lang="en-US"/>
          </a:p>
        </p:txBody>
      </p:sp>
      <p:pic>
        <p:nvPicPr>
          <p:cNvPr id="50179"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6512" y="-14421344"/>
            <a:ext cx="18072101" cy="255619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0" name="Rectangle 4"/>
          <p:cNvSpPr>
            <a:spLocks/>
          </p:cNvSpPr>
          <p:nvPr/>
        </p:nvSpPr>
        <p:spPr bwMode="auto">
          <a:xfrm>
            <a:off x="4165600" y="1485900"/>
            <a:ext cx="1535113" cy="717550"/>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50181" name="Rectangle 5"/>
          <p:cNvSpPr>
            <a:spLocks/>
          </p:cNvSpPr>
          <p:nvPr/>
        </p:nvSpPr>
        <p:spPr bwMode="auto">
          <a:xfrm>
            <a:off x="4057650" y="2868613"/>
            <a:ext cx="2235200" cy="928687"/>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50182" name="AutoShape 6"/>
          <p:cNvSpPr>
            <a:spLocks/>
          </p:cNvSpPr>
          <p:nvPr/>
        </p:nvSpPr>
        <p:spPr bwMode="auto">
          <a:xfrm>
            <a:off x="2919413" y="2716560"/>
            <a:ext cx="198611" cy="2561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961"/>
                </a:moveTo>
                <a:lnTo>
                  <a:pt x="5399" y="20961"/>
                </a:lnTo>
                <a:lnTo>
                  <a:pt x="5399" y="0"/>
                </a:lnTo>
                <a:lnTo>
                  <a:pt x="16200" y="0"/>
                </a:lnTo>
                <a:lnTo>
                  <a:pt x="16200" y="20961"/>
                </a:lnTo>
                <a:lnTo>
                  <a:pt x="21600" y="20961"/>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50183" name="Rectangle 7"/>
          <p:cNvSpPr>
            <a:spLocks/>
          </p:cNvSpPr>
          <p:nvPr/>
        </p:nvSpPr>
        <p:spPr bwMode="auto">
          <a:xfrm>
            <a:off x="2844800" y="5483225"/>
            <a:ext cx="3044825" cy="4813300"/>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50184" name="Rectangle 8"/>
          <p:cNvSpPr>
            <a:spLocks/>
          </p:cNvSpPr>
          <p:nvPr/>
        </p:nvSpPr>
        <p:spPr bwMode="auto">
          <a:xfrm>
            <a:off x="6498376" y="4074319"/>
            <a:ext cx="5070475" cy="1784350"/>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algn="l" defTabSz="1300163"/>
            <a:r>
              <a:rPr lang="en-US" sz="2500" dirty="0" smtClean="0">
                <a:latin typeface="Helvetica" charset="0"/>
                <a:ea typeface="Helvetica" charset="0"/>
                <a:cs typeface="Helvetica" charset="0"/>
                <a:sym typeface="Helvetica" charset="0"/>
              </a:rPr>
              <a:t>Visit either </a:t>
            </a:r>
            <a:r>
              <a:rPr lang="en-US" sz="2500" dirty="0">
                <a:latin typeface="Helvetica" charset="0"/>
                <a:ea typeface="Helvetica" charset="0"/>
                <a:cs typeface="Helvetica" charset="0"/>
                <a:sym typeface="Helvetica" charset="0"/>
              </a:rPr>
              <a:t>M26 or M27, and then visit the Sports Centre. Via the double doors near the Finance Office. </a:t>
            </a:r>
            <a:endParaRPr lang="en-US" dirty="0"/>
          </a:p>
        </p:txBody>
      </p:sp>
      <p:sp>
        <p:nvSpPr>
          <p:cNvPr id="50186" name="Rectangle 10"/>
          <p:cNvSpPr>
            <a:spLocks/>
          </p:cNvSpPr>
          <p:nvPr/>
        </p:nvSpPr>
        <p:spPr bwMode="auto">
          <a:xfrm>
            <a:off x="-8756650" y="7369175"/>
            <a:ext cx="6502400" cy="2506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algn="l" defTabSz="1300163"/>
            <a:r>
              <a:rPr lang="en-US" sz="2500">
                <a:latin typeface="Helvetica" charset="0"/>
                <a:ea typeface="Helvetica" charset="0"/>
                <a:cs typeface="Helvetica" charset="0"/>
                <a:sym typeface="Helvetica" charset="0"/>
              </a:rPr>
              <a:t>This is now the school’s Sports Centre which we took over from Serco this summer and is now being run by our community manager. Re-enter the main school via the double doors on the changing rooms corridor. </a:t>
            </a:r>
            <a:endParaRPr lang="en-US"/>
          </a:p>
        </p:txBody>
      </p:sp>
      <p:sp>
        <p:nvSpPr>
          <p:cNvPr id="16" name="Rectangle 15">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7"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8" name="Rectangle 17">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5" name="AutoShape 6"/>
          <p:cNvSpPr>
            <a:spLocks/>
          </p:cNvSpPr>
          <p:nvPr/>
        </p:nvSpPr>
        <p:spPr bwMode="auto">
          <a:xfrm rot="5400000" flipH="1">
            <a:off x="6700131" y="1367607"/>
            <a:ext cx="198611" cy="25618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961"/>
                </a:moveTo>
                <a:lnTo>
                  <a:pt x="5399" y="20961"/>
                </a:lnTo>
                <a:lnTo>
                  <a:pt x="5399" y="0"/>
                </a:lnTo>
                <a:lnTo>
                  <a:pt x="16200" y="0"/>
                </a:lnTo>
                <a:lnTo>
                  <a:pt x="16200" y="20961"/>
                </a:lnTo>
                <a:lnTo>
                  <a:pt x="21600" y="20961"/>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xfrm>
            <a:off x="-762000" y="3028950"/>
            <a:ext cx="11052175" cy="2090738"/>
          </a:xfrm>
        </p:spPr>
        <p:txBody>
          <a:bodyPr lIns="126435" tIns="72248" rIns="126435" bIns="72248"/>
          <a:lstStyle/>
          <a:p>
            <a:endParaRPr lang="en-US"/>
          </a:p>
        </p:txBody>
      </p:sp>
      <p:sp>
        <p:nvSpPr>
          <p:cNvPr id="51202" name="Rectangle 2"/>
          <p:cNvSpPr>
            <a:spLocks noGrp="1" noChangeArrowheads="1"/>
          </p:cNvSpPr>
          <p:nvPr>
            <p:ph type="body" idx="1"/>
          </p:nvPr>
        </p:nvSpPr>
        <p:spPr>
          <a:xfrm>
            <a:off x="211138" y="5526088"/>
            <a:ext cx="9104312" cy="2492375"/>
          </a:xfrm>
        </p:spPr>
        <p:txBody>
          <a:bodyPr lIns="126435" tIns="72248" rIns="126435" bIns="72248" anchor="t"/>
          <a:lstStyle/>
          <a:p>
            <a:endParaRPr lang="en-US"/>
          </a:p>
        </p:txBody>
      </p:sp>
      <p:pic>
        <p:nvPicPr>
          <p:cNvPr id="51203"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8313" y="-14438313"/>
            <a:ext cx="18072101" cy="255619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04" name="AutoShape 4"/>
          <p:cNvSpPr>
            <a:spLocks/>
          </p:cNvSpPr>
          <p:nvPr/>
        </p:nvSpPr>
        <p:spPr bwMode="auto">
          <a:xfrm rot="16200000">
            <a:off x="5119688" y="2927350"/>
            <a:ext cx="255587" cy="45577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993"/>
                </a:moveTo>
                <a:lnTo>
                  <a:pt x="5400" y="20993"/>
                </a:lnTo>
                <a:lnTo>
                  <a:pt x="5400" y="0"/>
                </a:lnTo>
                <a:lnTo>
                  <a:pt x="16199" y="0"/>
                </a:lnTo>
                <a:lnTo>
                  <a:pt x="16199" y="20993"/>
                </a:lnTo>
                <a:lnTo>
                  <a:pt x="21600" y="20993"/>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51205" name="Rectangle 5"/>
          <p:cNvSpPr>
            <a:spLocks/>
          </p:cNvSpPr>
          <p:nvPr/>
        </p:nvSpPr>
        <p:spPr bwMode="auto">
          <a:xfrm>
            <a:off x="2943225" y="5900738"/>
            <a:ext cx="5070475" cy="3752850"/>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nchor="ctr"/>
          <a:lstStyle/>
          <a:p>
            <a:pPr defTabSz="1300163"/>
            <a:r>
              <a:rPr lang="en-US" sz="2500" dirty="0">
                <a:latin typeface="Helvetica" charset="0"/>
                <a:ea typeface="Helvetica" charset="0"/>
                <a:cs typeface="Helvetica" charset="0"/>
                <a:sym typeface="Helvetica" charset="0"/>
              </a:rPr>
              <a:t>This is now the school’s Sports Centre which </a:t>
            </a:r>
            <a:r>
              <a:rPr lang="en-US" sz="2500" dirty="0" smtClean="0">
                <a:latin typeface="Helvetica" charset="0"/>
                <a:ea typeface="Helvetica" charset="0"/>
                <a:cs typeface="Helvetica" charset="0"/>
                <a:sym typeface="Helvetica" charset="0"/>
              </a:rPr>
              <a:t>is </a:t>
            </a:r>
            <a:r>
              <a:rPr lang="en-US" sz="2500" dirty="0">
                <a:latin typeface="Helvetica" charset="0"/>
                <a:ea typeface="Helvetica" charset="0"/>
                <a:cs typeface="Helvetica" charset="0"/>
                <a:sym typeface="Helvetica" charset="0"/>
              </a:rPr>
              <a:t>now being run by our community manager. </a:t>
            </a:r>
            <a:br>
              <a:rPr lang="en-US" sz="2500" dirty="0">
                <a:latin typeface="Helvetica" charset="0"/>
                <a:ea typeface="Helvetica" charset="0"/>
                <a:cs typeface="Helvetica" charset="0"/>
                <a:sym typeface="Helvetica" charset="0"/>
              </a:rPr>
            </a:br>
            <a:endParaRPr lang="en-US" sz="2500" dirty="0">
              <a:latin typeface="Helvetica" charset="0"/>
              <a:ea typeface="Helvetica" charset="0"/>
              <a:cs typeface="Helvetica" charset="0"/>
              <a:sym typeface="Helvetica" charset="0"/>
            </a:endParaRPr>
          </a:p>
          <a:p>
            <a:pPr defTabSz="1300163"/>
            <a:r>
              <a:rPr lang="en-US" sz="2500" dirty="0">
                <a:latin typeface="Helvetica" charset="0"/>
                <a:ea typeface="Helvetica" charset="0"/>
                <a:cs typeface="Helvetica" charset="0"/>
                <a:sym typeface="Helvetica" charset="0"/>
              </a:rPr>
              <a:t>Re-enter the </a:t>
            </a:r>
            <a:r>
              <a:rPr lang="en-US" sz="2500" dirty="0" smtClean="0">
                <a:latin typeface="Helvetica" charset="0"/>
                <a:ea typeface="Helvetica" charset="0"/>
                <a:cs typeface="Helvetica" charset="0"/>
                <a:sym typeface="Helvetica" charset="0"/>
              </a:rPr>
              <a:t>gym.</a:t>
            </a:r>
            <a:endParaRPr lang="en-US" dirty="0"/>
          </a:p>
        </p:txBody>
      </p:sp>
      <p:sp>
        <p:nvSpPr>
          <p:cNvPr id="12" name="Rectangle 11">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3"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4" name="Rectangle 13">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
          <p:cNvSpPr>
            <a:spLocks noGrp="1" noChangeArrowheads="1"/>
          </p:cNvSpPr>
          <p:nvPr>
            <p:ph type="title"/>
          </p:nvPr>
        </p:nvSpPr>
        <p:spPr>
          <a:xfrm>
            <a:off x="-2316163" y="-9653588"/>
            <a:ext cx="11703051" cy="1625600"/>
          </a:xfrm>
        </p:spPr>
        <p:txBody>
          <a:bodyPr lIns="126435" tIns="72248" rIns="126435" bIns="72248"/>
          <a:lstStyle/>
          <a:p>
            <a:endParaRPr lang="en-US"/>
          </a:p>
        </p:txBody>
      </p:sp>
      <p:sp>
        <p:nvSpPr>
          <p:cNvPr id="104450" name="Rectangle 2"/>
          <p:cNvSpPr>
            <a:spLocks noGrp="1" noChangeArrowheads="1"/>
          </p:cNvSpPr>
          <p:nvPr>
            <p:ph type="body" idx="1"/>
          </p:nvPr>
        </p:nvSpPr>
        <p:spPr>
          <a:xfrm>
            <a:off x="-2316163" y="-7767638"/>
            <a:ext cx="11703051" cy="6435725"/>
          </a:xfrm>
        </p:spPr>
        <p:txBody>
          <a:bodyPr lIns="126435" tIns="72248" rIns="126435" bIns="72248" anchor="t"/>
          <a:lstStyle/>
          <a:p>
            <a:endParaRPr lang="en-US"/>
          </a:p>
        </p:txBody>
      </p:sp>
      <p:sp>
        <p:nvSpPr>
          <p:cNvPr id="104454" name="Rectangle 6"/>
          <p:cNvSpPr>
            <a:spLocks/>
          </p:cNvSpPr>
          <p:nvPr/>
        </p:nvSpPr>
        <p:spPr bwMode="auto">
          <a:xfrm>
            <a:off x="309712" y="412304"/>
            <a:ext cx="12313368" cy="8280919"/>
          </a:xfrm>
          <a:prstGeom prst="rect">
            <a:avLst/>
          </a:prstGeom>
          <a:solidFill>
            <a:schemeClr val="bg1"/>
          </a:solidFill>
          <a:ln w="108373" cap="flat" cmpd="sng">
            <a:solidFill>
              <a:srgbClr val="0072BC"/>
            </a:solidFill>
            <a:prstDash val="solid"/>
            <a:round/>
            <a:headEnd/>
            <a:tailEnd/>
          </a:ln>
          <a:effectLst/>
          <a:extLst/>
        </p:spPr>
        <p:txBody>
          <a:bodyPr lIns="88900" tIns="50800" rIns="88900" bIns="50800" anchor="ctr"/>
          <a:lstStyle/>
          <a:p>
            <a:pPr defTabSz="1300163"/>
            <a:r>
              <a:rPr lang="en-US" sz="16600" b="1" dirty="0" smtClean="0">
                <a:solidFill>
                  <a:srgbClr val="0072BC"/>
                </a:solidFill>
                <a:effectLst>
                  <a:outerShdw blurRad="38100" dist="38100" dir="2700000" algn="tl">
                    <a:srgbClr val="000000">
                      <a:alpha val="43137"/>
                    </a:srgbClr>
                  </a:outerShdw>
                </a:effectLst>
                <a:latin typeface="Myriad Pro" pitchFamily="34" charset="0"/>
                <a:ea typeface="Helvetica" charset="0"/>
                <a:cs typeface="Helvetica" charset="0"/>
                <a:sym typeface="Helvetica" charset="0"/>
              </a:rPr>
              <a:t>Tour Complete.</a:t>
            </a:r>
            <a:endParaRPr lang="en-US" sz="11500" b="1" dirty="0">
              <a:solidFill>
                <a:srgbClr val="0072BC"/>
              </a:solidFill>
              <a:effectLst>
                <a:outerShdw blurRad="38100" dist="38100" dir="2700000" algn="tl">
                  <a:srgbClr val="000000">
                    <a:alpha val="43137"/>
                  </a:srgbClr>
                </a:outerShdw>
              </a:effectLst>
              <a:latin typeface="Myriad Pro" pitchFamily="34" charset="0"/>
            </a:endParaRPr>
          </a:p>
        </p:txBody>
      </p:sp>
      <p:sp>
        <p:nvSpPr>
          <p:cNvPr id="7"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8" name="Rectangle 7">
            <a:hlinkClick r:id="rId2"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685144888"/>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974725" y="3028950"/>
            <a:ext cx="11053763" cy="2090738"/>
          </a:xfrm>
        </p:spPr>
        <p:txBody>
          <a:bodyPr lIns="126435" tIns="72248" rIns="126435" bIns="72248"/>
          <a:lstStyle/>
          <a:p>
            <a:endParaRPr lang="en-US"/>
          </a:p>
        </p:txBody>
      </p:sp>
      <p:sp>
        <p:nvSpPr>
          <p:cNvPr id="7170" name="Rectangle 2"/>
          <p:cNvSpPr>
            <a:spLocks noGrp="1" noChangeArrowheads="1"/>
          </p:cNvSpPr>
          <p:nvPr>
            <p:ph type="body" idx="1"/>
          </p:nvPr>
        </p:nvSpPr>
        <p:spPr>
          <a:xfrm>
            <a:off x="1949450" y="5526088"/>
            <a:ext cx="9104313" cy="2492375"/>
          </a:xfrm>
        </p:spPr>
        <p:txBody>
          <a:bodyPr lIns="126435" tIns="72248" rIns="126435" bIns="72248" anchor="t"/>
          <a:lstStyle/>
          <a:p>
            <a:endParaRPr lang="en-US"/>
          </a:p>
        </p:txBody>
      </p:sp>
      <p:pic>
        <p:nvPicPr>
          <p:cNvPr id="7171"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438313"/>
            <a:ext cx="18072100" cy="255619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AutoShape 4"/>
          <p:cNvSpPr>
            <a:spLocks/>
          </p:cNvSpPr>
          <p:nvPr/>
        </p:nvSpPr>
        <p:spPr bwMode="auto">
          <a:xfrm rot="5400000">
            <a:off x="7009607" y="462756"/>
            <a:ext cx="204788" cy="3895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032"/>
                </a:moveTo>
                <a:lnTo>
                  <a:pt x="5399" y="21032"/>
                </a:lnTo>
                <a:lnTo>
                  <a:pt x="5399" y="0"/>
                </a:lnTo>
                <a:lnTo>
                  <a:pt x="16200" y="0"/>
                </a:lnTo>
                <a:lnTo>
                  <a:pt x="16200" y="21032"/>
                </a:lnTo>
                <a:lnTo>
                  <a:pt x="21600" y="21032"/>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GB"/>
          </a:p>
        </p:txBody>
      </p:sp>
      <p:sp>
        <p:nvSpPr>
          <p:cNvPr id="7173" name="Rectangle 5"/>
          <p:cNvSpPr>
            <a:spLocks/>
          </p:cNvSpPr>
          <p:nvPr/>
        </p:nvSpPr>
        <p:spPr bwMode="auto">
          <a:xfrm>
            <a:off x="5903913" y="1431925"/>
            <a:ext cx="1535112" cy="717550"/>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p>
            <a:endParaRPr lang="en-GB"/>
          </a:p>
        </p:txBody>
      </p:sp>
      <p:sp>
        <p:nvSpPr>
          <p:cNvPr id="7174" name="Rectangle 6"/>
          <p:cNvSpPr>
            <a:spLocks/>
          </p:cNvSpPr>
          <p:nvPr/>
        </p:nvSpPr>
        <p:spPr bwMode="auto">
          <a:xfrm>
            <a:off x="5795963" y="2922588"/>
            <a:ext cx="2235200" cy="717550"/>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7175" name="AutoShape 7"/>
          <p:cNvSpPr>
            <a:spLocks/>
          </p:cNvSpPr>
          <p:nvPr/>
        </p:nvSpPr>
        <p:spPr bwMode="auto">
          <a:xfrm>
            <a:off x="4657725" y="2328863"/>
            <a:ext cx="204788" cy="2949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50"/>
                </a:moveTo>
                <a:lnTo>
                  <a:pt x="5399" y="20850"/>
                </a:lnTo>
                <a:lnTo>
                  <a:pt x="5399" y="0"/>
                </a:lnTo>
                <a:lnTo>
                  <a:pt x="16200" y="0"/>
                </a:lnTo>
                <a:lnTo>
                  <a:pt x="16200" y="20850"/>
                </a:lnTo>
                <a:lnTo>
                  <a:pt x="21600" y="20850"/>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7176" name="Rectangle 8"/>
          <p:cNvSpPr>
            <a:spLocks/>
          </p:cNvSpPr>
          <p:nvPr/>
        </p:nvSpPr>
        <p:spPr bwMode="auto">
          <a:xfrm>
            <a:off x="4584700" y="5483225"/>
            <a:ext cx="3043238" cy="4813300"/>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7177" name="Rectangle 9"/>
          <p:cNvSpPr>
            <a:spLocks/>
          </p:cNvSpPr>
          <p:nvPr/>
        </p:nvSpPr>
        <p:spPr bwMode="auto">
          <a:xfrm>
            <a:off x="5710238" y="4424363"/>
            <a:ext cx="6605587" cy="1784350"/>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algn="l" defTabSz="1300163"/>
            <a:r>
              <a:rPr lang="en-US" sz="2500" dirty="0">
                <a:latin typeface="Helvetica" charset="0"/>
                <a:ea typeface="Helvetica" charset="0"/>
                <a:cs typeface="Helvetica" charset="0"/>
                <a:sym typeface="Helvetica" charset="0"/>
              </a:rPr>
              <a:t>Visitors turn </a:t>
            </a:r>
            <a:r>
              <a:rPr lang="en-US" sz="2500" u="sng" dirty="0">
                <a:latin typeface="Helvetica" charset="0"/>
                <a:ea typeface="Helvetica" charset="0"/>
                <a:cs typeface="Helvetica" charset="0"/>
                <a:sym typeface="Helvetica" charset="0"/>
              </a:rPr>
              <a:t>right </a:t>
            </a:r>
            <a:r>
              <a:rPr lang="en-US" sz="2500" dirty="0">
                <a:latin typeface="Helvetica" charset="0"/>
                <a:ea typeface="Helvetica" charset="0"/>
                <a:cs typeface="Helvetica" charset="0"/>
                <a:sym typeface="Helvetica" charset="0"/>
              </a:rPr>
              <a:t>out of Arts Theatre.  Visit a music room only briefly.  Continue to main reception, turn left past Finance office to the </a:t>
            </a:r>
            <a:r>
              <a:rPr lang="en-US" sz="2500" u="sng" dirty="0">
                <a:latin typeface="Helvetica" charset="0"/>
                <a:ea typeface="Helvetica" charset="0"/>
                <a:cs typeface="Helvetica" charset="0"/>
                <a:sym typeface="Helvetica" charset="0"/>
              </a:rPr>
              <a:t>sports hall only</a:t>
            </a:r>
            <a:r>
              <a:rPr lang="en-US" sz="2500" dirty="0">
                <a:latin typeface="Helvetica" charset="0"/>
                <a:ea typeface="Helvetica" charset="0"/>
                <a:cs typeface="Helvetica" charset="0"/>
                <a:sym typeface="Helvetica" charset="0"/>
              </a:rPr>
              <a:t>.  </a:t>
            </a:r>
            <a:endParaRPr lang="en-US" dirty="0"/>
          </a:p>
        </p:txBody>
      </p:sp>
      <p:sp>
        <p:nvSpPr>
          <p:cNvPr id="15" name="Rectangle 14">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6"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7" name="Rectangle 16">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974725" y="3028950"/>
            <a:ext cx="11053763" cy="2090738"/>
          </a:xfrm>
        </p:spPr>
        <p:txBody>
          <a:bodyPr lIns="126435" tIns="72248" rIns="126435" bIns="72248"/>
          <a:lstStyle/>
          <a:p>
            <a:endParaRPr lang="en-US"/>
          </a:p>
        </p:txBody>
      </p:sp>
      <p:sp>
        <p:nvSpPr>
          <p:cNvPr id="3074" name="Rectangle 2"/>
          <p:cNvSpPr>
            <a:spLocks noGrp="1" noChangeArrowheads="1"/>
          </p:cNvSpPr>
          <p:nvPr>
            <p:ph type="body" idx="1"/>
          </p:nvPr>
        </p:nvSpPr>
        <p:spPr>
          <a:xfrm>
            <a:off x="1949450" y="5526088"/>
            <a:ext cx="9104313" cy="2492375"/>
          </a:xfrm>
        </p:spPr>
        <p:txBody>
          <a:bodyPr lIns="126435" tIns="72248" rIns="126435" bIns="72248" anchor="t"/>
          <a:lstStyle/>
          <a:p>
            <a:endParaRPr lang="en-US"/>
          </a:p>
        </p:txBody>
      </p:sp>
      <p:pic>
        <p:nvPicPr>
          <p:cNvPr id="3075"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13004800" cy="975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ounded Rectangle 1">
            <a:hlinkClick r:id="rId3" action="ppaction://hlinksldjump"/>
          </p:cNvPr>
          <p:cNvSpPr/>
          <p:nvPr/>
        </p:nvSpPr>
        <p:spPr bwMode="auto">
          <a:xfrm>
            <a:off x="7582520" y="7037040"/>
            <a:ext cx="5167148" cy="2520280"/>
          </a:xfrm>
          <a:prstGeom prst="roundRect">
            <a:avLst/>
          </a:prstGeom>
          <a:ln w="76200">
            <a:solidFill>
              <a:srgbClr val="0072BC"/>
            </a:solidFill>
          </a:ln>
          <a:effectLst>
            <a:outerShdw blurRad="50800" dist="38100" dir="18900000" algn="b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r>
              <a:rPr kumimoji="0" lang="en-GB" sz="9600" b="1" i="0" u="none" strike="noStrike" cap="none" normalizeH="0" baseline="0" dirty="0" smtClean="0">
                <a:ln>
                  <a:noFill/>
                </a:ln>
                <a:solidFill>
                  <a:srgbClr val="0072BC"/>
                </a:solidFill>
                <a:effectLst/>
                <a:latin typeface="Helvetica Light" charset="0"/>
                <a:ea typeface="Helvetica Light" charset="0"/>
                <a:cs typeface="Helvetica Light" charset="0"/>
                <a:sym typeface="Helvetica Light" charset="0"/>
              </a:rPr>
              <a:t>Route 2</a:t>
            </a:r>
          </a:p>
        </p:txBody>
      </p:sp>
      <p:sp>
        <p:nvSpPr>
          <p:cNvPr id="9"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0" name="Rectangle 9">
            <a:hlinkClick r:id="rId4"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pic>
        <p:nvPicPr>
          <p:cNvPr id="3" name="Picture 2"/>
          <p:cNvPicPr>
            <a:picLocks noChangeAspect="1"/>
          </p:cNvPicPr>
          <p:nvPr/>
        </p:nvPicPr>
        <p:blipFill>
          <a:blip r:embed="rId5"/>
          <a:stretch>
            <a:fillRect/>
          </a:stretch>
        </p:blipFill>
        <p:spPr>
          <a:xfrm>
            <a:off x="669752" y="6519570"/>
            <a:ext cx="3375498" cy="1309558"/>
          </a:xfrm>
          <a:prstGeom prst="rect">
            <a:avLst/>
          </a:prstGeom>
        </p:spPr>
      </p:pic>
      <p:sp>
        <p:nvSpPr>
          <p:cNvPr id="11" name="Rectangle 10"/>
          <p:cNvSpPr/>
          <p:nvPr/>
        </p:nvSpPr>
        <p:spPr bwMode="auto">
          <a:xfrm>
            <a:off x="6862440" y="5526088"/>
            <a:ext cx="1008112" cy="100689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GB"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p:txBody>
      </p:sp>
      <p:sp>
        <p:nvSpPr>
          <p:cNvPr id="12" name="Rectangle 11"/>
          <p:cNvSpPr/>
          <p:nvPr/>
        </p:nvSpPr>
        <p:spPr>
          <a:xfrm>
            <a:off x="597744" y="5217696"/>
            <a:ext cx="6557297" cy="2800767"/>
          </a:xfrm>
          <a:prstGeom prst="rect">
            <a:avLst/>
          </a:prstGeom>
          <a:solidFill>
            <a:schemeClr val="bg1"/>
          </a:solidFill>
        </p:spPr>
        <p:txBody>
          <a:bodyPr wrap="square" lIns="91440" tIns="45720" rIns="91440" bIns="45720">
            <a:spAutoFit/>
          </a:bodyPr>
          <a:lstStyle/>
          <a:p>
            <a:pPr algn="l"/>
            <a:r>
              <a:rPr lang="en-US" sz="8800" b="1" cap="none" spc="0" dirty="0" smtClean="0">
                <a:ln w="0"/>
                <a:solidFill>
                  <a:srgbClr val="0072BB"/>
                </a:solidFill>
                <a:effectLst>
                  <a:outerShdw blurRad="38100" dist="19050" dir="2700000" algn="tl" rotWithShape="0">
                    <a:schemeClr val="dk1">
                      <a:alpha val="40000"/>
                    </a:schemeClr>
                  </a:outerShdw>
                </a:effectLst>
                <a:latin typeface="Myriad Pro" panose="020B0503030403020204" pitchFamily="34" charset="0"/>
              </a:rPr>
              <a:t>Alumni 2016</a:t>
            </a:r>
          </a:p>
          <a:p>
            <a:pPr algn="l"/>
            <a:r>
              <a:rPr lang="en-US" sz="8800" b="1" dirty="0" smtClean="0">
                <a:ln w="0"/>
                <a:solidFill>
                  <a:srgbClr val="0072BB"/>
                </a:solidFill>
                <a:effectLst>
                  <a:outerShdw blurRad="38100" dist="19050" dir="2700000" algn="tl" rotWithShape="0">
                    <a:schemeClr val="dk1">
                      <a:alpha val="40000"/>
                    </a:schemeClr>
                  </a:outerShdw>
                </a:effectLst>
                <a:latin typeface="Myriad Pro" panose="020B0503030403020204" pitchFamily="34" charset="0"/>
              </a:rPr>
              <a:t>Tours</a:t>
            </a:r>
            <a:endParaRPr lang="en-US" sz="8800" b="1" cap="none" spc="0" dirty="0">
              <a:ln w="0"/>
              <a:solidFill>
                <a:srgbClr val="0072BB"/>
              </a:solidFill>
              <a:effectLst>
                <a:outerShdw blurRad="38100" dist="19050" dir="2700000" algn="tl" rotWithShape="0">
                  <a:schemeClr val="dk1">
                    <a:alpha val="40000"/>
                  </a:schemeClr>
                </a:outerShdw>
              </a:effectLst>
              <a:latin typeface="Myriad Pro" panose="020B0503030403020204" pitchFamily="34" charset="0"/>
            </a:endParaRPr>
          </a:p>
        </p:txBody>
      </p:sp>
    </p:spTree>
    <p:extLst>
      <p:ext uri="{BB962C8B-B14F-4D97-AF65-F5344CB8AC3E}">
        <p14:creationId xmlns:p14="http://schemas.microsoft.com/office/powerpoint/2010/main" val="2596823223"/>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974725" y="3028950"/>
            <a:ext cx="11053763" cy="2090738"/>
          </a:xfrm>
        </p:spPr>
        <p:txBody>
          <a:bodyPr lIns="126435" tIns="72248" rIns="126435" bIns="72248"/>
          <a:lstStyle/>
          <a:p>
            <a:endParaRPr lang="en-US"/>
          </a:p>
        </p:txBody>
      </p:sp>
      <p:sp>
        <p:nvSpPr>
          <p:cNvPr id="3074" name="Rectangle 2"/>
          <p:cNvSpPr>
            <a:spLocks noGrp="1" noChangeArrowheads="1"/>
          </p:cNvSpPr>
          <p:nvPr>
            <p:ph type="body" idx="1"/>
          </p:nvPr>
        </p:nvSpPr>
        <p:spPr>
          <a:xfrm>
            <a:off x="1949450" y="5526088"/>
            <a:ext cx="9104313" cy="2492375"/>
          </a:xfrm>
        </p:spPr>
        <p:txBody>
          <a:bodyPr lIns="126435" tIns="72248" rIns="126435" bIns="72248" anchor="t"/>
          <a:lstStyle/>
          <a:p>
            <a:endParaRPr lang="en-US"/>
          </a:p>
        </p:txBody>
      </p:sp>
      <p:pic>
        <p:nvPicPr>
          <p:cNvPr id="3075"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13004800" cy="975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ounded Rectangle 1">
            <a:hlinkClick r:id="rId3" action="ppaction://hlinksldjump"/>
          </p:cNvPr>
          <p:cNvSpPr/>
          <p:nvPr/>
        </p:nvSpPr>
        <p:spPr bwMode="auto">
          <a:xfrm>
            <a:off x="7582520" y="7037040"/>
            <a:ext cx="5167148" cy="2520280"/>
          </a:xfrm>
          <a:prstGeom prst="roundRect">
            <a:avLst/>
          </a:prstGeom>
          <a:ln w="76200">
            <a:solidFill>
              <a:srgbClr val="0072BC"/>
            </a:solidFill>
          </a:ln>
          <a:effectLst>
            <a:outerShdw blurRad="50800" dist="38100" dir="18900000" algn="b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r>
              <a:rPr kumimoji="0" lang="en-GB" sz="9600" b="1" i="0" u="none" strike="noStrike" cap="none" normalizeH="0" baseline="0" dirty="0" smtClean="0">
                <a:ln>
                  <a:noFill/>
                </a:ln>
                <a:solidFill>
                  <a:srgbClr val="0072BC"/>
                </a:solidFill>
                <a:effectLst/>
                <a:latin typeface="Helvetica Light" charset="0"/>
                <a:ea typeface="Helvetica Light" charset="0"/>
                <a:cs typeface="Helvetica Light" charset="0"/>
                <a:sym typeface="Helvetica Light" charset="0"/>
              </a:rPr>
              <a:t>Route 3</a:t>
            </a:r>
          </a:p>
        </p:txBody>
      </p:sp>
      <p:sp>
        <p:nvSpPr>
          <p:cNvPr id="6" name="Rectangle 5">
            <a:hlinkClick r:id="rId4"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7"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8" name="Rectangle 7">
            <a:hlinkClick r:id="rId4"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pic>
        <p:nvPicPr>
          <p:cNvPr id="3" name="Picture 2"/>
          <p:cNvPicPr>
            <a:picLocks noChangeAspect="1"/>
          </p:cNvPicPr>
          <p:nvPr/>
        </p:nvPicPr>
        <p:blipFill>
          <a:blip r:embed="rId5"/>
          <a:stretch>
            <a:fillRect/>
          </a:stretch>
        </p:blipFill>
        <p:spPr>
          <a:xfrm>
            <a:off x="722466" y="6484828"/>
            <a:ext cx="3465047" cy="1344299"/>
          </a:xfrm>
          <a:prstGeom prst="rect">
            <a:avLst/>
          </a:prstGeom>
        </p:spPr>
      </p:pic>
      <p:sp>
        <p:nvSpPr>
          <p:cNvPr id="10" name="Rectangle 9"/>
          <p:cNvSpPr/>
          <p:nvPr/>
        </p:nvSpPr>
        <p:spPr bwMode="auto">
          <a:xfrm>
            <a:off x="6862440" y="5526088"/>
            <a:ext cx="1008112" cy="100689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GB"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p:txBody>
      </p:sp>
      <p:sp>
        <p:nvSpPr>
          <p:cNvPr id="11" name="Rectangle 10"/>
          <p:cNvSpPr/>
          <p:nvPr/>
        </p:nvSpPr>
        <p:spPr>
          <a:xfrm>
            <a:off x="597744" y="5217696"/>
            <a:ext cx="6557297" cy="2800767"/>
          </a:xfrm>
          <a:prstGeom prst="rect">
            <a:avLst/>
          </a:prstGeom>
          <a:solidFill>
            <a:schemeClr val="bg1"/>
          </a:solidFill>
        </p:spPr>
        <p:txBody>
          <a:bodyPr wrap="square" lIns="91440" tIns="45720" rIns="91440" bIns="45720">
            <a:spAutoFit/>
          </a:bodyPr>
          <a:lstStyle/>
          <a:p>
            <a:pPr algn="l"/>
            <a:r>
              <a:rPr lang="en-US" sz="8800" b="1" cap="none" spc="0" dirty="0" smtClean="0">
                <a:ln w="0"/>
                <a:solidFill>
                  <a:srgbClr val="0072BB"/>
                </a:solidFill>
                <a:effectLst>
                  <a:outerShdw blurRad="38100" dist="19050" dir="2700000" algn="tl" rotWithShape="0">
                    <a:schemeClr val="dk1">
                      <a:alpha val="40000"/>
                    </a:schemeClr>
                  </a:outerShdw>
                </a:effectLst>
                <a:latin typeface="Myriad Pro" panose="020B0503030403020204" pitchFamily="34" charset="0"/>
              </a:rPr>
              <a:t>Alumni 2016</a:t>
            </a:r>
          </a:p>
          <a:p>
            <a:pPr algn="l"/>
            <a:r>
              <a:rPr lang="en-US" sz="8800" b="1" dirty="0" smtClean="0">
                <a:ln w="0"/>
                <a:solidFill>
                  <a:srgbClr val="0072BB"/>
                </a:solidFill>
                <a:effectLst>
                  <a:outerShdw blurRad="38100" dist="19050" dir="2700000" algn="tl" rotWithShape="0">
                    <a:schemeClr val="dk1">
                      <a:alpha val="40000"/>
                    </a:schemeClr>
                  </a:outerShdw>
                </a:effectLst>
                <a:latin typeface="Myriad Pro" panose="020B0503030403020204" pitchFamily="34" charset="0"/>
              </a:rPr>
              <a:t>Tours</a:t>
            </a:r>
            <a:endParaRPr lang="en-US" sz="8800" b="1" cap="none" spc="0" dirty="0">
              <a:ln w="0"/>
              <a:solidFill>
                <a:srgbClr val="0072BB"/>
              </a:solidFill>
              <a:effectLst>
                <a:outerShdw blurRad="38100" dist="19050" dir="2700000" algn="tl" rotWithShape="0">
                  <a:schemeClr val="dk1">
                    <a:alpha val="40000"/>
                  </a:schemeClr>
                </a:outerShdw>
              </a:effectLst>
              <a:latin typeface="Myriad Pro" panose="020B0503030403020204" pitchFamily="34" charset="0"/>
            </a:endParaRPr>
          </a:p>
        </p:txBody>
      </p:sp>
    </p:spTree>
    <p:extLst>
      <p:ext uri="{BB962C8B-B14F-4D97-AF65-F5344CB8AC3E}">
        <p14:creationId xmlns:p14="http://schemas.microsoft.com/office/powerpoint/2010/main" val="2695154931"/>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p:cNvSpPr>
          <p:nvPr/>
        </p:nvSpPr>
        <p:spPr bwMode="auto">
          <a:xfrm>
            <a:off x="165696" y="124272"/>
            <a:ext cx="12673408" cy="9506396"/>
          </a:xfrm>
          <a:prstGeom prst="rect">
            <a:avLst/>
          </a:prstGeom>
          <a:solidFill>
            <a:schemeClr val="bg1"/>
          </a:solidFill>
          <a:ln w="108373" cap="flat" cmpd="sng">
            <a:solidFill>
              <a:srgbClr val="158AFF"/>
            </a:solidFill>
            <a:prstDash val="solid"/>
            <a:round/>
            <a:headEnd/>
            <a:tailEnd/>
          </a:ln>
          <a:effectLst/>
          <a:extLst/>
        </p:spPr>
        <p:txBody>
          <a:bodyPr lIns="126435" tIns="72248" rIns="126435" bIns="72248" anchor="ctr"/>
          <a:lstStyle/>
          <a:p>
            <a:pPr defTabSz="1300163"/>
            <a:r>
              <a:rPr lang="en-US" sz="6200" b="1" dirty="0" smtClean="0">
                <a:solidFill>
                  <a:srgbClr val="158AFF"/>
                </a:solidFill>
                <a:latin typeface="Myriad Pro" pitchFamily="34" charset="0"/>
                <a:ea typeface="Helvetica" charset="0"/>
                <a:cs typeface="Helvetica" charset="0"/>
                <a:sym typeface="Helvetica" charset="0"/>
              </a:rPr>
              <a:t>IF </a:t>
            </a:r>
            <a:r>
              <a:rPr lang="en-US" sz="6200" b="1" dirty="0">
                <a:solidFill>
                  <a:srgbClr val="158AFF"/>
                </a:solidFill>
                <a:latin typeface="Myriad Pro" pitchFamily="34" charset="0"/>
                <a:ea typeface="Helvetica" charset="0"/>
                <a:cs typeface="Helvetica" charset="0"/>
                <a:sym typeface="Helvetica" charset="0"/>
              </a:rPr>
              <a:t>YOU CAN’T ANSWER A QUESTION, ASK THEM TO </a:t>
            </a:r>
            <a:r>
              <a:rPr lang="en-US" sz="6200" b="1" dirty="0" smtClean="0">
                <a:solidFill>
                  <a:srgbClr val="158AFF"/>
                </a:solidFill>
                <a:latin typeface="Myriad Pro" pitchFamily="34" charset="0"/>
                <a:ea typeface="Helvetica" charset="0"/>
                <a:cs typeface="Helvetica" charset="0"/>
                <a:sym typeface="Helvetica" charset="0"/>
              </a:rPr>
              <a:t/>
            </a:r>
            <a:br>
              <a:rPr lang="en-US" sz="6200" b="1" dirty="0" smtClean="0">
                <a:solidFill>
                  <a:srgbClr val="158AFF"/>
                </a:solidFill>
                <a:latin typeface="Myriad Pro" pitchFamily="34" charset="0"/>
                <a:ea typeface="Helvetica" charset="0"/>
                <a:cs typeface="Helvetica" charset="0"/>
                <a:sym typeface="Helvetica" charset="0"/>
              </a:rPr>
            </a:br>
            <a:r>
              <a:rPr lang="en-US" sz="6200" b="1" dirty="0" smtClean="0">
                <a:solidFill>
                  <a:srgbClr val="158AFF"/>
                </a:solidFill>
                <a:latin typeface="Myriad Pro" pitchFamily="34" charset="0"/>
                <a:ea typeface="Helvetica" charset="0"/>
                <a:cs typeface="Helvetica" charset="0"/>
                <a:sym typeface="Helvetica" charset="0"/>
              </a:rPr>
              <a:t>REMIND </a:t>
            </a:r>
            <a:r>
              <a:rPr lang="en-US" sz="6200" b="1" dirty="0">
                <a:solidFill>
                  <a:srgbClr val="158AFF"/>
                </a:solidFill>
                <a:latin typeface="Myriad Pro" pitchFamily="34" charset="0"/>
                <a:ea typeface="Helvetica" charset="0"/>
                <a:cs typeface="Helvetica" charset="0"/>
                <a:sym typeface="Helvetica" charset="0"/>
              </a:rPr>
              <a:t>YOU AT THE END </a:t>
            </a:r>
            <a:r>
              <a:rPr lang="en-US" sz="6200" b="1" dirty="0" smtClean="0">
                <a:solidFill>
                  <a:srgbClr val="158AFF"/>
                </a:solidFill>
                <a:latin typeface="Myriad Pro" pitchFamily="34" charset="0"/>
                <a:ea typeface="Helvetica" charset="0"/>
                <a:cs typeface="Helvetica" charset="0"/>
                <a:sym typeface="Helvetica" charset="0"/>
              </a:rPr>
              <a:t/>
            </a:r>
            <a:br>
              <a:rPr lang="en-US" sz="6200" b="1" dirty="0" smtClean="0">
                <a:solidFill>
                  <a:srgbClr val="158AFF"/>
                </a:solidFill>
                <a:latin typeface="Myriad Pro" pitchFamily="34" charset="0"/>
                <a:ea typeface="Helvetica" charset="0"/>
                <a:cs typeface="Helvetica" charset="0"/>
                <a:sym typeface="Helvetica" charset="0"/>
              </a:rPr>
            </a:br>
            <a:r>
              <a:rPr lang="en-US" sz="6200" b="1" dirty="0" smtClean="0">
                <a:solidFill>
                  <a:srgbClr val="158AFF"/>
                </a:solidFill>
                <a:latin typeface="Myriad Pro" pitchFamily="34" charset="0"/>
                <a:ea typeface="Helvetica" charset="0"/>
                <a:cs typeface="Helvetica" charset="0"/>
                <a:sym typeface="Helvetica" charset="0"/>
              </a:rPr>
              <a:t>WHERE </a:t>
            </a:r>
            <a:r>
              <a:rPr lang="en-US" sz="6200" b="1" dirty="0">
                <a:solidFill>
                  <a:srgbClr val="158AFF"/>
                </a:solidFill>
                <a:latin typeface="Myriad Pro" pitchFamily="34" charset="0"/>
                <a:ea typeface="Helvetica" charset="0"/>
                <a:cs typeface="Helvetica" charset="0"/>
                <a:sym typeface="Helvetica" charset="0"/>
              </a:rPr>
              <a:t>YOU CAN DIRECT </a:t>
            </a:r>
            <a:r>
              <a:rPr lang="en-US" sz="6200" b="1" dirty="0" smtClean="0">
                <a:solidFill>
                  <a:srgbClr val="158AFF"/>
                </a:solidFill>
                <a:latin typeface="Myriad Pro" pitchFamily="34" charset="0"/>
                <a:ea typeface="Helvetica" charset="0"/>
                <a:cs typeface="Helvetica" charset="0"/>
                <a:sym typeface="Helvetica" charset="0"/>
              </a:rPr>
              <a:t/>
            </a:r>
            <a:br>
              <a:rPr lang="en-US" sz="6200" b="1" dirty="0" smtClean="0">
                <a:solidFill>
                  <a:srgbClr val="158AFF"/>
                </a:solidFill>
                <a:latin typeface="Myriad Pro" pitchFamily="34" charset="0"/>
                <a:ea typeface="Helvetica" charset="0"/>
                <a:cs typeface="Helvetica" charset="0"/>
                <a:sym typeface="Helvetica" charset="0"/>
              </a:rPr>
            </a:br>
            <a:r>
              <a:rPr lang="en-US" sz="6200" b="1" dirty="0" smtClean="0">
                <a:solidFill>
                  <a:srgbClr val="158AFF"/>
                </a:solidFill>
                <a:latin typeface="Myriad Pro" pitchFamily="34" charset="0"/>
                <a:ea typeface="Helvetica" charset="0"/>
                <a:cs typeface="Helvetica" charset="0"/>
                <a:sym typeface="Helvetica" charset="0"/>
              </a:rPr>
              <a:t>THEM TO </a:t>
            </a:r>
            <a:r>
              <a:rPr lang="en-US" sz="6200" b="1" dirty="0">
                <a:solidFill>
                  <a:srgbClr val="158AFF"/>
                </a:solidFill>
                <a:latin typeface="Myriad Pro" pitchFamily="34" charset="0"/>
                <a:ea typeface="Helvetica" charset="0"/>
                <a:cs typeface="Helvetica" charset="0"/>
                <a:sym typeface="Helvetica" charset="0"/>
              </a:rPr>
              <a:t>A MEMBER OF </a:t>
            </a:r>
            <a:r>
              <a:rPr lang="en-US" sz="6200" b="1" dirty="0" smtClean="0">
                <a:solidFill>
                  <a:srgbClr val="158AFF"/>
                </a:solidFill>
                <a:latin typeface="Myriad Pro" pitchFamily="34" charset="0"/>
                <a:ea typeface="Helvetica" charset="0"/>
                <a:cs typeface="Helvetica" charset="0"/>
                <a:sym typeface="Helvetica" charset="0"/>
              </a:rPr>
              <a:t/>
            </a:r>
            <a:br>
              <a:rPr lang="en-US" sz="6200" b="1" dirty="0" smtClean="0">
                <a:solidFill>
                  <a:srgbClr val="158AFF"/>
                </a:solidFill>
                <a:latin typeface="Myriad Pro" pitchFamily="34" charset="0"/>
                <a:ea typeface="Helvetica" charset="0"/>
                <a:cs typeface="Helvetica" charset="0"/>
                <a:sym typeface="Helvetica" charset="0"/>
              </a:rPr>
            </a:br>
            <a:r>
              <a:rPr lang="en-US" sz="6200" b="1" dirty="0" smtClean="0">
                <a:solidFill>
                  <a:srgbClr val="158AFF"/>
                </a:solidFill>
                <a:latin typeface="Myriad Pro" pitchFamily="34" charset="0"/>
                <a:ea typeface="Helvetica" charset="0"/>
                <a:cs typeface="Helvetica" charset="0"/>
                <a:sym typeface="Helvetica" charset="0"/>
              </a:rPr>
              <a:t>STAFF</a:t>
            </a:r>
            <a:r>
              <a:rPr lang="en-US" sz="6200" b="1" dirty="0">
                <a:solidFill>
                  <a:srgbClr val="158AFF"/>
                </a:solidFill>
                <a:latin typeface="Myriad Pro" pitchFamily="34" charset="0"/>
                <a:ea typeface="Helvetica" charset="0"/>
                <a:cs typeface="Helvetica" charset="0"/>
                <a:sym typeface="Helvetica" charset="0"/>
              </a:rPr>
              <a:t>.</a:t>
            </a:r>
            <a:endParaRPr lang="en-US" dirty="0">
              <a:solidFill>
                <a:srgbClr val="158AFF"/>
              </a:solidFill>
              <a:latin typeface="Myriad Pro" pitchFamily="34" charset="0"/>
            </a:endParaRPr>
          </a:p>
        </p:txBody>
      </p:sp>
      <p:sp>
        <p:nvSpPr>
          <p:cNvPr id="5"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6" name="Rectangle 5">
            <a:hlinkClick r:id="rId2"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513136456"/>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p:cNvSpPr>
          <p:nvPr/>
        </p:nvSpPr>
        <p:spPr bwMode="auto">
          <a:xfrm rot="21578113">
            <a:off x="237842" y="160759"/>
            <a:ext cx="12571568" cy="9367837"/>
          </a:xfrm>
          <a:prstGeom prst="rect">
            <a:avLst/>
          </a:prstGeom>
          <a:solidFill>
            <a:schemeClr val="bg1"/>
          </a:solidFill>
          <a:ln w="108373" cap="flat" cmpd="sng">
            <a:solidFill>
              <a:srgbClr val="158AFF"/>
            </a:solidFill>
            <a:prstDash val="solid"/>
            <a:round/>
            <a:headEnd/>
            <a:tailEnd/>
          </a:ln>
          <a:effectLst/>
          <a:extLst/>
        </p:spPr>
        <p:txBody>
          <a:bodyPr lIns="88900" tIns="50800" rIns="88900" bIns="50800" anchor="ctr"/>
          <a:lstStyle/>
          <a:p>
            <a:pPr defTabSz="1300163"/>
            <a:r>
              <a:rPr lang="en-US" sz="8000" b="1" dirty="0">
                <a:solidFill>
                  <a:srgbClr val="158AFF"/>
                </a:solidFill>
                <a:latin typeface="Myriad Pro" pitchFamily="34" charset="0"/>
                <a:ea typeface="Helvetica" charset="0"/>
                <a:cs typeface="Helvetica" charset="0"/>
                <a:sym typeface="Helvetica" charset="0"/>
              </a:rPr>
              <a:t>INTRODUCE </a:t>
            </a:r>
            <a:r>
              <a:rPr lang="en-US" sz="8000" b="1" dirty="0" smtClean="0">
                <a:solidFill>
                  <a:srgbClr val="158AFF"/>
                </a:solidFill>
                <a:latin typeface="Myriad Pro" pitchFamily="34" charset="0"/>
                <a:ea typeface="Helvetica" charset="0"/>
                <a:cs typeface="Helvetica" charset="0"/>
                <a:sym typeface="Helvetica" charset="0"/>
              </a:rPr>
              <a:t/>
            </a:r>
            <a:br>
              <a:rPr lang="en-US" sz="8000" b="1" dirty="0" smtClean="0">
                <a:solidFill>
                  <a:srgbClr val="158AFF"/>
                </a:solidFill>
                <a:latin typeface="Myriad Pro" pitchFamily="34" charset="0"/>
                <a:ea typeface="Helvetica" charset="0"/>
                <a:cs typeface="Helvetica" charset="0"/>
                <a:sym typeface="Helvetica" charset="0"/>
              </a:rPr>
            </a:br>
            <a:r>
              <a:rPr lang="en-US" sz="8000" b="1" dirty="0" smtClean="0">
                <a:solidFill>
                  <a:srgbClr val="158AFF"/>
                </a:solidFill>
                <a:latin typeface="Myriad Pro" pitchFamily="34" charset="0"/>
                <a:ea typeface="Helvetica" charset="0"/>
                <a:cs typeface="Helvetica" charset="0"/>
                <a:sym typeface="Helvetica" charset="0"/>
              </a:rPr>
              <a:t>YOURSELVES</a:t>
            </a:r>
            <a:endParaRPr lang="en-US" sz="2400" dirty="0">
              <a:solidFill>
                <a:srgbClr val="158AFF"/>
              </a:solidFill>
              <a:latin typeface="Myriad Pro" pitchFamily="34" charset="0"/>
              <a:ea typeface="Helvetica" charset="0"/>
              <a:cs typeface="Helvetica" charset="0"/>
              <a:sym typeface="Helvetica" charset="0"/>
            </a:endParaRPr>
          </a:p>
          <a:p>
            <a:pPr defTabSz="1300163"/>
            <a:endParaRPr lang="en-US" sz="4400" b="1" dirty="0">
              <a:solidFill>
                <a:srgbClr val="158AFF"/>
              </a:solidFill>
              <a:latin typeface="Myriad Pro" pitchFamily="34" charset="0"/>
              <a:ea typeface="Helvetica" charset="0"/>
              <a:cs typeface="Helvetica" charset="0"/>
              <a:sym typeface="Helvetica" charset="0"/>
            </a:endParaRPr>
          </a:p>
          <a:p>
            <a:pPr defTabSz="1300163"/>
            <a:r>
              <a:rPr lang="en-US" sz="8000" b="1" dirty="0">
                <a:solidFill>
                  <a:srgbClr val="158AFF"/>
                </a:solidFill>
                <a:latin typeface="Myriad Pro" pitchFamily="34" charset="0"/>
                <a:ea typeface="Helvetica" charset="0"/>
                <a:cs typeface="Helvetica" charset="0"/>
                <a:sym typeface="Helvetica" charset="0"/>
              </a:rPr>
              <a:t>SMILE</a:t>
            </a:r>
            <a:endParaRPr lang="en-US" sz="2400" dirty="0">
              <a:solidFill>
                <a:srgbClr val="158AFF"/>
              </a:solidFill>
              <a:latin typeface="Myriad Pro" pitchFamily="34" charset="0"/>
              <a:ea typeface="Helvetica" charset="0"/>
              <a:cs typeface="Helvetica" charset="0"/>
              <a:sym typeface="Helvetica" charset="0"/>
            </a:endParaRPr>
          </a:p>
          <a:p>
            <a:pPr defTabSz="1300163"/>
            <a:endParaRPr lang="en-US" b="1" dirty="0">
              <a:solidFill>
                <a:srgbClr val="158AFF"/>
              </a:solidFill>
              <a:latin typeface="Myriad Pro" pitchFamily="34" charset="0"/>
              <a:ea typeface="Helvetica" charset="0"/>
              <a:cs typeface="Helvetica" charset="0"/>
              <a:sym typeface="Helvetica" charset="0"/>
            </a:endParaRPr>
          </a:p>
          <a:p>
            <a:pPr defTabSz="1300163"/>
            <a:r>
              <a:rPr lang="en-US" sz="8000" b="1" dirty="0">
                <a:solidFill>
                  <a:srgbClr val="158AFF"/>
                </a:solidFill>
                <a:latin typeface="Myriad Pro" pitchFamily="34" charset="0"/>
                <a:ea typeface="Helvetica" charset="0"/>
                <a:cs typeface="Helvetica" charset="0"/>
                <a:sym typeface="Helvetica" charset="0"/>
              </a:rPr>
              <a:t>&amp; TALK LOUD </a:t>
            </a:r>
            <a:r>
              <a:rPr lang="en-US" sz="8000" b="1" dirty="0" smtClean="0">
                <a:solidFill>
                  <a:srgbClr val="158AFF"/>
                </a:solidFill>
                <a:latin typeface="Myriad Pro" pitchFamily="34" charset="0"/>
                <a:ea typeface="Helvetica" charset="0"/>
                <a:cs typeface="Helvetica" charset="0"/>
                <a:sym typeface="Helvetica" charset="0"/>
              </a:rPr>
              <a:t/>
            </a:r>
            <a:br>
              <a:rPr lang="en-US" sz="8000" b="1" dirty="0" smtClean="0">
                <a:solidFill>
                  <a:srgbClr val="158AFF"/>
                </a:solidFill>
                <a:latin typeface="Myriad Pro" pitchFamily="34" charset="0"/>
                <a:ea typeface="Helvetica" charset="0"/>
                <a:cs typeface="Helvetica" charset="0"/>
                <a:sym typeface="Helvetica" charset="0"/>
              </a:rPr>
            </a:br>
            <a:r>
              <a:rPr lang="en-US" sz="8000" b="1" dirty="0" smtClean="0">
                <a:solidFill>
                  <a:srgbClr val="158AFF"/>
                </a:solidFill>
                <a:latin typeface="Myriad Pro" pitchFamily="34" charset="0"/>
                <a:ea typeface="Helvetica" charset="0"/>
                <a:cs typeface="Helvetica" charset="0"/>
                <a:sym typeface="Helvetica" charset="0"/>
              </a:rPr>
              <a:t>AND </a:t>
            </a:r>
            <a:r>
              <a:rPr lang="en-US" sz="8000" b="1" dirty="0">
                <a:solidFill>
                  <a:srgbClr val="158AFF"/>
                </a:solidFill>
                <a:latin typeface="Myriad Pro" pitchFamily="34" charset="0"/>
                <a:ea typeface="Helvetica" charset="0"/>
                <a:cs typeface="Helvetica" charset="0"/>
                <a:sym typeface="Helvetica" charset="0"/>
              </a:rPr>
              <a:t>CLEAR.</a:t>
            </a:r>
            <a:endParaRPr lang="en-US" sz="3200" dirty="0">
              <a:solidFill>
                <a:srgbClr val="158AFF"/>
              </a:solidFill>
              <a:latin typeface="Myriad Pro" pitchFamily="34" charset="0"/>
            </a:endParaRPr>
          </a:p>
        </p:txBody>
      </p:sp>
      <p:sp>
        <p:nvSpPr>
          <p:cNvPr id="5"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6" name="Rectangle 5">
            <a:hlinkClick r:id="rId2"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819110640"/>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Grp="1" noChangeArrowheads="1"/>
          </p:cNvSpPr>
          <p:nvPr>
            <p:ph type="title"/>
          </p:nvPr>
        </p:nvSpPr>
        <p:spPr>
          <a:xfrm>
            <a:off x="-1911350" y="6291263"/>
            <a:ext cx="11053763" cy="2090737"/>
          </a:xfrm>
        </p:spPr>
        <p:txBody>
          <a:bodyPr lIns="126435" tIns="72248" rIns="126435" bIns="72248"/>
          <a:lstStyle/>
          <a:p>
            <a:endParaRPr lang="en-US"/>
          </a:p>
        </p:txBody>
      </p:sp>
      <p:sp>
        <p:nvSpPr>
          <p:cNvPr id="57346" name="Rectangle 2"/>
          <p:cNvSpPr>
            <a:spLocks noGrp="1" noChangeArrowheads="1"/>
          </p:cNvSpPr>
          <p:nvPr>
            <p:ph type="body" idx="1"/>
          </p:nvPr>
        </p:nvSpPr>
        <p:spPr>
          <a:xfrm>
            <a:off x="-935038" y="8788400"/>
            <a:ext cx="9101138" cy="2492375"/>
          </a:xfrm>
        </p:spPr>
        <p:txBody>
          <a:bodyPr lIns="126435" tIns="72248" rIns="126435" bIns="72248" anchor="t"/>
          <a:lstStyle/>
          <a:p>
            <a:endParaRPr lang="en-US"/>
          </a:p>
        </p:txBody>
      </p:sp>
      <p:pic>
        <p:nvPicPr>
          <p:cNvPr id="57347"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6075" y="-11177588"/>
            <a:ext cx="18070513" cy="255619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348" name="Rectangle 4"/>
          <p:cNvSpPr>
            <a:spLocks/>
          </p:cNvSpPr>
          <p:nvPr/>
        </p:nvSpPr>
        <p:spPr bwMode="auto">
          <a:xfrm>
            <a:off x="5453063" y="1354138"/>
            <a:ext cx="2024062" cy="1473200"/>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57349" name="AutoShape 5"/>
          <p:cNvSpPr>
            <a:spLocks/>
          </p:cNvSpPr>
          <p:nvPr/>
        </p:nvSpPr>
        <p:spPr bwMode="auto">
          <a:xfrm flipV="1">
            <a:off x="5121275" y="2620963"/>
            <a:ext cx="204788" cy="2949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50"/>
                </a:moveTo>
                <a:lnTo>
                  <a:pt x="5399" y="20850"/>
                </a:lnTo>
                <a:lnTo>
                  <a:pt x="5399" y="0"/>
                </a:lnTo>
                <a:lnTo>
                  <a:pt x="16200" y="0"/>
                </a:lnTo>
                <a:lnTo>
                  <a:pt x="16200" y="20850"/>
                </a:lnTo>
                <a:lnTo>
                  <a:pt x="21600" y="20850"/>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57350" name="Rectangle 6"/>
          <p:cNvSpPr>
            <a:spLocks/>
          </p:cNvSpPr>
          <p:nvPr/>
        </p:nvSpPr>
        <p:spPr bwMode="auto">
          <a:xfrm>
            <a:off x="2981325" y="7064375"/>
            <a:ext cx="6605588" cy="2179638"/>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nchor="ctr"/>
          <a:lstStyle/>
          <a:p>
            <a:pPr defTabSz="1300163"/>
            <a:r>
              <a:rPr lang="en-US" sz="2500" dirty="0">
                <a:latin typeface="Helvetica" charset="0"/>
                <a:ea typeface="Helvetica" charset="0"/>
                <a:cs typeface="Helvetica" charset="0"/>
                <a:sym typeface="Helvetica" charset="0"/>
              </a:rPr>
              <a:t>Visitors exit the arts theatre through the side doors and go right towards the drama office and through M21. </a:t>
            </a:r>
            <a:endParaRPr lang="en-US" dirty="0"/>
          </a:p>
        </p:txBody>
      </p:sp>
      <p:sp>
        <p:nvSpPr>
          <p:cNvPr id="12" name="Rectangle 11">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3"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4" name="Rectangle 13">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Grp="1" noChangeArrowheads="1"/>
          </p:cNvSpPr>
          <p:nvPr>
            <p:ph type="title"/>
          </p:nvPr>
        </p:nvSpPr>
        <p:spPr>
          <a:xfrm>
            <a:off x="-815975" y="10056813"/>
            <a:ext cx="11052175" cy="2090737"/>
          </a:xfrm>
        </p:spPr>
        <p:txBody>
          <a:bodyPr lIns="126435" tIns="72248" rIns="126435" bIns="72248"/>
          <a:lstStyle/>
          <a:p>
            <a:endParaRPr lang="en-US"/>
          </a:p>
        </p:txBody>
      </p:sp>
      <p:sp>
        <p:nvSpPr>
          <p:cNvPr id="58370" name="Rectangle 2"/>
          <p:cNvSpPr>
            <a:spLocks noGrp="1" noChangeArrowheads="1"/>
          </p:cNvSpPr>
          <p:nvPr>
            <p:ph type="body" idx="1"/>
          </p:nvPr>
        </p:nvSpPr>
        <p:spPr>
          <a:xfrm>
            <a:off x="157163" y="12553950"/>
            <a:ext cx="9102725" cy="2492375"/>
          </a:xfrm>
        </p:spPr>
        <p:txBody>
          <a:bodyPr lIns="126435" tIns="72248" rIns="126435" bIns="72248" anchor="t"/>
          <a:lstStyle/>
          <a:p>
            <a:endParaRPr lang="en-US"/>
          </a:p>
        </p:txBody>
      </p:sp>
      <p:pic>
        <p:nvPicPr>
          <p:cNvPr id="58371"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2288" y="-4237038"/>
            <a:ext cx="18070513" cy="255619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8372" name="Rectangle 4"/>
          <p:cNvSpPr>
            <a:spLocks/>
          </p:cNvSpPr>
          <p:nvPr/>
        </p:nvSpPr>
        <p:spPr bwMode="auto">
          <a:xfrm>
            <a:off x="6240463" y="6116638"/>
            <a:ext cx="2773362" cy="1524000"/>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58373" name="AutoShape 5"/>
          <p:cNvSpPr>
            <a:spLocks/>
          </p:cNvSpPr>
          <p:nvPr/>
        </p:nvSpPr>
        <p:spPr bwMode="auto">
          <a:xfrm rot="16200000" flipV="1">
            <a:off x="5295106" y="5566569"/>
            <a:ext cx="204788" cy="4813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140"/>
                </a:moveTo>
                <a:lnTo>
                  <a:pt x="5399" y="21140"/>
                </a:lnTo>
                <a:lnTo>
                  <a:pt x="5399" y="0"/>
                </a:lnTo>
                <a:lnTo>
                  <a:pt x="16200" y="0"/>
                </a:lnTo>
                <a:lnTo>
                  <a:pt x="16200" y="21140"/>
                </a:lnTo>
                <a:lnTo>
                  <a:pt x="21600" y="21140"/>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58374" name="Rectangle 6"/>
          <p:cNvSpPr>
            <a:spLocks/>
          </p:cNvSpPr>
          <p:nvPr/>
        </p:nvSpPr>
        <p:spPr bwMode="auto">
          <a:xfrm>
            <a:off x="4324350" y="3135313"/>
            <a:ext cx="6605588" cy="2178050"/>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algn="l" defTabSz="1300163"/>
            <a:r>
              <a:rPr lang="en-US" sz="2500">
                <a:latin typeface="Helvetica" charset="0"/>
                <a:ea typeface="Helvetica" charset="0"/>
                <a:cs typeface="Helvetica" charset="0"/>
                <a:sym typeface="Helvetica" charset="0"/>
              </a:rPr>
              <a:t>Exit M21 through the double doors and turn left onto the middle dining room corridor. Point out the dining room then continue down the steps and turn right by the staffroom door onto the M corridor. </a:t>
            </a:r>
            <a:endParaRPr lang="en-US"/>
          </a:p>
        </p:txBody>
      </p:sp>
      <p:sp>
        <p:nvSpPr>
          <p:cNvPr id="58375" name="AutoShape 7"/>
          <p:cNvSpPr>
            <a:spLocks/>
          </p:cNvSpPr>
          <p:nvPr/>
        </p:nvSpPr>
        <p:spPr bwMode="auto">
          <a:xfrm flipV="1">
            <a:off x="2887663" y="7323138"/>
            <a:ext cx="204787" cy="512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279"/>
                </a:moveTo>
                <a:lnTo>
                  <a:pt x="5399" y="17279"/>
                </a:lnTo>
                <a:lnTo>
                  <a:pt x="5399" y="0"/>
                </a:lnTo>
                <a:lnTo>
                  <a:pt x="16200" y="0"/>
                </a:lnTo>
                <a:lnTo>
                  <a:pt x="16200" y="17279"/>
                </a:lnTo>
                <a:lnTo>
                  <a:pt x="21600" y="17279"/>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3" name="Rectangle 12">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4"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5" name="Rectangle 14">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Grp="1" noChangeArrowheads="1"/>
          </p:cNvSpPr>
          <p:nvPr>
            <p:ph type="title"/>
          </p:nvPr>
        </p:nvSpPr>
        <p:spPr>
          <a:xfrm>
            <a:off x="974725" y="3028950"/>
            <a:ext cx="11053763" cy="2090738"/>
          </a:xfrm>
        </p:spPr>
        <p:txBody>
          <a:bodyPr lIns="126435" tIns="72248" rIns="126435" bIns="72248"/>
          <a:lstStyle/>
          <a:p>
            <a:endParaRPr lang="en-US"/>
          </a:p>
        </p:txBody>
      </p:sp>
      <p:sp>
        <p:nvSpPr>
          <p:cNvPr id="59394" name="Rectangle 2"/>
          <p:cNvSpPr>
            <a:spLocks noGrp="1" noChangeArrowheads="1"/>
          </p:cNvSpPr>
          <p:nvPr>
            <p:ph type="body" idx="1"/>
          </p:nvPr>
        </p:nvSpPr>
        <p:spPr>
          <a:xfrm>
            <a:off x="1949450" y="5526088"/>
            <a:ext cx="9104313" cy="2492375"/>
          </a:xfrm>
        </p:spPr>
        <p:txBody>
          <a:bodyPr lIns="126435" tIns="72248" rIns="126435" bIns="72248" anchor="t"/>
          <a:lstStyle/>
          <a:p>
            <a:endParaRPr lang="en-US"/>
          </a:p>
        </p:txBody>
      </p:sp>
      <p:pic>
        <p:nvPicPr>
          <p:cNvPr id="59395"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8350" y="-4851400"/>
            <a:ext cx="18070513" cy="255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396" name="AutoShape 4"/>
          <p:cNvSpPr>
            <a:spLocks/>
          </p:cNvSpPr>
          <p:nvPr/>
        </p:nvSpPr>
        <p:spPr bwMode="auto">
          <a:xfrm flipV="1">
            <a:off x="3889375" y="4357688"/>
            <a:ext cx="204788" cy="2816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14"/>
                </a:moveTo>
                <a:lnTo>
                  <a:pt x="5399" y="20814"/>
                </a:lnTo>
                <a:lnTo>
                  <a:pt x="5399" y="0"/>
                </a:lnTo>
                <a:lnTo>
                  <a:pt x="16200" y="0"/>
                </a:lnTo>
                <a:lnTo>
                  <a:pt x="16200" y="20814"/>
                </a:lnTo>
                <a:lnTo>
                  <a:pt x="21600" y="20814"/>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59397" name="AutoShape 5"/>
          <p:cNvSpPr>
            <a:spLocks/>
          </p:cNvSpPr>
          <p:nvPr/>
        </p:nvSpPr>
        <p:spPr bwMode="auto">
          <a:xfrm rot="16200000" flipV="1">
            <a:off x="4171157" y="7093744"/>
            <a:ext cx="204787" cy="561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672"/>
                </a:moveTo>
                <a:lnTo>
                  <a:pt x="5399" y="17672"/>
                </a:lnTo>
                <a:lnTo>
                  <a:pt x="5399" y="0"/>
                </a:lnTo>
                <a:lnTo>
                  <a:pt x="16200" y="0"/>
                </a:lnTo>
                <a:lnTo>
                  <a:pt x="16200" y="17672"/>
                </a:lnTo>
                <a:lnTo>
                  <a:pt x="21600" y="17672"/>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59398" name="Rectangle 6"/>
          <p:cNvSpPr>
            <a:spLocks/>
          </p:cNvSpPr>
          <p:nvPr/>
        </p:nvSpPr>
        <p:spPr bwMode="auto">
          <a:xfrm>
            <a:off x="2660650" y="4506913"/>
            <a:ext cx="1085850" cy="3175000"/>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59399" name="AutoShape 7"/>
          <p:cNvSpPr>
            <a:spLocks/>
          </p:cNvSpPr>
          <p:nvPr/>
        </p:nvSpPr>
        <p:spPr bwMode="auto">
          <a:xfrm rot="16200000" flipV="1">
            <a:off x="3352007" y="3569494"/>
            <a:ext cx="204787" cy="1177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721"/>
                </a:moveTo>
                <a:lnTo>
                  <a:pt x="5399" y="19721"/>
                </a:lnTo>
                <a:lnTo>
                  <a:pt x="5399" y="0"/>
                </a:lnTo>
                <a:lnTo>
                  <a:pt x="16200" y="0"/>
                </a:lnTo>
                <a:lnTo>
                  <a:pt x="16200" y="19721"/>
                </a:lnTo>
                <a:lnTo>
                  <a:pt x="21600" y="19721"/>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2" name="Rectangle 1"/>
          <p:cNvSpPr/>
          <p:nvPr/>
        </p:nvSpPr>
        <p:spPr bwMode="auto">
          <a:xfrm>
            <a:off x="-947243" y="8837240"/>
            <a:ext cx="3312368" cy="273630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GB"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p:txBody>
      </p:sp>
      <p:sp>
        <p:nvSpPr>
          <p:cNvPr id="59401" name="Rectangle 9"/>
          <p:cNvSpPr>
            <a:spLocks/>
          </p:cNvSpPr>
          <p:nvPr/>
        </p:nvSpPr>
        <p:spPr bwMode="auto">
          <a:xfrm>
            <a:off x="4932363" y="4568825"/>
            <a:ext cx="1838325" cy="931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defTabSz="1300163"/>
            <a:r>
              <a:rPr lang="en-US" sz="2500" b="1">
                <a:latin typeface="Helvetica" charset="0"/>
                <a:ea typeface="Helvetica" charset="0"/>
                <a:cs typeface="Helvetica" charset="0"/>
                <a:sym typeface="Helvetica" charset="0"/>
              </a:rPr>
              <a:t>Japanese</a:t>
            </a:r>
            <a:endParaRPr lang="en-US" sz="2500">
              <a:latin typeface="Helvetica" charset="0"/>
              <a:ea typeface="Helvetica" charset="0"/>
              <a:cs typeface="Helvetica" charset="0"/>
              <a:sym typeface="Helvetica" charset="0"/>
            </a:endParaRPr>
          </a:p>
          <a:p>
            <a:pPr defTabSz="1300163"/>
            <a:r>
              <a:rPr lang="en-US" sz="2500" b="1">
                <a:latin typeface="Helvetica" charset="0"/>
                <a:ea typeface="Helvetica" charset="0"/>
                <a:cs typeface="Helvetica" charset="0"/>
                <a:sym typeface="Helvetica" charset="0"/>
              </a:rPr>
              <a:t>Gardens</a:t>
            </a:r>
            <a:endParaRPr lang="en-US"/>
          </a:p>
        </p:txBody>
      </p:sp>
      <p:sp>
        <p:nvSpPr>
          <p:cNvPr id="59402" name="Rectangle 10"/>
          <p:cNvSpPr>
            <a:spLocks/>
          </p:cNvSpPr>
          <p:nvPr/>
        </p:nvSpPr>
        <p:spPr bwMode="auto">
          <a:xfrm>
            <a:off x="5883275" y="5848349"/>
            <a:ext cx="4075509" cy="1895476"/>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algn="l" defTabSz="1300163"/>
            <a:r>
              <a:rPr lang="en-US" sz="2500" dirty="0">
                <a:latin typeface="Helvetica" charset="0"/>
                <a:ea typeface="Helvetica" charset="0"/>
                <a:cs typeface="Helvetica" charset="0"/>
                <a:sym typeface="Helvetica" charset="0"/>
              </a:rPr>
              <a:t>Visit </a:t>
            </a:r>
            <a:r>
              <a:rPr lang="en-US" sz="2500" dirty="0" smtClean="0">
                <a:latin typeface="Helvetica" charset="0"/>
                <a:ea typeface="Helvetica" charset="0"/>
                <a:cs typeface="Helvetica" charset="0"/>
                <a:sym typeface="Helvetica" charset="0"/>
              </a:rPr>
              <a:t>the new </a:t>
            </a:r>
            <a:r>
              <a:rPr lang="en-US" sz="2500" dirty="0" err="1" smtClean="0">
                <a:latin typeface="Helvetica" charset="0"/>
                <a:ea typeface="Helvetica" charset="0"/>
                <a:cs typeface="Helvetica" charset="0"/>
                <a:sym typeface="Helvetica" charset="0"/>
              </a:rPr>
              <a:t>Maths</a:t>
            </a:r>
            <a:r>
              <a:rPr lang="en-US" sz="2500" dirty="0" smtClean="0">
                <a:latin typeface="Helvetica" charset="0"/>
                <a:ea typeface="Helvetica" charset="0"/>
                <a:cs typeface="Helvetica" charset="0"/>
                <a:sym typeface="Helvetica" charset="0"/>
              </a:rPr>
              <a:t> department (M17</a:t>
            </a:r>
            <a:r>
              <a:rPr lang="en-US" sz="2500" dirty="0">
                <a:latin typeface="Helvetica" charset="0"/>
                <a:ea typeface="Helvetica" charset="0"/>
                <a:cs typeface="Helvetica" charset="0"/>
                <a:sym typeface="Helvetica" charset="0"/>
              </a:rPr>
              <a:t>, M16 or M15). Turn left and climb stairs after M15. </a:t>
            </a:r>
            <a:endParaRPr lang="en-US" dirty="0"/>
          </a:p>
        </p:txBody>
      </p:sp>
      <p:sp>
        <p:nvSpPr>
          <p:cNvPr id="16" name="Rectangle 15">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8" name="Rectangle 17"/>
          <p:cNvSpPr/>
          <p:nvPr/>
        </p:nvSpPr>
        <p:spPr bwMode="auto">
          <a:xfrm>
            <a:off x="2365125" y="8989640"/>
            <a:ext cx="569694" cy="2736304"/>
          </a:xfrm>
          <a:prstGeom prst="rect">
            <a:avLst/>
          </a:prstGeom>
          <a:solidFill>
            <a:srgbClr val="92D050"/>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GB"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p:txBody>
      </p:sp>
      <p:sp>
        <p:nvSpPr>
          <p:cNvPr id="19"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20" name="Rectangle 19">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Grp="1" noChangeArrowheads="1"/>
          </p:cNvSpPr>
          <p:nvPr>
            <p:ph type="title"/>
          </p:nvPr>
        </p:nvSpPr>
        <p:spPr>
          <a:xfrm>
            <a:off x="649288" y="390525"/>
            <a:ext cx="11704637" cy="1625600"/>
          </a:xfrm>
        </p:spPr>
        <p:txBody>
          <a:bodyPr lIns="126435" tIns="72248" rIns="126435" bIns="72248"/>
          <a:lstStyle/>
          <a:p>
            <a:endParaRPr lang="en-US"/>
          </a:p>
        </p:txBody>
      </p:sp>
      <p:sp>
        <p:nvSpPr>
          <p:cNvPr id="60418" name="Rectangle 2"/>
          <p:cNvSpPr>
            <a:spLocks noGrp="1" noChangeArrowheads="1"/>
          </p:cNvSpPr>
          <p:nvPr>
            <p:ph type="body" idx="1"/>
          </p:nvPr>
        </p:nvSpPr>
        <p:spPr>
          <a:xfrm>
            <a:off x="649288" y="2274888"/>
            <a:ext cx="11704637" cy="6437312"/>
          </a:xfrm>
        </p:spPr>
        <p:txBody>
          <a:bodyPr lIns="126435" tIns="72248" rIns="126435" bIns="72248" anchor="t"/>
          <a:lstStyle/>
          <a:p>
            <a:endParaRPr lang="en-US"/>
          </a:p>
        </p:txBody>
      </p:sp>
      <p:pic>
        <p:nvPicPr>
          <p:cNvPr id="60419" name="Picture 3" descr="image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626225"/>
            <a:ext cx="15360650" cy="2172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420" name="AutoShape 4"/>
          <p:cNvSpPr>
            <a:spLocks/>
          </p:cNvSpPr>
          <p:nvPr/>
        </p:nvSpPr>
        <p:spPr bwMode="auto">
          <a:xfrm>
            <a:off x="5170488" y="984250"/>
            <a:ext cx="204787" cy="7935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321"/>
                </a:moveTo>
                <a:lnTo>
                  <a:pt x="5399" y="21321"/>
                </a:lnTo>
                <a:lnTo>
                  <a:pt x="5399" y="0"/>
                </a:lnTo>
                <a:lnTo>
                  <a:pt x="16200" y="0"/>
                </a:lnTo>
                <a:lnTo>
                  <a:pt x="16200" y="21321"/>
                </a:lnTo>
                <a:lnTo>
                  <a:pt x="21600" y="21321"/>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60421" name="Rectangle 5"/>
          <p:cNvSpPr>
            <a:spLocks/>
          </p:cNvSpPr>
          <p:nvPr/>
        </p:nvSpPr>
        <p:spPr bwMode="auto">
          <a:xfrm>
            <a:off x="3746500" y="1906588"/>
            <a:ext cx="1219200" cy="7191375"/>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60422" name="Rectangle 6"/>
          <p:cNvSpPr>
            <a:spLocks/>
          </p:cNvSpPr>
          <p:nvPr/>
        </p:nvSpPr>
        <p:spPr bwMode="auto">
          <a:xfrm>
            <a:off x="5835650" y="4689475"/>
            <a:ext cx="6605588" cy="996950"/>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algn="l" defTabSz="1300163"/>
            <a:r>
              <a:rPr lang="en-US" sz="2500">
                <a:latin typeface="Helvetica" charset="0"/>
                <a:ea typeface="Helvetica" charset="0"/>
                <a:cs typeface="Helvetica" charset="0"/>
                <a:sym typeface="Helvetica" charset="0"/>
              </a:rPr>
              <a:t>At top of stairs, visit IT rooms/library return back across the top floor toward science. </a:t>
            </a:r>
            <a:endParaRPr lang="en-US"/>
          </a:p>
        </p:txBody>
      </p:sp>
      <p:sp>
        <p:nvSpPr>
          <p:cNvPr id="13" name="Rectangle 12">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4"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5" name="Rectangle 14">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ChangeArrowheads="1"/>
          </p:cNvSpPr>
          <p:nvPr>
            <p:ph type="title"/>
          </p:nvPr>
        </p:nvSpPr>
        <p:spPr>
          <a:xfrm>
            <a:off x="649288" y="390525"/>
            <a:ext cx="11704637" cy="1625600"/>
          </a:xfrm>
        </p:spPr>
        <p:txBody>
          <a:bodyPr lIns="126435" tIns="72248" rIns="126435" bIns="72248"/>
          <a:lstStyle/>
          <a:p>
            <a:endParaRPr lang="en-US"/>
          </a:p>
        </p:txBody>
      </p:sp>
      <p:sp>
        <p:nvSpPr>
          <p:cNvPr id="61442" name="Rectangle 2"/>
          <p:cNvSpPr>
            <a:spLocks noGrp="1" noChangeArrowheads="1"/>
          </p:cNvSpPr>
          <p:nvPr>
            <p:ph type="body" idx="1"/>
          </p:nvPr>
        </p:nvSpPr>
        <p:spPr>
          <a:xfrm>
            <a:off x="649288" y="2274888"/>
            <a:ext cx="11704637" cy="6437312"/>
          </a:xfrm>
        </p:spPr>
        <p:txBody>
          <a:bodyPr lIns="126435" tIns="72248" rIns="126435" bIns="72248" anchor="t"/>
          <a:lstStyle/>
          <a:p>
            <a:endParaRPr lang="en-US"/>
          </a:p>
        </p:txBody>
      </p:sp>
      <p:pic>
        <p:nvPicPr>
          <p:cNvPr id="61443" name="Picture 3" descr="image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626225"/>
            <a:ext cx="15360650" cy="2172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44" name="AutoShape 4"/>
          <p:cNvSpPr>
            <a:spLocks/>
          </p:cNvSpPr>
          <p:nvPr/>
        </p:nvSpPr>
        <p:spPr bwMode="auto">
          <a:xfrm flipV="1">
            <a:off x="5170488" y="984250"/>
            <a:ext cx="204787" cy="7935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321"/>
                </a:moveTo>
                <a:lnTo>
                  <a:pt x="5399" y="21321"/>
                </a:lnTo>
                <a:lnTo>
                  <a:pt x="5399" y="0"/>
                </a:lnTo>
                <a:lnTo>
                  <a:pt x="16200" y="0"/>
                </a:lnTo>
                <a:lnTo>
                  <a:pt x="16200" y="21321"/>
                </a:lnTo>
                <a:lnTo>
                  <a:pt x="21600" y="21321"/>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0" name="Rectangle 9">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1"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2" name="Rectangle 11">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Grp="1" noChangeArrowheads="1"/>
          </p:cNvSpPr>
          <p:nvPr>
            <p:ph type="title"/>
          </p:nvPr>
        </p:nvSpPr>
        <p:spPr>
          <a:xfrm>
            <a:off x="649288" y="390525"/>
            <a:ext cx="11704637" cy="1625600"/>
          </a:xfrm>
        </p:spPr>
        <p:txBody>
          <a:bodyPr lIns="126435" tIns="72248" rIns="126435" bIns="72248"/>
          <a:lstStyle/>
          <a:p>
            <a:endParaRPr lang="en-US"/>
          </a:p>
        </p:txBody>
      </p:sp>
      <p:sp>
        <p:nvSpPr>
          <p:cNvPr id="62466" name="Rectangle 2"/>
          <p:cNvSpPr>
            <a:spLocks noGrp="1" noChangeArrowheads="1"/>
          </p:cNvSpPr>
          <p:nvPr>
            <p:ph type="body" idx="1"/>
          </p:nvPr>
        </p:nvSpPr>
        <p:spPr>
          <a:xfrm>
            <a:off x="649288" y="2274888"/>
            <a:ext cx="11704637" cy="6437312"/>
          </a:xfrm>
        </p:spPr>
        <p:txBody>
          <a:bodyPr lIns="126435" tIns="72248" rIns="126435" bIns="72248" anchor="t"/>
          <a:lstStyle/>
          <a:p>
            <a:endParaRPr lang="en-US"/>
          </a:p>
        </p:txBody>
      </p:sp>
      <p:pic>
        <p:nvPicPr>
          <p:cNvPr id="62467" name="Picture 3" descr="image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42888"/>
            <a:ext cx="15360650" cy="2172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468" name="AutoShape 4"/>
          <p:cNvSpPr>
            <a:spLocks/>
          </p:cNvSpPr>
          <p:nvPr/>
        </p:nvSpPr>
        <p:spPr bwMode="auto">
          <a:xfrm flipV="1">
            <a:off x="5170488" y="2419350"/>
            <a:ext cx="204787" cy="552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199"/>
                </a:moveTo>
                <a:lnTo>
                  <a:pt x="5399" y="21199"/>
                </a:lnTo>
                <a:lnTo>
                  <a:pt x="5399" y="0"/>
                </a:lnTo>
                <a:lnTo>
                  <a:pt x="16200" y="0"/>
                </a:lnTo>
                <a:lnTo>
                  <a:pt x="16200" y="21199"/>
                </a:lnTo>
                <a:lnTo>
                  <a:pt x="21600" y="21199"/>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62469" name="Rectangle 5"/>
          <p:cNvSpPr>
            <a:spLocks/>
          </p:cNvSpPr>
          <p:nvPr/>
        </p:nvSpPr>
        <p:spPr bwMode="auto">
          <a:xfrm>
            <a:off x="971550" y="677863"/>
            <a:ext cx="9728200" cy="2252662"/>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62470" name="Rectangle 6"/>
          <p:cNvSpPr>
            <a:spLocks/>
          </p:cNvSpPr>
          <p:nvPr/>
        </p:nvSpPr>
        <p:spPr bwMode="auto">
          <a:xfrm>
            <a:off x="5835650" y="4689475"/>
            <a:ext cx="5275262" cy="1843509"/>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nchor="ctr"/>
          <a:lstStyle/>
          <a:p>
            <a:pPr defTabSz="1300163"/>
            <a:r>
              <a:rPr lang="en-US" sz="2500" dirty="0" smtClean="0">
                <a:latin typeface="Helvetica" charset="0"/>
                <a:ea typeface="Helvetica" charset="0"/>
                <a:cs typeface="Helvetica" charset="0"/>
                <a:sym typeface="Helvetica" charset="0"/>
              </a:rPr>
              <a:t>Visit </a:t>
            </a:r>
            <a:r>
              <a:rPr lang="en-US" sz="2500" dirty="0">
                <a:latin typeface="Helvetica" charset="0"/>
                <a:ea typeface="Helvetica" charset="0"/>
                <a:cs typeface="Helvetica" charset="0"/>
                <a:sym typeface="Helvetica" charset="0"/>
              </a:rPr>
              <a:t>one Science classroom. </a:t>
            </a:r>
            <a:endParaRPr lang="en-US" sz="2500" dirty="0" smtClean="0">
              <a:latin typeface="Helvetica" charset="0"/>
              <a:ea typeface="Helvetica" charset="0"/>
              <a:cs typeface="Helvetica" charset="0"/>
              <a:sym typeface="Helvetica" charset="0"/>
            </a:endParaRPr>
          </a:p>
          <a:p>
            <a:pPr defTabSz="1300163"/>
            <a:endParaRPr lang="en-US" sz="2500" dirty="0">
              <a:latin typeface="Helvetica" charset="0"/>
              <a:ea typeface="Helvetica" charset="0"/>
              <a:cs typeface="Helvetica" charset="0"/>
              <a:sym typeface="Helvetica" charset="0"/>
            </a:endParaRPr>
          </a:p>
          <a:p>
            <a:pPr defTabSz="1300163"/>
            <a:r>
              <a:rPr lang="en-US" sz="2500" dirty="0">
                <a:latin typeface="Helvetica" charset="0"/>
                <a:ea typeface="Helvetica" charset="0"/>
                <a:cs typeface="Helvetica" charset="0"/>
                <a:sym typeface="Helvetica" charset="0"/>
              </a:rPr>
              <a:t>Exit Science using the stairs leading down to A Block.</a:t>
            </a:r>
            <a:endParaRPr lang="en-US" dirty="0"/>
          </a:p>
        </p:txBody>
      </p:sp>
      <p:sp>
        <p:nvSpPr>
          <p:cNvPr id="62471" name="AutoShape 7"/>
          <p:cNvSpPr>
            <a:spLocks/>
          </p:cNvSpPr>
          <p:nvPr/>
        </p:nvSpPr>
        <p:spPr bwMode="auto">
          <a:xfrm rot="16200000" flipV="1">
            <a:off x="4888707" y="1932781"/>
            <a:ext cx="204788" cy="561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672"/>
                </a:moveTo>
                <a:lnTo>
                  <a:pt x="5399" y="17672"/>
                </a:lnTo>
                <a:lnTo>
                  <a:pt x="5399" y="0"/>
                </a:lnTo>
                <a:lnTo>
                  <a:pt x="16200" y="0"/>
                </a:lnTo>
                <a:lnTo>
                  <a:pt x="16200" y="17672"/>
                </a:lnTo>
                <a:lnTo>
                  <a:pt x="21600" y="17672"/>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62472" name="AutoShape 8"/>
          <p:cNvSpPr>
            <a:spLocks/>
          </p:cNvSpPr>
          <p:nvPr/>
        </p:nvSpPr>
        <p:spPr bwMode="auto">
          <a:xfrm rot="10800000" flipV="1">
            <a:off x="4657725" y="2417763"/>
            <a:ext cx="204788" cy="409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6199"/>
                </a:moveTo>
                <a:lnTo>
                  <a:pt x="5399" y="16199"/>
                </a:lnTo>
                <a:lnTo>
                  <a:pt x="5399" y="0"/>
                </a:lnTo>
                <a:lnTo>
                  <a:pt x="16200" y="0"/>
                </a:lnTo>
                <a:lnTo>
                  <a:pt x="16200" y="16199"/>
                </a:lnTo>
                <a:lnTo>
                  <a:pt x="21600" y="16199"/>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62473" name="AutoShape 9"/>
          <p:cNvSpPr>
            <a:spLocks/>
          </p:cNvSpPr>
          <p:nvPr/>
        </p:nvSpPr>
        <p:spPr bwMode="auto">
          <a:xfrm rot="16200000" flipV="1">
            <a:off x="4120357" y="2520156"/>
            <a:ext cx="204788" cy="561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672"/>
                </a:moveTo>
                <a:lnTo>
                  <a:pt x="5399" y="17672"/>
                </a:lnTo>
                <a:lnTo>
                  <a:pt x="5399" y="0"/>
                </a:lnTo>
                <a:lnTo>
                  <a:pt x="16200" y="0"/>
                </a:lnTo>
                <a:lnTo>
                  <a:pt x="16200" y="17672"/>
                </a:lnTo>
                <a:lnTo>
                  <a:pt x="21600" y="17672"/>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62474" name="AutoShape 10"/>
          <p:cNvSpPr>
            <a:spLocks/>
          </p:cNvSpPr>
          <p:nvPr/>
        </p:nvSpPr>
        <p:spPr bwMode="auto">
          <a:xfrm rot="10800000">
            <a:off x="3736975" y="2260600"/>
            <a:ext cx="204788" cy="409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6199"/>
                </a:moveTo>
                <a:lnTo>
                  <a:pt x="5399" y="16199"/>
                </a:lnTo>
                <a:lnTo>
                  <a:pt x="5399" y="0"/>
                </a:lnTo>
                <a:lnTo>
                  <a:pt x="16200" y="0"/>
                </a:lnTo>
                <a:lnTo>
                  <a:pt x="16200" y="16199"/>
                </a:lnTo>
                <a:lnTo>
                  <a:pt x="21600" y="16199"/>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6" name="Rectangle 15">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7"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8" name="Rectangle 17">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974725" y="3028950"/>
            <a:ext cx="11053763" cy="2090738"/>
          </a:xfrm>
        </p:spPr>
        <p:txBody>
          <a:bodyPr lIns="126435" tIns="72248" rIns="126435" bIns="72248"/>
          <a:lstStyle/>
          <a:p>
            <a:endParaRPr lang="en-US"/>
          </a:p>
        </p:txBody>
      </p:sp>
      <p:sp>
        <p:nvSpPr>
          <p:cNvPr id="8194" name="Rectangle 2"/>
          <p:cNvSpPr>
            <a:spLocks noGrp="1" noChangeArrowheads="1"/>
          </p:cNvSpPr>
          <p:nvPr>
            <p:ph type="body" idx="1"/>
          </p:nvPr>
        </p:nvSpPr>
        <p:spPr>
          <a:xfrm>
            <a:off x="1949450" y="5526088"/>
            <a:ext cx="9104313" cy="2492375"/>
          </a:xfrm>
        </p:spPr>
        <p:txBody>
          <a:bodyPr lIns="126435" tIns="72248" rIns="126435" bIns="72248" anchor="t"/>
          <a:lstStyle/>
          <a:p>
            <a:endParaRPr lang="en-US"/>
          </a:p>
        </p:txBody>
      </p:sp>
      <p:pic>
        <p:nvPicPr>
          <p:cNvPr id="8195"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264900"/>
            <a:ext cx="18072100" cy="2556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AutoShape 4"/>
          <p:cNvSpPr>
            <a:spLocks/>
          </p:cNvSpPr>
          <p:nvPr/>
        </p:nvSpPr>
        <p:spPr bwMode="auto">
          <a:xfrm rot="5400000">
            <a:off x="3278981" y="7327107"/>
            <a:ext cx="204787" cy="2406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680"/>
                </a:moveTo>
                <a:lnTo>
                  <a:pt x="5399" y="20680"/>
                </a:lnTo>
                <a:lnTo>
                  <a:pt x="5399" y="0"/>
                </a:lnTo>
                <a:lnTo>
                  <a:pt x="16200" y="0"/>
                </a:lnTo>
                <a:lnTo>
                  <a:pt x="16200" y="20680"/>
                </a:lnTo>
                <a:lnTo>
                  <a:pt x="21600" y="20680"/>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8197" name="AutoShape 5"/>
          <p:cNvSpPr>
            <a:spLocks/>
          </p:cNvSpPr>
          <p:nvPr/>
        </p:nvSpPr>
        <p:spPr bwMode="auto">
          <a:xfrm flipV="1">
            <a:off x="1790700" y="5951538"/>
            <a:ext cx="204788" cy="261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752"/>
                </a:moveTo>
                <a:lnTo>
                  <a:pt x="5399" y="20752"/>
                </a:lnTo>
                <a:lnTo>
                  <a:pt x="5399" y="0"/>
                </a:lnTo>
                <a:lnTo>
                  <a:pt x="16200" y="0"/>
                </a:lnTo>
                <a:lnTo>
                  <a:pt x="16200" y="20752"/>
                </a:lnTo>
                <a:lnTo>
                  <a:pt x="21600" y="20752"/>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8198" name="Rectangle 6"/>
          <p:cNvSpPr>
            <a:spLocks/>
          </p:cNvSpPr>
          <p:nvPr/>
        </p:nvSpPr>
        <p:spPr bwMode="auto">
          <a:xfrm>
            <a:off x="4584700" y="8658225"/>
            <a:ext cx="3043238" cy="4813300"/>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8199" name="AutoShape 7"/>
          <p:cNvSpPr>
            <a:spLocks/>
          </p:cNvSpPr>
          <p:nvPr/>
        </p:nvSpPr>
        <p:spPr bwMode="auto">
          <a:xfrm rot="16200000" flipH="1">
            <a:off x="3406775" y="4621213"/>
            <a:ext cx="204787" cy="2662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769"/>
                </a:moveTo>
                <a:lnTo>
                  <a:pt x="5399" y="20769"/>
                </a:lnTo>
                <a:lnTo>
                  <a:pt x="5399" y="0"/>
                </a:lnTo>
                <a:lnTo>
                  <a:pt x="16200" y="0"/>
                </a:lnTo>
                <a:lnTo>
                  <a:pt x="16200" y="20769"/>
                </a:lnTo>
                <a:lnTo>
                  <a:pt x="21600" y="20769"/>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8200" name="AutoShape 8"/>
          <p:cNvSpPr>
            <a:spLocks/>
          </p:cNvSpPr>
          <p:nvPr/>
        </p:nvSpPr>
        <p:spPr bwMode="auto">
          <a:xfrm flipV="1">
            <a:off x="5170488" y="1241425"/>
            <a:ext cx="204787" cy="3736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008"/>
                </a:moveTo>
                <a:lnTo>
                  <a:pt x="5399" y="21008"/>
                </a:lnTo>
                <a:lnTo>
                  <a:pt x="5399" y="0"/>
                </a:lnTo>
                <a:lnTo>
                  <a:pt x="16200" y="0"/>
                </a:lnTo>
                <a:lnTo>
                  <a:pt x="16200" y="21008"/>
                </a:lnTo>
                <a:lnTo>
                  <a:pt x="21600" y="21008"/>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8201" name="AutoShape 9"/>
          <p:cNvSpPr>
            <a:spLocks/>
          </p:cNvSpPr>
          <p:nvPr/>
        </p:nvSpPr>
        <p:spPr bwMode="auto">
          <a:xfrm flipV="1">
            <a:off x="4738688" y="4984750"/>
            <a:ext cx="204787" cy="768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719"/>
                </a:moveTo>
                <a:lnTo>
                  <a:pt x="5399" y="18719"/>
                </a:lnTo>
                <a:lnTo>
                  <a:pt x="5399" y="0"/>
                </a:lnTo>
                <a:lnTo>
                  <a:pt x="16200" y="0"/>
                </a:lnTo>
                <a:lnTo>
                  <a:pt x="16200" y="18719"/>
                </a:lnTo>
                <a:lnTo>
                  <a:pt x="21600" y="18719"/>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8202" name="Rectangle 10"/>
          <p:cNvSpPr>
            <a:spLocks/>
          </p:cNvSpPr>
          <p:nvPr/>
        </p:nvSpPr>
        <p:spPr bwMode="auto">
          <a:xfrm>
            <a:off x="5883275" y="5848350"/>
            <a:ext cx="6605588" cy="3754438"/>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algn="l" defTabSz="1300163"/>
            <a:r>
              <a:rPr lang="en-US" sz="2500" dirty="0" smtClean="0">
                <a:latin typeface="Helvetica" charset="0"/>
                <a:ea typeface="Helvetica" charset="0"/>
                <a:cs typeface="Helvetica" charset="0"/>
                <a:sym typeface="Helvetica" charset="0"/>
              </a:rPr>
              <a:t>Turn </a:t>
            </a:r>
            <a:r>
              <a:rPr lang="en-US" sz="2500" u="sng" dirty="0" smtClean="0">
                <a:latin typeface="Helvetica" charset="0"/>
                <a:ea typeface="Helvetica" charset="0"/>
                <a:cs typeface="Helvetica" charset="0"/>
                <a:sym typeface="Helvetica" charset="0"/>
              </a:rPr>
              <a:t>right</a:t>
            </a:r>
            <a:r>
              <a:rPr lang="en-US" sz="2500" dirty="0" smtClean="0">
                <a:latin typeface="Helvetica" charset="0"/>
                <a:ea typeface="Helvetica" charset="0"/>
                <a:cs typeface="Helvetica" charset="0"/>
                <a:sym typeface="Helvetica" charset="0"/>
              </a:rPr>
              <a:t> through two sets of doors. This is now the school’s Sports Centre is now being run by our community manager, then right through the car park (look out for cars reversing etc.).  Enter school through the main reception and aim for exit adjacent to the staffroom.  Walk through courtyard (parallel to staffroom). </a:t>
            </a:r>
            <a:endParaRPr lang="en-US" dirty="0"/>
          </a:p>
        </p:txBody>
      </p:sp>
      <p:sp>
        <p:nvSpPr>
          <p:cNvPr id="16" name="Rectangle 15">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7"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8" name="Rectangle 17">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Grp="1" noChangeArrowheads="1"/>
          </p:cNvSpPr>
          <p:nvPr>
            <p:ph type="title"/>
          </p:nvPr>
        </p:nvSpPr>
        <p:spPr>
          <a:xfrm>
            <a:off x="1281113" y="7004050"/>
            <a:ext cx="11055350" cy="2090738"/>
          </a:xfrm>
        </p:spPr>
        <p:txBody>
          <a:bodyPr lIns="126435" tIns="72248" rIns="126435" bIns="72248"/>
          <a:lstStyle/>
          <a:p>
            <a:endParaRPr lang="en-US"/>
          </a:p>
        </p:txBody>
      </p:sp>
      <p:sp>
        <p:nvSpPr>
          <p:cNvPr id="63490" name="Rectangle 2"/>
          <p:cNvSpPr>
            <a:spLocks noGrp="1" noChangeArrowheads="1"/>
          </p:cNvSpPr>
          <p:nvPr>
            <p:ph type="body" idx="1"/>
          </p:nvPr>
        </p:nvSpPr>
        <p:spPr>
          <a:xfrm>
            <a:off x="2257425" y="9501188"/>
            <a:ext cx="9102725" cy="2493962"/>
          </a:xfrm>
        </p:spPr>
        <p:txBody>
          <a:bodyPr lIns="126435" tIns="72248" rIns="126435" bIns="72248" anchor="t"/>
          <a:lstStyle/>
          <a:p>
            <a:endParaRPr lang="en-US"/>
          </a:p>
        </p:txBody>
      </p:sp>
      <p:pic>
        <p:nvPicPr>
          <p:cNvPr id="63491"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0375" y="-876300"/>
            <a:ext cx="18070513" cy="255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492" name="AutoShape 4"/>
          <p:cNvSpPr>
            <a:spLocks/>
          </p:cNvSpPr>
          <p:nvPr/>
        </p:nvSpPr>
        <p:spPr bwMode="auto">
          <a:xfrm flipV="1">
            <a:off x="4178300" y="3470275"/>
            <a:ext cx="204788" cy="460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6799"/>
                </a:moveTo>
                <a:lnTo>
                  <a:pt x="5399" y="16799"/>
                </a:lnTo>
                <a:lnTo>
                  <a:pt x="5399" y="0"/>
                </a:lnTo>
                <a:lnTo>
                  <a:pt x="16200" y="0"/>
                </a:lnTo>
                <a:lnTo>
                  <a:pt x="16200" y="16799"/>
                </a:lnTo>
                <a:lnTo>
                  <a:pt x="21600" y="16799"/>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63493" name="Rectangle 5"/>
          <p:cNvSpPr>
            <a:spLocks/>
          </p:cNvSpPr>
          <p:nvPr/>
        </p:nvSpPr>
        <p:spPr bwMode="auto">
          <a:xfrm>
            <a:off x="500063" y="2343150"/>
            <a:ext cx="3236912" cy="1976438"/>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63494" name="AutoShape 6"/>
          <p:cNvSpPr>
            <a:spLocks/>
          </p:cNvSpPr>
          <p:nvPr/>
        </p:nvSpPr>
        <p:spPr bwMode="auto">
          <a:xfrm rot="16200000" flipV="1">
            <a:off x="2814638" y="2008188"/>
            <a:ext cx="204787" cy="2662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769"/>
                </a:moveTo>
                <a:lnTo>
                  <a:pt x="5399" y="20769"/>
                </a:lnTo>
                <a:lnTo>
                  <a:pt x="5399" y="0"/>
                </a:lnTo>
                <a:lnTo>
                  <a:pt x="16200" y="0"/>
                </a:lnTo>
                <a:lnTo>
                  <a:pt x="16200" y="20769"/>
                </a:lnTo>
                <a:lnTo>
                  <a:pt x="21600" y="20769"/>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63495" name="AutoShape 7"/>
          <p:cNvSpPr>
            <a:spLocks/>
          </p:cNvSpPr>
          <p:nvPr/>
        </p:nvSpPr>
        <p:spPr bwMode="auto">
          <a:xfrm rot="5400000" flipH="1" flipV="1">
            <a:off x="3247232" y="3653631"/>
            <a:ext cx="204788" cy="1127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6"/>
                </a:moveTo>
                <a:lnTo>
                  <a:pt x="5399" y="19636"/>
                </a:lnTo>
                <a:lnTo>
                  <a:pt x="5399" y="0"/>
                </a:lnTo>
                <a:lnTo>
                  <a:pt x="16200" y="0"/>
                </a:lnTo>
                <a:lnTo>
                  <a:pt x="16200" y="19636"/>
                </a:lnTo>
                <a:lnTo>
                  <a:pt x="21600" y="19636"/>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63496" name="Rectangle 8"/>
          <p:cNvSpPr>
            <a:spLocks/>
          </p:cNvSpPr>
          <p:nvPr/>
        </p:nvSpPr>
        <p:spPr bwMode="auto">
          <a:xfrm>
            <a:off x="5529263" y="2670175"/>
            <a:ext cx="3133377" cy="1846585"/>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nchor="ctr"/>
          <a:lstStyle/>
          <a:p>
            <a:pPr defTabSz="1300163"/>
            <a:r>
              <a:rPr lang="en-US" sz="2500" dirty="0">
                <a:latin typeface="Helvetica" charset="0"/>
                <a:ea typeface="Helvetica" charset="0"/>
                <a:cs typeface="Helvetica" charset="0"/>
                <a:sym typeface="Helvetica" charset="0"/>
              </a:rPr>
              <a:t> Take the visitors down to </a:t>
            </a:r>
            <a:r>
              <a:rPr lang="en-US" sz="2500" dirty="0" smtClean="0">
                <a:latin typeface="Helvetica" charset="0"/>
                <a:ea typeface="Helvetica" charset="0"/>
                <a:cs typeface="Helvetica" charset="0"/>
                <a:sym typeface="Helvetica" charset="0"/>
              </a:rPr>
              <a:t>the new Art </a:t>
            </a:r>
            <a:r>
              <a:rPr lang="en-US" sz="2500" dirty="0" smtClean="0">
                <a:latin typeface="Helvetica" charset="0"/>
                <a:ea typeface="Helvetica" charset="0"/>
                <a:cs typeface="Helvetica" charset="0"/>
                <a:sym typeface="Helvetica" charset="0"/>
              </a:rPr>
              <a:t>Department.</a:t>
            </a:r>
            <a:endParaRPr lang="en-US" dirty="0"/>
          </a:p>
        </p:txBody>
      </p:sp>
      <p:sp>
        <p:nvSpPr>
          <p:cNvPr id="14" name="Rectangle 13">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5"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6" name="Rectangle 15">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Grp="1" noChangeArrowheads="1"/>
          </p:cNvSpPr>
          <p:nvPr>
            <p:ph type="title"/>
          </p:nvPr>
        </p:nvSpPr>
        <p:spPr>
          <a:xfrm>
            <a:off x="1281113" y="7004050"/>
            <a:ext cx="11055350" cy="2090738"/>
          </a:xfrm>
        </p:spPr>
        <p:txBody>
          <a:bodyPr lIns="126435" tIns="72248" rIns="126435" bIns="72248"/>
          <a:lstStyle/>
          <a:p>
            <a:endParaRPr lang="en-US"/>
          </a:p>
        </p:txBody>
      </p:sp>
      <p:sp>
        <p:nvSpPr>
          <p:cNvPr id="64514" name="Rectangle 2"/>
          <p:cNvSpPr>
            <a:spLocks noGrp="1" noChangeArrowheads="1"/>
          </p:cNvSpPr>
          <p:nvPr>
            <p:ph type="body" idx="1"/>
          </p:nvPr>
        </p:nvSpPr>
        <p:spPr>
          <a:xfrm>
            <a:off x="2257425" y="9501188"/>
            <a:ext cx="9102725" cy="2493962"/>
          </a:xfrm>
        </p:spPr>
        <p:txBody>
          <a:bodyPr lIns="126435" tIns="72248" rIns="126435" bIns="72248" anchor="t"/>
          <a:lstStyle/>
          <a:p>
            <a:endParaRPr lang="en-US"/>
          </a:p>
        </p:txBody>
      </p:sp>
      <p:pic>
        <p:nvPicPr>
          <p:cNvPr id="64515"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0375" y="-876300"/>
            <a:ext cx="18070513" cy="255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516" name="Rectangle 4"/>
          <p:cNvSpPr>
            <a:spLocks/>
          </p:cNvSpPr>
          <p:nvPr/>
        </p:nvSpPr>
        <p:spPr bwMode="auto">
          <a:xfrm>
            <a:off x="4178300" y="2454275"/>
            <a:ext cx="4986338" cy="1976438"/>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64517" name="AutoShape 5"/>
          <p:cNvSpPr>
            <a:spLocks/>
          </p:cNvSpPr>
          <p:nvPr/>
        </p:nvSpPr>
        <p:spPr bwMode="auto">
          <a:xfrm rot="5400000" flipH="1" flipV="1">
            <a:off x="5272882" y="-450056"/>
            <a:ext cx="204787" cy="7578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308"/>
                </a:moveTo>
                <a:lnTo>
                  <a:pt x="5400" y="21308"/>
                </a:lnTo>
                <a:lnTo>
                  <a:pt x="5400" y="0"/>
                </a:lnTo>
                <a:lnTo>
                  <a:pt x="16200" y="0"/>
                </a:lnTo>
                <a:lnTo>
                  <a:pt x="16200" y="21308"/>
                </a:lnTo>
                <a:lnTo>
                  <a:pt x="21600" y="21308"/>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64518" name="Rectangle 6"/>
          <p:cNvSpPr>
            <a:spLocks/>
          </p:cNvSpPr>
          <p:nvPr/>
        </p:nvSpPr>
        <p:spPr bwMode="auto">
          <a:xfrm>
            <a:off x="1562100" y="4605339"/>
            <a:ext cx="6605588" cy="3727846"/>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defTabSz="1300163"/>
            <a:r>
              <a:rPr lang="en-US" sz="2500" dirty="0">
                <a:latin typeface="Helvetica" charset="0"/>
                <a:ea typeface="Helvetica" charset="0"/>
                <a:cs typeface="Helvetica" charset="0"/>
                <a:sym typeface="Helvetica" charset="0"/>
              </a:rPr>
              <a:t> Turn around and point out DT5 &amp; DT6 used for Graphics and DT3 used for Textiles.</a:t>
            </a:r>
          </a:p>
          <a:p>
            <a:pPr defTabSz="1300163"/>
            <a:r>
              <a:rPr lang="en-US" sz="2500" dirty="0">
                <a:latin typeface="Helvetica" charset="0"/>
                <a:ea typeface="Helvetica" charset="0"/>
                <a:cs typeface="Helvetica" charset="0"/>
                <a:sym typeface="Helvetica" charset="0"/>
              </a:rPr>
              <a:t> </a:t>
            </a:r>
          </a:p>
          <a:p>
            <a:pPr defTabSz="1300163"/>
            <a:r>
              <a:rPr lang="en-US" sz="2500" dirty="0">
                <a:latin typeface="Helvetica" charset="0"/>
                <a:ea typeface="Helvetica" charset="0"/>
                <a:cs typeface="Helvetica" charset="0"/>
                <a:sym typeface="Helvetica" charset="0"/>
              </a:rPr>
              <a:t>Walk through DT5/6/7 where Food and Textiles are taught.  </a:t>
            </a:r>
          </a:p>
          <a:p>
            <a:pPr defTabSz="1300163"/>
            <a:r>
              <a:rPr lang="en-US" sz="2500" dirty="0">
                <a:latin typeface="Helvetica" charset="0"/>
                <a:ea typeface="Helvetica" charset="0"/>
                <a:cs typeface="Helvetica" charset="0"/>
                <a:sym typeface="Helvetica" charset="0"/>
              </a:rPr>
              <a:t> </a:t>
            </a:r>
          </a:p>
          <a:p>
            <a:pPr defTabSz="1300163"/>
            <a:r>
              <a:rPr lang="en-US" sz="2500" u="sng" dirty="0">
                <a:latin typeface="Helvetica" charset="0"/>
                <a:ea typeface="Helvetica" charset="0"/>
                <a:cs typeface="Helvetica" charset="0"/>
                <a:sym typeface="Helvetica" charset="0"/>
              </a:rPr>
              <a:t>Exit</a:t>
            </a:r>
            <a:r>
              <a:rPr lang="en-US" sz="2500" dirty="0">
                <a:latin typeface="Helvetica" charset="0"/>
                <a:ea typeface="Helvetica" charset="0"/>
                <a:cs typeface="Helvetica" charset="0"/>
                <a:sym typeface="Helvetica" charset="0"/>
              </a:rPr>
              <a:t> Food Technology – DT8 on your left (A Level Food room) - do </a:t>
            </a:r>
            <a:r>
              <a:rPr lang="en-US" sz="2500" u="sng" dirty="0">
                <a:latin typeface="Helvetica" charset="0"/>
                <a:ea typeface="Helvetica" charset="0"/>
                <a:cs typeface="Helvetica" charset="0"/>
                <a:sym typeface="Helvetica" charset="0"/>
              </a:rPr>
              <a:t>not</a:t>
            </a:r>
            <a:r>
              <a:rPr lang="en-US" sz="2500" dirty="0">
                <a:latin typeface="Helvetica" charset="0"/>
                <a:ea typeface="Helvetica" charset="0"/>
                <a:cs typeface="Helvetica" charset="0"/>
                <a:sym typeface="Helvetica" charset="0"/>
              </a:rPr>
              <a:t> enter.  Turn right out of external door.</a:t>
            </a:r>
            <a:endParaRPr lang="en-US" sz="2800" dirty="0"/>
          </a:p>
        </p:txBody>
      </p:sp>
      <p:sp>
        <p:nvSpPr>
          <p:cNvPr id="64519" name="AutoShape 7"/>
          <p:cNvSpPr>
            <a:spLocks/>
          </p:cNvSpPr>
          <p:nvPr/>
        </p:nvSpPr>
        <p:spPr bwMode="auto">
          <a:xfrm>
            <a:off x="9324975" y="3603625"/>
            <a:ext cx="204788" cy="1587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206"/>
                </a:moveTo>
                <a:lnTo>
                  <a:pt x="5400" y="20206"/>
                </a:lnTo>
                <a:lnTo>
                  <a:pt x="5400" y="0"/>
                </a:lnTo>
                <a:lnTo>
                  <a:pt x="16199" y="0"/>
                </a:lnTo>
                <a:lnTo>
                  <a:pt x="16199" y="20206"/>
                </a:lnTo>
                <a:lnTo>
                  <a:pt x="21600" y="20206"/>
                </a:lnTo>
                <a:lnTo>
                  <a:pt x="10799"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3" name="Rectangle 12">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4"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5" name="Rectangle 14">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Grp="1" noChangeArrowheads="1"/>
          </p:cNvSpPr>
          <p:nvPr>
            <p:ph type="title"/>
          </p:nvPr>
        </p:nvSpPr>
        <p:spPr>
          <a:xfrm>
            <a:off x="1281113" y="7004050"/>
            <a:ext cx="11055350" cy="2090738"/>
          </a:xfrm>
        </p:spPr>
        <p:txBody>
          <a:bodyPr lIns="126435" tIns="72248" rIns="126435" bIns="72248"/>
          <a:lstStyle/>
          <a:p>
            <a:endParaRPr lang="en-US"/>
          </a:p>
        </p:txBody>
      </p:sp>
      <p:sp>
        <p:nvSpPr>
          <p:cNvPr id="65538" name="Rectangle 2"/>
          <p:cNvSpPr>
            <a:spLocks noGrp="1" noChangeArrowheads="1"/>
          </p:cNvSpPr>
          <p:nvPr>
            <p:ph type="body" idx="1"/>
          </p:nvPr>
        </p:nvSpPr>
        <p:spPr>
          <a:xfrm>
            <a:off x="2257425" y="9501188"/>
            <a:ext cx="9102725" cy="2493962"/>
          </a:xfrm>
        </p:spPr>
        <p:txBody>
          <a:bodyPr lIns="126435" tIns="72248" rIns="126435" bIns="72248" anchor="t"/>
          <a:lstStyle/>
          <a:p>
            <a:endParaRPr lang="en-US"/>
          </a:p>
        </p:txBody>
      </p:sp>
      <p:pic>
        <p:nvPicPr>
          <p:cNvPr id="65539"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33775" y="-901700"/>
            <a:ext cx="18072100" cy="255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540" name="Rectangle 4"/>
          <p:cNvSpPr>
            <a:spLocks/>
          </p:cNvSpPr>
          <p:nvPr/>
        </p:nvSpPr>
        <p:spPr bwMode="auto">
          <a:xfrm>
            <a:off x="6648450" y="4133850"/>
            <a:ext cx="3994150" cy="2259013"/>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65541" name="Rectangle 5"/>
          <p:cNvSpPr>
            <a:spLocks/>
          </p:cNvSpPr>
          <p:nvPr/>
        </p:nvSpPr>
        <p:spPr bwMode="auto">
          <a:xfrm>
            <a:off x="663575" y="5735638"/>
            <a:ext cx="5275263" cy="1784350"/>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defTabSz="1300163"/>
            <a:r>
              <a:rPr lang="en-US" sz="2500" dirty="0">
                <a:latin typeface="Helvetica" charset="0"/>
                <a:ea typeface="Helvetica" charset="0"/>
                <a:cs typeface="Helvetica" charset="0"/>
                <a:sym typeface="Helvetica" charset="0"/>
              </a:rPr>
              <a:t>Point out MUGA (multi-purpose games area) built with the aid of Lottery funding, and new tennis courts. </a:t>
            </a:r>
            <a:endParaRPr lang="en-US" dirty="0"/>
          </a:p>
        </p:txBody>
      </p:sp>
      <p:sp>
        <p:nvSpPr>
          <p:cNvPr id="65542" name="AutoShape 6"/>
          <p:cNvSpPr>
            <a:spLocks/>
          </p:cNvSpPr>
          <p:nvPr/>
        </p:nvSpPr>
        <p:spPr bwMode="auto">
          <a:xfrm>
            <a:off x="6251575" y="3578225"/>
            <a:ext cx="204788" cy="1587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206"/>
                </a:moveTo>
                <a:lnTo>
                  <a:pt x="5400" y="20206"/>
                </a:lnTo>
                <a:lnTo>
                  <a:pt x="5400" y="0"/>
                </a:lnTo>
                <a:lnTo>
                  <a:pt x="16199" y="0"/>
                </a:lnTo>
                <a:lnTo>
                  <a:pt x="16199" y="20206"/>
                </a:lnTo>
                <a:lnTo>
                  <a:pt x="21600" y="20206"/>
                </a:lnTo>
                <a:lnTo>
                  <a:pt x="10799"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2" name="Rectangle 11">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3"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4" name="Rectangle 13">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Grp="1" noChangeArrowheads="1"/>
          </p:cNvSpPr>
          <p:nvPr>
            <p:ph type="title"/>
          </p:nvPr>
        </p:nvSpPr>
        <p:spPr>
          <a:xfrm>
            <a:off x="1281113" y="7004050"/>
            <a:ext cx="11055350" cy="2090738"/>
          </a:xfrm>
        </p:spPr>
        <p:txBody>
          <a:bodyPr lIns="126435" tIns="72248" rIns="126435" bIns="72248"/>
          <a:lstStyle/>
          <a:p>
            <a:endParaRPr lang="en-US"/>
          </a:p>
        </p:txBody>
      </p:sp>
      <p:sp>
        <p:nvSpPr>
          <p:cNvPr id="66562" name="Rectangle 2"/>
          <p:cNvSpPr>
            <a:spLocks noGrp="1" noChangeArrowheads="1"/>
          </p:cNvSpPr>
          <p:nvPr>
            <p:ph type="body" idx="1"/>
          </p:nvPr>
        </p:nvSpPr>
        <p:spPr>
          <a:xfrm>
            <a:off x="2257425" y="9501188"/>
            <a:ext cx="9102725" cy="2493962"/>
          </a:xfrm>
        </p:spPr>
        <p:txBody>
          <a:bodyPr lIns="126435" tIns="72248" rIns="126435" bIns="72248" anchor="t"/>
          <a:lstStyle/>
          <a:p>
            <a:endParaRPr lang="en-US"/>
          </a:p>
        </p:txBody>
      </p:sp>
      <p:pic>
        <p:nvPicPr>
          <p:cNvPr id="66563"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33775" y="-901700"/>
            <a:ext cx="18072100" cy="255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564" name="Rectangle 4"/>
          <p:cNvSpPr>
            <a:spLocks/>
          </p:cNvSpPr>
          <p:nvPr/>
        </p:nvSpPr>
        <p:spPr bwMode="auto">
          <a:xfrm>
            <a:off x="2276475" y="5567363"/>
            <a:ext cx="2995613" cy="1663700"/>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66565" name="Rectangle 5"/>
          <p:cNvSpPr>
            <a:spLocks/>
          </p:cNvSpPr>
          <p:nvPr/>
        </p:nvSpPr>
        <p:spPr bwMode="auto">
          <a:xfrm>
            <a:off x="3141663" y="3032125"/>
            <a:ext cx="6605587" cy="1785938"/>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nchor="ctr"/>
          <a:lstStyle/>
          <a:p>
            <a:pPr defTabSz="1300163"/>
            <a:r>
              <a:rPr lang="en-US" sz="2500" dirty="0">
                <a:latin typeface="Helvetica" charset="0"/>
                <a:ea typeface="Helvetica" charset="0"/>
                <a:cs typeface="Helvetica" charset="0"/>
                <a:sym typeface="Helvetica" charset="0"/>
              </a:rPr>
              <a:t>Walk into DT1 or </a:t>
            </a:r>
            <a:r>
              <a:rPr lang="en-US" sz="2500" dirty="0" smtClean="0">
                <a:latin typeface="Helvetica" charset="0"/>
                <a:ea typeface="Helvetica" charset="0"/>
                <a:cs typeface="Helvetica" charset="0"/>
                <a:sym typeface="Helvetica" charset="0"/>
              </a:rPr>
              <a:t>DT2. Then </a:t>
            </a:r>
            <a:r>
              <a:rPr lang="en-US" sz="2500" dirty="0">
                <a:latin typeface="Helvetica" charset="0"/>
                <a:ea typeface="Helvetica" charset="0"/>
                <a:cs typeface="Helvetica" charset="0"/>
                <a:sym typeface="Helvetica" charset="0"/>
              </a:rPr>
              <a:t>walk out through the middle doors that you have just entered and over towards the Pod.</a:t>
            </a:r>
            <a:endParaRPr lang="en-US" dirty="0"/>
          </a:p>
        </p:txBody>
      </p:sp>
      <p:sp>
        <p:nvSpPr>
          <p:cNvPr id="66566" name="AutoShape 6"/>
          <p:cNvSpPr>
            <a:spLocks/>
          </p:cNvSpPr>
          <p:nvPr/>
        </p:nvSpPr>
        <p:spPr bwMode="auto">
          <a:xfrm>
            <a:off x="6238875" y="5280025"/>
            <a:ext cx="204788" cy="19510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466"/>
                </a:moveTo>
                <a:lnTo>
                  <a:pt x="5400" y="20466"/>
                </a:lnTo>
                <a:lnTo>
                  <a:pt x="5400" y="0"/>
                </a:lnTo>
                <a:lnTo>
                  <a:pt x="16199" y="0"/>
                </a:lnTo>
                <a:lnTo>
                  <a:pt x="16199" y="20466"/>
                </a:lnTo>
                <a:lnTo>
                  <a:pt x="21600" y="20466"/>
                </a:lnTo>
                <a:lnTo>
                  <a:pt x="10799"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66567" name="AutoShape 7"/>
          <p:cNvSpPr>
            <a:spLocks/>
          </p:cNvSpPr>
          <p:nvPr/>
        </p:nvSpPr>
        <p:spPr bwMode="auto">
          <a:xfrm rot="5400000">
            <a:off x="5072063" y="6340475"/>
            <a:ext cx="241300" cy="2298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466"/>
                </a:moveTo>
                <a:lnTo>
                  <a:pt x="5400" y="20466"/>
                </a:lnTo>
                <a:lnTo>
                  <a:pt x="5400" y="0"/>
                </a:lnTo>
                <a:lnTo>
                  <a:pt x="16199" y="0"/>
                </a:lnTo>
                <a:lnTo>
                  <a:pt x="16199" y="20466"/>
                </a:lnTo>
                <a:lnTo>
                  <a:pt x="21600" y="20466"/>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3" name="Rectangle 12">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4"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5" name="Rectangle 14">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Grp="1" noChangeArrowheads="1"/>
          </p:cNvSpPr>
          <p:nvPr>
            <p:ph type="title"/>
          </p:nvPr>
        </p:nvSpPr>
        <p:spPr>
          <a:xfrm>
            <a:off x="2408238" y="6608763"/>
            <a:ext cx="11053762" cy="2090737"/>
          </a:xfrm>
        </p:spPr>
        <p:txBody>
          <a:bodyPr lIns="126435" tIns="72248" rIns="126435" bIns="72248"/>
          <a:lstStyle/>
          <a:p>
            <a:endParaRPr lang="en-US"/>
          </a:p>
        </p:txBody>
      </p:sp>
      <p:sp>
        <p:nvSpPr>
          <p:cNvPr id="67586" name="Rectangle 2"/>
          <p:cNvSpPr>
            <a:spLocks noGrp="1" noChangeArrowheads="1"/>
          </p:cNvSpPr>
          <p:nvPr>
            <p:ph type="body" idx="1"/>
          </p:nvPr>
        </p:nvSpPr>
        <p:spPr>
          <a:xfrm>
            <a:off x="2663825" y="9501188"/>
            <a:ext cx="9102725" cy="2493962"/>
          </a:xfrm>
        </p:spPr>
        <p:txBody>
          <a:bodyPr lIns="126435" tIns="72248" rIns="126435" bIns="72248" anchor="t"/>
          <a:lstStyle/>
          <a:p>
            <a:endParaRPr lang="en-US"/>
          </a:p>
        </p:txBody>
      </p:sp>
      <p:pic>
        <p:nvPicPr>
          <p:cNvPr id="67587"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59313" y="-4851400"/>
            <a:ext cx="18070513" cy="255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588" name="Rectangle 4"/>
          <p:cNvSpPr>
            <a:spLocks/>
          </p:cNvSpPr>
          <p:nvPr/>
        </p:nvSpPr>
        <p:spPr bwMode="auto">
          <a:xfrm>
            <a:off x="7486650" y="2917825"/>
            <a:ext cx="3609975" cy="1798638"/>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67589" name="Rectangle 5"/>
          <p:cNvSpPr>
            <a:spLocks/>
          </p:cNvSpPr>
          <p:nvPr/>
        </p:nvSpPr>
        <p:spPr bwMode="auto">
          <a:xfrm>
            <a:off x="2200275" y="5637213"/>
            <a:ext cx="4419600" cy="4340006"/>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nchor="ctr"/>
          <a:lstStyle/>
          <a:p>
            <a:pPr defTabSz="1300163"/>
            <a:r>
              <a:rPr lang="en-US" sz="2500" dirty="0">
                <a:latin typeface="Helvetica" charset="0"/>
                <a:ea typeface="Helvetica" charset="0"/>
                <a:cs typeface="Helvetica" charset="0"/>
                <a:sym typeface="Helvetica" charset="0"/>
              </a:rPr>
              <a:t>On your left, point out the Pod </a:t>
            </a:r>
            <a:r>
              <a:rPr lang="en-US" sz="2500" dirty="0" smtClean="0">
                <a:latin typeface="Helvetica" charset="0"/>
                <a:ea typeface="Helvetica" charset="0"/>
                <a:cs typeface="Helvetica" charset="0"/>
                <a:sym typeface="Helvetica" charset="0"/>
              </a:rPr>
              <a:t>(Learning Support).  </a:t>
            </a:r>
            <a:r>
              <a:rPr lang="en-US" sz="2500" dirty="0">
                <a:latin typeface="Helvetica" charset="0"/>
                <a:ea typeface="Helvetica" charset="0"/>
                <a:cs typeface="Helvetica" charset="0"/>
                <a:sym typeface="Helvetica" charset="0"/>
              </a:rPr>
              <a:t>Enter school through the door opposite the POD (on the link corridor with middle dining room). </a:t>
            </a:r>
            <a:endParaRPr lang="en-US" sz="2500" dirty="0" smtClean="0">
              <a:latin typeface="Helvetica" charset="0"/>
              <a:ea typeface="Helvetica" charset="0"/>
              <a:cs typeface="Helvetica" charset="0"/>
              <a:sym typeface="Helvetica" charset="0"/>
            </a:endParaRPr>
          </a:p>
          <a:p>
            <a:pPr defTabSz="1300163"/>
            <a:endParaRPr lang="en-US" sz="2500" dirty="0">
              <a:latin typeface="Helvetica" charset="0"/>
              <a:ea typeface="Helvetica" charset="0"/>
              <a:cs typeface="Helvetica" charset="0"/>
              <a:sym typeface="Helvetica" charset="0"/>
            </a:endParaRPr>
          </a:p>
          <a:p>
            <a:pPr defTabSz="1300163"/>
            <a:r>
              <a:rPr lang="en-US" sz="2500" dirty="0" smtClean="0">
                <a:latin typeface="Helvetica" charset="0"/>
                <a:ea typeface="Helvetica" charset="0"/>
                <a:cs typeface="Helvetica" charset="0"/>
                <a:sym typeface="Helvetica" charset="0"/>
              </a:rPr>
              <a:t>Turn </a:t>
            </a:r>
            <a:r>
              <a:rPr lang="en-US" sz="2500" dirty="0">
                <a:latin typeface="Helvetica" charset="0"/>
                <a:ea typeface="Helvetica" charset="0"/>
                <a:cs typeface="Helvetica" charset="0"/>
                <a:sym typeface="Helvetica" charset="0"/>
              </a:rPr>
              <a:t>left and walk </a:t>
            </a:r>
            <a:r>
              <a:rPr lang="en-US" sz="2500" dirty="0" smtClean="0">
                <a:latin typeface="Helvetica" charset="0"/>
                <a:ea typeface="Helvetica" charset="0"/>
                <a:cs typeface="Helvetica" charset="0"/>
                <a:sym typeface="Helvetica" charset="0"/>
              </a:rPr>
              <a:t>towards the new </a:t>
            </a:r>
            <a:r>
              <a:rPr lang="en-US" sz="2500" dirty="0" err="1" smtClean="0">
                <a:latin typeface="Helvetica" charset="0"/>
                <a:ea typeface="Helvetica" charset="0"/>
                <a:cs typeface="Helvetica" charset="0"/>
                <a:sym typeface="Helvetica" charset="0"/>
              </a:rPr>
              <a:t>Maths</a:t>
            </a:r>
            <a:r>
              <a:rPr lang="en-US" sz="2500" dirty="0" smtClean="0">
                <a:latin typeface="Helvetica" charset="0"/>
                <a:ea typeface="Helvetica" charset="0"/>
                <a:cs typeface="Helvetica" charset="0"/>
                <a:sym typeface="Helvetica" charset="0"/>
              </a:rPr>
              <a:t> department and L10 (L </a:t>
            </a:r>
            <a:r>
              <a:rPr lang="en-US" sz="2500" dirty="0">
                <a:latin typeface="Helvetica" charset="0"/>
                <a:ea typeface="Helvetica" charset="0"/>
                <a:cs typeface="Helvetica" charset="0"/>
                <a:sym typeface="Helvetica" charset="0"/>
              </a:rPr>
              <a:t>Corridor). </a:t>
            </a:r>
            <a:endParaRPr lang="en-US" dirty="0"/>
          </a:p>
        </p:txBody>
      </p:sp>
      <p:sp>
        <p:nvSpPr>
          <p:cNvPr id="67590" name="AutoShape 6"/>
          <p:cNvSpPr>
            <a:spLocks/>
          </p:cNvSpPr>
          <p:nvPr/>
        </p:nvSpPr>
        <p:spPr bwMode="auto">
          <a:xfrm rot="18900000" flipH="1">
            <a:off x="7494588" y="3278188"/>
            <a:ext cx="204787" cy="3722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005"/>
                </a:moveTo>
                <a:lnTo>
                  <a:pt x="5400" y="21005"/>
                </a:lnTo>
                <a:lnTo>
                  <a:pt x="5400" y="0"/>
                </a:lnTo>
                <a:lnTo>
                  <a:pt x="16199" y="0"/>
                </a:lnTo>
                <a:lnTo>
                  <a:pt x="16199" y="21005"/>
                </a:lnTo>
                <a:lnTo>
                  <a:pt x="21600" y="21005"/>
                </a:lnTo>
                <a:lnTo>
                  <a:pt x="10799"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67591" name="AutoShape 7"/>
          <p:cNvSpPr>
            <a:spLocks/>
          </p:cNvSpPr>
          <p:nvPr/>
        </p:nvSpPr>
        <p:spPr bwMode="auto">
          <a:xfrm rot="16200000" flipH="1">
            <a:off x="5149057" y="2677319"/>
            <a:ext cx="241300" cy="16970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063"/>
                </a:moveTo>
                <a:lnTo>
                  <a:pt x="5400" y="20063"/>
                </a:lnTo>
                <a:lnTo>
                  <a:pt x="5400" y="0"/>
                </a:lnTo>
                <a:lnTo>
                  <a:pt x="16199" y="0"/>
                </a:lnTo>
                <a:lnTo>
                  <a:pt x="16199" y="20063"/>
                </a:lnTo>
                <a:lnTo>
                  <a:pt x="21600" y="20063"/>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67592" name="AutoShape 8"/>
          <p:cNvSpPr>
            <a:spLocks/>
          </p:cNvSpPr>
          <p:nvPr/>
        </p:nvSpPr>
        <p:spPr bwMode="auto">
          <a:xfrm rot="16200000" flipH="1">
            <a:off x="9863138" y="6524625"/>
            <a:ext cx="241300" cy="163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009"/>
                </a:moveTo>
                <a:lnTo>
                  <a:pt x="5400" y="20009"/>
                </a:lnTo>
                <a:lnTo>
                  <a:pt x="5400" y="0"/>
                </a:lnTo>
                <a:lnTo>
                  <a:pt x="16199" y="0"/>
                </a:lnTo>
                <a:lnTo>
                  <a:pt x="16199" y="20009"/>
                </a:lnTo>
                <a:lnTo>
                  <a:pt x="21600" y="20009"/>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4" name="Rectangle 13">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5"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6" name="Rectangle 15">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Grp="1" noChangeArrowheads="1"/>
          </p:cNvSpPr>
          <p:nvPr>
            <p:ph type="title"/>
          </p:nvPr>
        </p:nvSpPr>
        <p:spPr>
          <a:xfrm>
            <a:off x="1179513" y="1731963"/>
            <a:ext cx="11053762" cy="2090737"/>
          </a:xfrm>
        </p:spPr>
        <p:txBody>
          <a:bodyPr lIns="126435" tIns="72248" rIns="126435" bIns="72248"/>
          <a:lstStyle/>
          <a:p>
            <a:endParaRPr lang="en-US"/>
          </a:p>
        </p:txBody>
      </p:sp>
      <p:sp>
        <p:nvSpPr>
          <p:cNvPr id="68610" name="Rectangle 2"/>
          <p:cNvSpPr>
            <a:spLocks noGrp="1" noChangeArrowheads="1"/>
          </p:cNvSpPr>
          <p:nvPr>
            <p:ph type="body" idx="1"/>
          </p:nvPr>
        </p:nvSpPr>
        <p:spPr>
          <a:xfrm>
            <a:off x="1435100" y="4625975"/>
            <a:ext cx="9102725" cy="2492375"/>
          </a:xfrm>
        </p:spPr>
        <p:txBody>
          <a:bodyPr lIns="126435" tIns="72248" rIns="126435" bIns="72248" anchor="t"/>
          <a:lstStyle/>
          <a:p>
            <a:endParaRPr lang="en-US"/>
          </a:p>
        </p:txBody>
      </p:sp>
      <p:pic>
        <p:nvPicPr>
          <p:cNvPr id="68611"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8038" y="-9728200"/>
            <a:ext cx="18070513" cy="255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12" name="Rectangle 4"/>
          <p:cNvSpPr>
            <a:spLocks/>
          </p:cNvSpPr>
          <p:nvPr/>
        </p:nvSpPr>
        <p:spPr bwMode="auto">
          <a:xfrm>
            <a:off x="2814638" y="5106988"/>
            <a:ext cx="4506912" cy="1784350"/>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nchor="ctr"/>
          <a:lstStyle/>
          <a:p>
            <a:pPr defTabSz="1300163"/>
            <a:r>
              <a:rPr lang="en-US" sz="2500" dirty="0" smtClean="0">
                <a:latin typeface="Helvetica" charset="0"/>
                <a:ea typeface="Helvetica" charset="0"/>
                <a:cs typeface="Helvetica" charset="0"/>
                <a:sym typeface="Helvetica" charset="0"/>
              </a:rPr>
              <a:t>Climb </a:t>
            </a:r>
            <a:r>
              <a:rPr lang="en-US" sz="2500" dirty="0">
                <a:latin typeface="Helvetica" charset="0"/>
                <a:ea typeface="Helvetica" charset="0"/>
                <a:cs typeface="Helvetica" charset="0"/>
                <a:sym typeface="Helvetica" charset="0"/>
              </a:rPr>
              <a:t>the stairs opposite L21 to </a:t>
            </a:r>
            <a:r>
              <a:rPr lang="en-US" sz="2500" dirty="0" smtClean="0">
                <a:latin typeface="Helvetica" charset="0"/>
                <a:ea typeface="Helvetica" charset="0"/>
                <a:cs typeface="Helvetica" charset="0"/>
                <a:sym typeface="Helvetica" charset="0"/>
              </a:rPr>
              <a:t>the </a:t>
            </a:r>
            <a:r>
              <a:rPr lang="en-US" sz="2500" dirty="0" smtClean="0">
                <a:latin typeface="Helvetica" charset="0"/>
                <a:ea typeface="Helvetica" charset="0"/>
                <a:cs typeface="Helvetica" charset="0"/>
                <a:sym typeface="Helvetica" charset="0"/>
              </a:rPr>
              <a:t>Humanities corridor</a:t>
            </a:r>
            <a:r>
              <a:rPr lang="en-US" sz="2500" dirty="0">
                <a:latin typeface="Helvetica" charset="0"/>
                <a:ea typeface="Helvetica" charset="0"/>
                <a:cs typeface="Helvetica" charset="0"/>
                <a:sym typeface="Helvetica" charset="0"/>
              </a:rPr>
              <a:t>. </a:t>
            </a:r>
            <a:endParaRPr lang="en-US" dirty="0"/>
          </a:p>
        </p:txBody>
      </p:sp>
      <p:sp>
        <p:nvSpPr>
          <p:cNvPr id="68613" name="AutoShape 5"/>
          <p:cNvSpPr>
            <a:spLocks/>
          </p:cNvSpPr>
          <p:nvPr/>
        </p:nvSpPr>
        <p:spPr bwMode="auto">
          <a:xfrm flipH="1">
            <a:off x="9369425" y="2417763"/>
            <a:ext cx="241300" cy="2151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388"/>
                </a:moveTo>
                <a:lnTo>
                  <a:pt x="5400" y="20388"/>
                </a:lnTo>
                <a:lnTo>
                  <a:pt x="5400" y="0"/>
                </a:lnTo>
                <a:lnTo>
                  <a:pt x="16199" y="0"/>
                </a:lnTo>
                <a:lnTo>
                  <a:pt x="16199" y="20388"/>
                </a:lnTo>
                <a:lnTo>
                  <a:pt x="21600" y="20388"/>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68614" name="AutoShape 6"/>
          <p:cNvSpPr>
            <a:spLocks/>
          </p:cNvSpPr>
          <p:nvPr/>
        </p:nvSpPr>
        <p:spPr bwMode="auto">
          <a:xfrm rot="16200000" flipH="1">
            <a:off x="6354763" y="-352425"/>
            <a:ext cx="241300" cy="5683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141"/>
                </a:moveTo>
                <a:lnTo>
                  <a:pt x="5400" y="21141"/>
                </a:lnTo>
                <a:lnTo>
                  <a:pt x="5400" y="0"/>
                </a:lnTo>
                <a:lnTo>
                  <a:pt x="16199" y="0"/>
                </a:lnTo>
                <a:lnTo>
                  <a:pt x="16199" y="21141"/>
                </a:lnTo>
                <a:lnTo>
                  <a:pt x="21600" y="21141"/>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68615" name="Rectangle 7"/>
          <p:cNvSpPr>
            <a:spLocks/>
          </p:cNvSpPr>
          <p:nvPr/>
        </p:nvSpPr>
        <p:spPr bwMode="auto">
          <a:xfrm>
            <a:off x="7832725" y="2703513"/>
            <a:ext cx="3278188" cy="4300537"/>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68616" name="AutoShape 8"/>
          <p:cNvSpPr>
            <a:spLocks/>
          </p:cNvSpPr>
          <p:nvPr/>
        </p:nvSpPr>
        <p:spPr bwMode="auto">
          <a:xfrm rot="5400000">
            <a:off x="8857457" y="4177506"/>
            <a:ext cx="241300" cy="1023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055"/>
                </a:moveTo>
                <a:lnTo>
                  <a:pt x="5400" y="19055"/>
                </a:lnTo>
                <a:lnTo>
                  <a:pt x="5400" y="0"/>
                </a:lnTo>
                <a:lnTo>
                  <a:pt x="16199" y="0"/>
                </a:lnTo>
                <a:lnTo>
                  <a:pt x="16199" y="19055"/>
                </a:lnTo>
                <a:lnTo>
                  <a:pt x="21600" y="19055"/>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4" name="Rectangle 13">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5"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6" name="Rectangle 15">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Grp="1" noChangeArrowheads="1"/>
          </p:cNvSpPr>
          <p:nvPr>
            <p:ph type="title"/>
          </p:nvPr>
        </p:nvSpPr>
        <p:spPr>
          <a:xfrm>
            <a:off x="-1582640" y="390525"/>
            <a:ext cx="11703051" cy="1625600"/>
          </a:xfrm>
        </p:spPr>
        <p:txBody>
          <a:bodyPr lIns="126435" tIns="72248" rIns="126435" bIns="72248"/>
          <a:lstStyle/>
          <a:p>
            <a:endParaRPr lang="en-US"/>
          </a:p>
        </p:txBody>
      </p:sp>
      <p:sp>
        <p:nvSpPr>
          <p:cNvPr id="69634" name="Rectangle 2"/>
          <p:cNvSpPr>
            <a:spLocks noGrp="1" noChangeArrowheads="1"/>
          </p:cNvSpPr>
          <p:nvPr>
            <p:ph type="body" idx="1"/>
          </p:nvPr>
        </p:nvSpPr>
        <p:spPr>
          <a:xfrm>
            <a:off x="-1582640" y="2274888"/>
            <a:ext cx="11703051" cy="6437312"/>
          </a:xfrm>
        </p:spPr>
        <p:txBody>
          <a:bodyPr lIns="126435" tIns="72248" rIns="126435" bIns="72248" anchor="t"/>
          <a:lstStyle/>
          <a:p>
            <a:endParaRPr lang="en-US"/>
          </a:p>
        </p:txBody>
      </p:sp>
      <p:pic>
        <p:nvPicPr>
          <p:cNvPr id="69635" name="Picture 3" descr="image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1927" y="-6626225"/>
            <a:ext cx="15359063" cy="2172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9636" name="AutoShape 4"/>
          <p:cNvSpPr>
            <a:spLocks/>
          </p:cNvSpPr>
          <p:nvPr/>
        </p:nvSpPr>
        <p:spPr bwMode="auto">
          <a:xfrm>
            <a:off x="9390161" y="1087438"/>
            <a:ext cx="204787" cy="6962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282"/>
                </a:moveTo>
                <a:lnTo>
                  <a:pt x="5399" y="21282"/>
                </a:lnTo>
                <a:lnTo>
                  <a:pt x="5399" y="0"/>
                </a:lnTo>
                <a:lnTo>
                  <a:pt x="16200" y="0"/>
                </a:lnTo>
                <a:lnTo>
                  <a:pt x="16200" y="21282"/>
                </a:lnTo>
                <a:lnTo>
                  <a:pt x="21600" y="21282"/>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69637" name="Rectangle 5"/>
          <p:cNvSpPr>
            <a:spLocks/>
          </p:cNvSpPr>
          <p:nvPr/>
        </p:nvSpPr>
        <p:spPr bwMode="auto">
          <a:xfrm>
            <a:off x="7397848" y="-1311275"/>
            <a:ext cx="2765425" cy="13868400"/>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69638" name="Rectangle 6"/>
          <p:cNvSpPr>
            <a:spLocks/>
          </p:cNvSpPr>
          <p:nvPr/>
        </p:nvSpPr>
        <p:spPr bwMode="auto">
          <a:xfrm>
            <a:off x="658911" y="4813300"/>
            <a:ext cx="5888037" cy="1390650"/>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algn="l" defTabSz="1300163"/>
            <a:r>
              <a:rPr lang="en-US" sz="2500" dirty="0" smtClean="0">
                <a:latin typeface="Helvetica" charset="0"/>
                <a:ea typeface="Helvetica" charset="0"/>
                <a:cs typeface="Helvetica" charset="0"/>
                <a:sym typeface="Helvetica" charset="0"/>
              </a:rPr>
              <a:t>Walk </a:t>
            </a:r>
            <a:r>
              <a:rPr lang="en-US" sz="2500" dirty="0">
                <a:latin typeface="Helvetica" charset="0"/>
                <a:ea typeface="Helvetica" charset="0"/>
                <a:cs typeface="Helvetica" charset="0"/>
                <a:sym typeface="Helvetica" charset="0"/>
              </a:rPr>
              <a:t>along this corridor – enter one of the rooms. Return to the lower school corridor by the stairs near L4. </a:t>
            </a:r>
            <a:endParaRPr lang="en-US" dirty="0"/>
          </a:p>
        </p:txBody>
      </p:sp>
      <p:sp>
        <p:nvSpPr>
          <p:cNvPr id="69639" name="Rectangle 7"/>
          <p:cNvSpPr>
            <a:spLocks/>
          </p:cNvSpPr>
          <p:nvPr/>
        </p:nvSpPr>
        <p:spPr bwMode="auto">
          <a:xfrm>
            <a:off x="10163273" y="5740400"/>
            <a:ext cx="1990725" cy="6816725"/>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69640" name="AutoShape 8"/>
          <p:cNvSpPr>
            <a:spLocks/>
          </p:cNvSpPr>
          <p:nvPr/>
        </p:nvSpPr>
        <p:spPr bwMode="auto">
          <a:xfrm rot="16200000" flipH="1" flipV="1">
            <a:off x="9191724" y="8058150"/>
            <a:ext cx="241300" cy="561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6973"/>
                </a:moveTo>
                <a:lnTo>
                  <a:pt x="5400" y="16973"/>
                </a:lnTo>
                <a:lnTo>
                  <a:pt x="5400" y="0"/>
                </a:lnTo>
                <a:lnTo>
                  <a:pt x="16199" y="0"/>
                </a:lnTo>
                <a:lnTo>
                  <a:pt x="16199" y="16973"/>
                </a:lnTo>
                <a:lnTo>
                  <a:pt x="21600" y="16973"/>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5" name="Rectangle 14">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6"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7" name="Rectangle 16">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Grp="1" noChangeArrowheads="1"/>
          </p:cNvSpPr>
          <p:nvPr>
            <p:ph type="title"/>
          </p:nvPr>
        </p:nvSpPr>
        <p:spPr>
          <a:xfrm>
            <a:off x="1179513" y="-1992313"/>
            <a:ext cx="11053762" cy="2089151"/>
          </a:xfrm>
        </p:spPr>
        <p:txBody>
          <a:bodyPr lIns="126435" tIns="72248" rIns="126435" bIns="72248"/>
          <a:lstStyle/>
          <a:p>
            <a:endParaRPr lang="en-US"/>
          </a:p>
        </p:txBody>
      </p:sp>
      <p:sp>
        <p:nvSpPr>
          <p:cNvPr id="70658" name="Rectangle 2"/>
          <p:cNvSpPr>
            <a:spLocks noGrp="1" noChangeArrowheads="1"/>
          </p:cNvSpPr>
          <p:nvPr>
            <p:ph type="body" idx="1"/>
          </p:nvPr>
        </p:nvSpPr>
        <p:spPr>
          <a:xfrm>
            <a:off x="1435100" y="900113"/>
            <a:ext cx="9102725" cy="2492375"/>
          </a:xfrm>
        </p:spPr>
        <p:txBody>
          <a:bodyPr lIns="126435" tIns="72248" rIns="126435" bIns="72248" anchor="t"/>
          <a:lstStyle/>
          <a:p>
            <a:endParaRPr lang="en-US"/>
          </a:p>
        </p:txBody>
      </p:sp>
      <p:pic>
        <p:nvPicPr>
          <p:cNvPr id="70659"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8038" y="-13454063"/>
            <a:ext cx="18070513" cy="255619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0660" name="Rectangle 4"/>
          <p:cNvSpPr>
            <a:spLocks/>
          </p:cNvSpPr>
          <p:nvPr/>
        </p:nvSpPr>
        <p:spPr bwMode="auto">
          <a:xfrm>
            <a:off x="868363" y="1457325"/>
            <a:ext cx="6605587" cy="3131443"/>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algn="l" defTabSz="1300163"/>
            <a:r>
              <a:rPr lang="en-US" sz="2500" dirty="0">
                <a:latin typeface="Helvetica" charset="0"/>
                <a:ea typeface="Helvetica" charset="0"/>
                <a:cs typeface="Helvetica" charset="0"/>
                <a:sym typeface="Helvetica" charset="0"/>
              </a:rPr>
              <a:t>Point out lower school dining area used to serve breakfast, snacks at break and lunch. </a:t>
            </a:r>
          </a:p>
          <a:p>
            <a:pPr algn="l" defTabSz="1300163"/>
            <a:endParaRPr lang="en-US" sz="2500" dirty="0">
              <a:latin typeface="Helvetica" charset="0"/>
              <a:ea typeface="Helvetica" charset="0"/>
              <a:cs typeface="Helvetica" charset="0"/>
              <a:sym typeface="Helvetica" charset="0"/>
            </a:endParaRPr>
          </a:p>
          <a:p>
            <a:pPr algn="l" defTabSz="1300163"/>
            <a:r>
              <a:rPr lang="en-US" sz="2500" dirty="0">
                <a:latin typeface="Helvetica" charset="0"/>
                <a:ea typeface="Helvetica" charset="0"/>
                <a:cs typeface="Helvetica" charset="0"/>
                <a:sym typeface="Helvetica" charset="0"/>
              </a:rPr>
              <a:t>Continue walking along lower school corridor to Geography rooms </a:t>
            </a:r>
            <a:r>
              <a:rPr lang="en-US" sz="2500" dirty="0" smtClean="0">
                <a:latin typeface="Helvetica" charset="0"/>
                <a:ea typeface="Helvetica" charset="0"/>
                <a:cs typeface="Helvetica" charset="0"/>
                <a:sym typeface="Helvetica" charset="0"/>
              </a:rPr>
              <a:t>L12 or </a:t>
            </a:r>
            <a:r>
              <a:rPr lang="en-US" sz="2500" dirty="0">
                <a:latin typeface="Helvetica" charset="0"/>
                <a:ea typeface="Helvetica" charset="0"/>
                <a:cs typeface="Helvetica" charset="0"/>
                <a:sym typeface="Helvetica" charset="0"/>
              </a:rPr>
              <a:t>L17</a:t>
            </a:r>
            <a:r>
              <a:rPr lang="en-US" sz="2500" dirty="0" smtClean="0">
                <a:latin typeface="Helvetica" charset="0"/>
                <a:ea typeface="Helvetica" charset="0"/>
                <a:cs typeface="Helvetica" charset="0"/>
                <a:sym typeface="Helvetica" charset="0"/>
              </a:rPr>
              <a:t>.</a:t>
            </a:r>
          </a:p>
          <a:p>
            <a:pPr algn="l" defTabSz="1300163"/>
            <a:endParaRPr lang="en-US" sz="2500" dirty="0">
              <a:latin typeface="Helvetica" charset="0"/>
              <a:ea typeface="Helvetica" charset="0"/>
              <a:cs typeface="Helvetica" charset="0"/>
              <a:sym typeface="Helvetica" charset="0"/>
            </a:endParaRPr>
          </a:p>
          <a:p>
            <a:pPr algn="l" defTabSz="1300163"/>
            <a:r>
              <a:rPr lang="en-US" sz="2500" dirty="0">
                <a:latin typeface="Helvetica" charset="0"/>
                <a:ea typeface="Helvetica" charset="0"/>
                <a:cs typeface="Helvetica" charset="0"/>
                <a:sym typeface="Helvetica" charset="0"/>
              </a:rPr>
              <a:t>Walk across to B Block. </a:t>
            </a:r>
            <a:endParaRPr lang="en-US" dirty="0"/>
          </a:p>
        </p:txBody>
      </p:sp>
      <p:sp>
        <p:nvSpPr>
          <p:cNvPr id="70661" name="AutoShape 5"/>
          <p:cNvSpPr>
            <a:spLocks/>
          </p:cNvSpPr>
          <p:nvPr/>
        </p:nvSpPr>
        <p:spPr bwMode="auto">
          <a:xfrm flipH="1">
            <a:off x="9164638" y="3505200"/>
            <a:ext cx="241300" cy="4198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979"/>
                </a:moveTo>
                <a:lnTo>
                  <a:pt x="5400" y="20979"/>
                </a:lnTo>
                <a:lnTo>
                  <a:pt x="5400" y="0"/>
                </a:lnTo>
                <a:lnTo>
                  <a:pt x="16199" y="0"/>
                </a:lnTo>
                <a:lnTo>
                  <a:pt x="16199" y="20979"/>
                </a:lnTo>
                <a:lnTo>
                  <a:pt x="21600" y="20979"/>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70662" name="Rectangle 6"/>
          <p:cNvSpPr>
            <a:spLocks/>
          </p:cNvSpPr>
          <p:nvPr/>
        </p:nvSpPr>
        <p:spPr bwMode="auto">
          <a:xfrm>
            <a:off x="7972425" y="4119563"/>
            <a:ext cx="3276600" cy="4711700"/>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70663" name="AutoShape 7"/>
          <p:cNvSpPr>
            <a:spLocks/>
          </p:cNvSpPr>
          <p:nvPr/>
        </p:nvSpPr>
        <p:spPr bwMode="auto">
          <a:xfrm flipH="1" flipV="1">
            <a:off x="9471025" y="2930525"/>
            <a:ext cx="241300" cy="4197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979"/>
                </a:moveTo>
                <a:lnTo>
                  <a:pt x="5400" y="20979"/>
                </a:lnTo>
                <a:lnTo>
                  <a:pt x="5400" y="0"/>
                </a:lnTo>
                <a:lnTo>
                  <a:pt x="16199" y="0"/>
                </a:lnTo>
                <a:lnTo>
                  <a:pt x="16199" y="20979"/>
                </a:lnTo>
                <a:lnTo>
                  <a:pt x="21600" y="20979"/>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70664" name="AutoShape 8"/>
          <p:cNvSpPr>
            <a:spLocks/>
          </p:cNvSpPr>
          <p:nvPr/>
        </p:nvSpPr>
        <p:spPr bwMode="auto">
          <a:xfrm rot="16200000" flipH="1">
            <a:off x="10425907" y="2358231"/>
            <a:ext cx="241300" cy="1331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42"/>
                </a:moveTo>
                <a:lnTo>
                  <a:pt x="5400" y="19642"/>
                </a:lnTo>
                <a:lnTo>
                  <a:pt x="5400" y="0"/>
                </a:lnTo>
                <a:lnTo>
                  <a:pt x="16199" y="0"/>
                </a:lnTo>
                <a:lnTo>
                  <a:pt x="16199" y="19642"/>
                </a:lnTo>
                <a:lnTo>
                  <a:pt x="21600" y="19642"/>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4" name="Rectangle 13">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5"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6" name="Rectangle 15">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Grp="1" noChangeArrowheads="1"/>
          </p:cNvSpPr>
          <p:nvPr>
            <p:ph type="title"/>
          </p:nvPr>
        </p:nvSpPr>
        <p:spPr>
          <a:xfrm>
            <a:off x="1366838" y="-1042988"/>
            <a:ext cx="11703050" cy="1624013"/>
          </a:xfrm>
        </p:spPr>
        <p:txBody>
          <a:bodyPr lIns="126435" tIns="72248" rIns="126435" bIns="72248"/>
          <a:lstStyle/>
          <a:p>
            <a:endParaRPr lang="en-US"/>
          </a:p>
        </p:txBody>
      </p:sp>
      <p:sp>
        <p:nvSpPr>
          <p:cNvPr id="71682" name="Rectangle 2"/>
          <p:cNvSpPr>
            <a:spLocks noGrp="1" noChangeArrowheads="1"/>
          </p:cNvSpPr>
          <p:nvPr>
            <p:ph type="body" idx="1"/>
          </p:nvPr>
        </p:nvSpPr>
        <p:spPr>
          <a:xfrm>
            <a:off x="1366838" y="841375"/>
            <a:ext cx="11703050" cy="6437313"/>
          </a:xfrm>
        </p:spPr>
        <p:txBody>
          <a:bodyPr lIns="126435" tIns="72248" rIns="126435" bIns="72248" anchor="t"/>
          <a:lstStyle/>
          <a:p>
            <a:endParaRPr lang="en-US"/>
          </a:p>
        </p:txBody>
      </p:sp>
      <p:pic>
        <p:nvPicPr>
          <p:cNvPr id="71683" name="Picture 3" descr="image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775" y="-2803525"/>
            <a:ext cx="18330863" cy="259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684" name="Rectangle 4"/>
          <p:cNvSpPr>
            <a:spLocks/>
          </p:cNvSpPr>
          <p:nvPr/>
        </p:nvSpPr>
        <p:spPr bwMode="auto">
          <a:xfrm>
            <a:off x="4862513" y="6013450"/>
            <a:ext cx="4813300" cy="2175718"/>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defTabSz="1300163"/>
            <a:r>
              <a:rPr lang="en-US" sz="3900" dirty="0">
                <a:latin typeface="Helvetica" charset="0"/>
                <a:ea typeface="Helvetica" charset="0"/>
                <a:cs typeface="Helvetica" charset="0"/>
                <a:sym typeface="Helvetica" charset="0"/>
              </a:rPr>
              <a:t>Point out the POD 3 and 4 used by </a:t>
            </a:r>
            <a:r>
              <a:rPr lang="en-US" sz="3900" dirty="0" smtClean="0">
                <a:latin typeface="Helvetica" charset="0"/>
                <a:ea typeface="Helvetica" charset="0"/>
                <a:cs typeface="Helvetica" charset="0"/>
                <a:sym typeface="Helvetica" charset="0"/>
              </a:rPr>
              <a:t>English. </a:t>
            </a:r>
            <a:endParaRPr lang="en-US" dirty="0"/>
          </a:p>
        </p:txBody>
      </p:sp>
      <p:sp>
        <p:nvSpPr>
          <p:cNvPr id="71685" name="AutoShape 5"/>
          <p:cNvSpPr>
            <a:spLocks/>
          </p:cNvSpPr>
          <p:nvPr/>
        </p:nvSpPr>
        <p:spPr bwMode="auto">
          <a:xfrm flipH="1">
            <a:off x="13568363" y="2852738"/>
            <a:ext cx="241300" cy="168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057"/>
                </a:moveTo>
                <a:lnTo>
                  <a:pt x="5400" y="20057"/>
                </a:lnTo>
                <a:lnTo>
                  <a:pt x="5400" y="0"/>
                </a:lnTo>
                <a:lnTo>
                  <a:pt x="16199" y="0"/>
                </a:lnTo>
                <a:lnTo>
                  <a:pt x="16199" y="20057"/>
                </a:lnTo>
                <a:lnTo>
                  <a:pt x="21600" y="20057"/>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71686" name="AutoShape 6"/>
          <p:cNvSpPr>
            <a:spLocks/>
          </p:cNvSpPr>
          <p:nvPr/>
        </p:nvSpPr>
        <p:spPr bwMode="auto">
          <a:xfrm rot="5400000" flipV="1">
            <a:off x="5592762" y="2787651"/>
            <a:ext cx="561975" cy="3327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772"/>
                </a:moveTo>
                <a:lnTo>
                  <a:pt x="5400" y="19772"/>
                </a:lnTo>
                <a:lnTo>
                  <a:pt x="5400" y="0"/>
                </a:lnTo>
                <a:lnTo>
                  <a:pt x="16200" y="0"/>
                </a:lnTo>
                <a:lnTo>
                  <a:pt x="16200" y="19772"/>
                </a:lnTo>
                <a:lnTo>
                  <a:pt x="21600" y="19772"/>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71687" name="Rectangle 7"/>
          <p:cNvSpPr>
            <a:spLocks/>
          </p:cNvSpPr>
          <p:nvPr/>
        </p:nvSpPr>
        <p:spPr bwMode="auto">
          <a:xfrm>
            <a:off x="3252788" y="1028700"/>
            <a:ext cx="2582862" cy="2516188"/>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3" name="Rectangle 12">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4"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5" name="Rectangle 14">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Grp="1" noChangeArrowheads="1"/>
          </p:cNvSpPr>
          <p:nvPr>
            <p:ph type="title"/>
          </p:nvPr>
        </p:nvSpPr>
        <p:spPr>
          <a:xfrm>
            <a:off x="1366838" y="-1512888"/>
            <a:ext cx="11703050" cy="1624013"/>
          </a:xfrm>
        </p:spPr>
        <p:txBody>
          <a:bodyPr lIns="126435" tIns="72248" rIns="126435" bIns="72248"/>
          <a:lstStyle/>
          <a:p>
            <a:endParaRPr lang="en-US"/>
          </a:p>
        </p:txBody>
      </p:sp>
      <p:sp>
        <p:nvSpPr>
          <p:cNvPr id="72706" name="Rectangle 2"/>
          <p:cNvSpPr>
            <a:spLocks noGrp="1" noChangeArrowheads="1"/>
          </p:cNvSpPr>
          <p:nvPr>
            <p:ph type="body" idx="1"/>
          </p:nvPr>
        </p:nvSpPr>
        <p:spPr>
          <a:xfrm>
            <a:off x="1366838" y="371475"/>
            <a:ext cx="11703050" cy="6437313"/>
          </a:xfrm>
        </p:spPr>
        <p:txBody>
          <a:bodyPr lIns="126435" tIns="72248" rIns="126435" bIns="72248" anchor="t"/>
          <a:lstStyle/>
          <a:p>
            <a:endParaRPr lang="en-US"/>
          </a:p>
        </p:txBody>
      </p:sp>
      <p:pic>
        <p:nvPicPr>
          <p:cNvPr id="72707" name="Picture 3" descr="image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150" y="-6284913"/>
            <a:ext cx="18329275" cy="259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2708" name="Rectangle 4"/>
          <p:cNvSpPr>
            <a:spLocks/>
          </p:cNvSpPr>
          <p:nvPr/>
        </p:nvSpPr>
        <p:spPr bwMode="auto">
          <a:xfrm>
            <a:off x="1803400" y="2255838"/>
            <a:ext cx="4813300" cy="5086350"/>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algn="l" defTabSz="1300163"/>
            <a:r>
              <a:rPr lang="en-US" sz="3900" dirty="0">
                <a:latin typeface="Helvetica" charset="0"/>
                <a:ea typeface="Helvetica" charset="0"/>
                <a:cs typeface="Helvetica" charset="0"/>
                <a:sym typeface="Helvetica" charset="0"/>
              </a:rPr>
              <a:t>Enter B Block – </a:t>
            </a:r>
            <a:r>
              <a:rPr lang="en-US" sz="3900" u="sng" dirty="0">
                <a:latin typeface="Helvetica" charset="0"/>
                <a:ea typeface="Helvetica" charset="0"/>
                <a:cs typeface="Helvetica" charset="0"/>
                <a:sym typeface="Helvetica" charset="0"/>
              </a:rPr>
              <a:t>walk along ground floor only</a:t>
            </a:r>
            <a:r>
              <a:rPr lang="en-US" sz="3900" dirty="0">
                <a:latin typeface="Helvetica" charset="0"/>
                <a:ea typeface="Helvetica" charset="0"/>
                <a:cs typeface="Helvetica" charset="0"/>
                <a:sym typeface="Helvetica" charset="0"/>
              </a:rPr>
              <a:t>.  Enter an </a:t>
            </a:r>
            <a:r>
              <a:rPr lang="en-US" sz="3900" dirty="0" smtClean="0">
                <a:latin typeface="Helvetica" charset="0"/>
                <a:ea typeface="Helvetica" charset="0"/>
                <a:cs typeface="Helvetica" charset="0"/>
                <a:sym typeface="Helvetica" charset="0"/>
              </a:rPr>
              <a:t>MFL room </a:t>
            </a:r>
            <a:r>
              <a:rPr lang="en-US" sz="3900" dirty="0">
                <a:latin typeface="Helvetica" charset="0"/>
                <a:ea typeface="Helvetica" charset="0"/>
                <a:cs typeface="Helvetica" charset="0"/>
                <a:sym typeface="Helvetica" charset="0"/>
              </a:rPr>
              <a:t>(B block), through the double doors to C Block (6</a:t>
            </a:r>
            <a:r>
              <a:rPr lang="en-US" sz="3900" baseline="31000" dirty="0">
                <a:latin typeface="Helvetica" charset="0"/>
                <a:ea typeface="Helvetica" charset="0"/>
                <a:cs typeface="Helvetica" charset="0"/>
                <a:sym typeface="Helvetica" charset="0"/>
              </a:rPr>
              <a:t>th</a:t>
            </a:r>
            <a:r>
              <a:rPr lang="en-US" sz="3900" dirty="0">
                <a:latin typeface="Helvetica" charset="0"/>
                <a:ea typeface="Helvetica" charset="0"/>
                <a:cs typeface="Helvetica" charset="0"/>
                <a:sym typeface="Helvetica" charset="0"/>
              </a:rPr>
              <a:t> Form teaching areas). </a:t>
            </a:r>
            <a:endParaRPr lang="en-US" dirty="0"/>
          </a:p>
        </p:txBody>
      </p:sp>
      <p:sp>
        <p:nvSpPr>
          <p:cNvPr id="72709" name="AutoShape 5"/>
          <p:cNvSpPr>
            <a:spLocks/>
          </p:cNvSpPr>
          <p:nvPr/>
        </p:nvSpPr>
        <p:spPr bwMode="auto">
          <a:xfrm flipH="1">
            <a:off x="9369425" y="923925"/>
            <a:ext cx="358775" cy="8294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133"/>
                </a:moveTo>
                <a:lnTo>
                  <a:pt x="5400" y="21133"/>
                </a:lnTo>
                <a:lnTo>
                  <a:pt x="5400" y="0"/>
                </a:lnTo>
                <a:lnTo>
                  <a:pt x="16200" y="0"/>
                </a:lnTo>
                <a:lnTo>
                  <a:pt x="16200" y="21133"/>
                </a:lnTo>
                <a:lnTo>
                  <a:pt x="21600" y="21133"/>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72710" name="Rectangle 6"/>
          <p:cNvSpPr>
            <a:spLocks/>
          </p:cNvSpPr>
          <p:nvPr/>
        </p:nvSpPr>
        <p:spPr bwMode="auto">
          <a:xfrm>
            <a:off x="7302500" y="574675"/>
            <a:ext cx="4687888" cy="8850313"/>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2" name="Rectangle 11">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3"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4" name="Rectangle 13">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974725" y="3028950"/>
            <a:ext cx="11053763" cy="2090738"/>
          </a:xfrm>
        </p:spPr>
        <p:txBody>
          <a:bodyPr lIns="126435" tIns="72248" rIns="126435" bIns="72248"/>
          <a:lstStyle/>
          <a:p>
            <a:endParaRPr lang="en-US"/>
          </a:p>
        </p:txBody>
      </p:sp>
      <p:sp>
        <p:nvSpPr>
          <p:cNvPr id="9218" name="Rectangle 2"/>
          <p:cNvSpPr>
            <a:spLocks noGrp="1" noChangeArrowheads="1"/>
          </p:cNvSpPr>
          <p:nvPr>
            <p:ph type="body" idx="1"/>
          </p:nvPr>
        </p:nvSpPr>
        <p:spPr>
          <a:xfrm>
            <a:off x="1949450" y="5526088"/>
            <a:ext cx="9104313" cy="2492375"/>
          </a:xfrm>
        </p:spPr>
        <p:txBody>
          <a:bodyPr lIns="126435" tIns="72248" rIns="126435" bIns="72248" anchor="t"/>
          <a:lstStyle/>
          <a:p>
            <a:endParaRPr lang="en-US"/>
          </a:p>
        </p:txBody>
      </p:sp>
      <p:pic>
        <p:nvPicPr>
          <p:cNvPr id="9219"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8350" y="-4851400"/>
            <a:ext cx="18070513" cy="255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0" name="AutoShape 4"/>
          <p:cNvSpPr>
            <a:spLocks/>
          </p:cNvSpPr>
          <p:nvPr/>
        </p:nvSpPr>
        <p:spPr bwMode="auto">
          <a:xfrm flipV="1">
            <a:off x="3889375" y="4357688"/>
            <a:ext cx="204788" cy="2816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14"/>
                </a:moveTo>
                <a:lnTo>
                  <a:pt x="5399" y="20814"/>
                </a:lnTo>
                <a:lnTo>
                  <a:pt x="5399" y="0"/>
                </a:lnTo>
                <a:lnTo>
                  <a:pt x="16200" y="0"/>
                </a:lnTo>
                <a:lnTo>
                  <a:pt x="16200" y="20814"/>
                </a:lnTo>
                <a:lnTo>
                  <a:pt x="21600" y="20814"/>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9221" name="AutoShape 5"/>
          <p:cNvSpPr>
            <a:spLocks/>
          </p:cNvSpPr>
          <p:nvPr/>
        </p:nvSpPr>
        <p:spPr bwMode="auto">
          <a:xfrm rot="16200000" flipV="1">
            <a:off x="4171157" y="7093744"/>
            <a:ext cx="204787" cy="561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672"/>
                </a:moveTo>
                <a:lnTo>
                  <a:pt x="5399" y="17672"/>
                </a:lnTo>
                <a:lnTo>
                  <a:pt x="5399" y="0"/>
                </a:lnTo>
                <a:lnTo>
                  <a:pt x="16200" y="0"/>
                </a:lnTo>
                <a:lnTo>
                  <a:pt x="16200" y="17672"/>
                </a:lnTo>
                <a:lnTo>
                  <a:pt x="21600" y="17672"/>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9222" name="Rectangle 6"/>
          <p:cNvSpPr>
            <a:spLocks/>
          </p:cNvSpPr>
          <p:nvPr/>
        </p:nvSpPr>
        <p:spPr bwMode="auto">
          <a:xfrm>
            <a:off x="2660650" y="4506913"/>
            <a:ext cx="1085850" cy="3175000"/>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9223" name="AutoShape 7"/>
          <p:cNvSpPr>
            <a:spLocks/>
          </p:cNvSpPr>
          <p:nvPr/>
        </p:nvSpPr>
        <p:spPr bwMode="auto">
          <a:xfrm rot="16200000" flipV="1">
            <a:off x="3352007" y="3569494"/>
            <a:ext cx="204787" cy="1177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721"/>
                </a:moveTo>
                <a:lnTo>
                  <a:pt x="5399" y="19721"/>
                </a:lnTo>
                <a:lnTo>
                  <a:pt x="5399" y="0"/>
                </a:lnTo>
                <a:lnTo>
                  <a:pt x="16200" y="0"/>
                </a:lnTo>
                <a:lnTo>
                  <a:pt x="16200" y="19721"/>
                </a:lnTo>
                <a:lnTo>
                  <a:pt x="21600" y="19721"/>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9224" name="Rectangle 8"/>
          <p:cNvSpPr>
            <a:spLocks/>
          </p:cNvSpPr>
          <p:nvPr/>
        </p:nvSpPr>
        <p:spPr bwMode="auto">
          <a:xfrm>
            <a:off x="4540250" y="3544888"/>
            <a:ext cx="2473325" cy="3175000"/>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9225" name="Rectangle 9"/>
          <p:cNvSpPr>
            <a:spLocks/>
          </p:cNvSpPr>
          <p:nvPr/>
        </p:nvSpPr>
        <p:spPr bwMode="auto">
          <a:xfrm>
            <a:off x="4932363" y="4568825"/>
            <a:ext cx="1838325" cy="931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defTabSz="1300163"/>
            <a:r>
              <a:rPr lang="en-US" sz="2500" b="1">
                <a:latin typeface="Helvetica" charset="0"/>
                <a:ea typeface="Helvetica" charset="0"/>
                <a:cs typeface="Helvetica" charset="0"/>
                <a:sym typeface="Helvetica" charset="0"/>
              </a:rPr>
              <a:t>Japanese</a:t>
            </a:r>
            <a:endParaRPr lang="en-US" sz="2500">
              <a:latin typeface="Helvetica" charset="0"/>
              <a:ea typeface="Helvetica" charset="0"/>
              <a:cs typeface="Helvetica" charset="0"/>
              <a:sym typeface="Helvetica" charset="0"/>
            </a:endParaRPr>
          </a:p>
          <a:p>
            <a:pPr defTabSz="1300163"/>
            <a:r>
              <a:rPr lang="en-US" sz="2500" b="1">
                <a:latin typeface="Helvetica" charset="0"/>
                <a:ea typeface="Helvetica" charset="0"/>
                <a:cs typeface="Helvetica" charset="0"/>
                <a:sym typeface="Helvetica" charset="0"/>
              </a:rPr>
              <a:t>Gardens</a:t>
            </a:r>
            <a:endParaRPr lang="en-US"/>
          </a:p>
        </p:txBody>
      </p:sp>
      <p:sp>
        <p:nvSpPr>
          <p:cNvPr id="9226" name="Rectangle 10"/>
          <p:cNvSpPr>
            <a:spLocks/>
          </p:cNvSpPr>
          <p:nvPr/>
        </p:nvSpPr>
        <p:spPr bwMode="auto">
          <a:xfrm>
            <a:off x="5883275" y="5848350"/>
            <a:ext cx="6605588" cy="2484834"/>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algn="l" defTabSz="1300163"/>
            <a:r>
              <a:rPr lang="en-US" sz="2500" dirty="0">
                <a:latin typeface="Helvetica" charset="0"/>
                <a:ea typeface="Helvetica" charset="0"/>
                <a:cs typeface="Helvetica" charset="0"/>
                <a:sym typeface="Helvetica" charset="0"/>
              </a:rPr>
              <a:t>Enter school; turn left onto middle school corridor.  Visit a </a:t>
            </a:r>
            <a:r>
              <a:rPr lang="en-US" sz="2500" dirty="0" err="1" smtClean="0">
                <a:latin typeface="Helvetica" charset="0"/>
                <a:ea typeface="Helvetica" charset="0"/>
                <a:cs typeface="Helvetica" charset="0"/>
                <a:sym typeface="Helvetica" charset="0"/>
              </a:rPr>
              <a:t>Maths</a:t>
            </a:r>
            <a:r>
              <a:rPr lang="en-US" sz="2500" dirty="0" smtClean="0">
                <a:latin typeface="Helvetica" charset="0"/>
                <a:ea typeface="Helvetica" charset="0"/>
                <a:cs typeface="Helvetica" charset="0"/>
                <a:sym typeface="Helvetica" charset="0"/>
              </a:rPr>
              <a:t> </a:t>
            </a:r>
            <a:r>
              <a:rPr lang="en-US" sz="2500" dirty="0">
                <a:latin typeface="Helvetica" charset="0"/>
                <a:ea typeface="Helvetica" charset="0"/>
                <a:cs typeface="Helvetica" charset="0"/>
                <a:sym typeface="Helvetica" charset="0"/>
              </a:rPr>
              <a:t>room (M17, M16 or M15). Point out the Japanese Gardens as a place for students to use during break and dinner </a:t>
            </a:r>
            <a:r>
              <a:rPr lang="en-US" sz="2500" dirty="0" smtClean="0">
                <a:latin typeface="Helvetica" charset="0"/>
                <a:ea typeface="Helvetica" charset="0"/>
                <a:cs typeface="Helvetica" charset="0"/>
                <a:sym typeface="Helvetica" charset="0"/>
              </a:rPr>
              <a:t>times. Seating provided from Parents’ Association funding.</a:t>
            </a:r>
            <a:endParaRPr lang="en-US" dirty="0"/>
          </a:p>
        </p:txBody>
      </p:sp>
      <p:sp>
        <p:nvSpPr>
          <p:cNvPr id="16" name="Rectangle 15">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7"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8" name="Rectangle 17">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Grp="1" noChangeArrowheads="1"/>
          </p:cNvSpPr>
          <p:nvPr>
            <p:ph type="title"/>
          </p:nvPr>
        </p:nvSpPr>
        <p:spPr>
          <a:xfrm>
            <a:off x="-1906588" y="-10747375"/>
            <a:ext cx="11703051" cy="1625600"/>
          </a:xfrm>
        </p:spPr>
        <p:txBody>
          <a:bodyPr lIns="126435" tIns="72248" rIns="126435" bIns="72248"/>
          <a:lstStyle/>
          <a:p>
            <a:endParaRPr lang="en-US"/>
          </a:p>
        </p:txBody>
      </p:sp>
      <p:sp>
        <p:nvSpPr>
          <p:cNvPr id="73730" name="Rectangle 2"/>
          <p:cNvSpPr>
            <a:spLocks noGrp="1" noChangeArrowheads="1"/>
          </p:cNvSpPr>
          <p:nvPr>
            <p:ph type="body" idx="1"/>
          </p:nvPr>
        </p:nvSpPr>
        <p:spPr>
          <a:xfrm>
            <a:off x="-1906588" y="-8863013"/>
            <a:ext cx="11703051" cy="6437313"/>
          </a:xfrm>
        </p:spPr>
        <p:txBody>
          <a:bodyPr lIns="126435" tIns="72248" rIns="126435" bIns="72248" anchor="t"/>
          <a:lstStyle/>
          <a:p>
            <a:endParaRPr lang="en-US"/>
          </a:p>
        </p:txBody>
      </p:sp>
      <p:pic>
        <p:nvPicPr>
          <p:cNvPr id="73731" name="Picture 3" descr="image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8563" y="-15297150"/>
            <a:ext cx="18330863" cy="259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3732" name="Rectangle 4"/>
          <p:cNvSpPr>
            <a:spLocks/>
          </p:cNvSpPr>
          <p:nvPr/>
        </p:nvSpPr>
        <p:spPr bwMode="auto">
          <a:xfrm>
            <a:off x="1457325" y="6172944"/>
            <a:ext cx="4351338" cy="2660650"/>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algn="l" defTabSz="1300163"/>
            <a:r>
              <a:rPr lang="en-US" sz="3900">
                <a:latin typeface="Helvetica" charset="0"/>
                <a:ea typeface="Helvetica" charset="0"/>
                <a:cs typeface="Helvetica" charset="0"/>
                <a:sym typeface="Helvetica" charset="0"/>
              </a:rPr>
              <a:t>Show C1, C5 and C6 and the Dance Studio area.</a:t>
            </a:r>
            <a:endParaRPr lang="en-US"/>
          </a:p>
        </p:txBody>
      </p:sp>
      <p:sp>
        <p:nvSpPr>
          <p:cNvPr id="73733" name="Rectangle 5"/>
          <p:cNvSpPr>
            <a:spLocks/>
          </p:cNvSpPr>
          <p:nvPr/>
        </p:nvSpPr>
        <p:spPr bwMode="auto">
          <a:xfrm>
            <a:off x="1457325" y="736600"/>
            <a:ext cx="4687888" cy="5060950"/>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73734" name="Rectangle 6"/>
          <p:cNvSpPr>
            <a:spLocks/>
          </p:cNvSpPr>
          <p:nvPr/>
        </p:nvSpPr>
        <p:spPr bwMode="auto">
          <a:xfrm>
            <a:off x="6145213" y="2622550"/>
            <a:ext cx="5659437" cy="6862763"/>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73735" name="AutoShape 7"/>
          <p:cNvSpPr>
            <a:spLocks/>
          </p:cNvSpPr>
          <p:nvPr/>
        </p:nvSpPr>
        <p:spPr bwMode="auto">
          <a:xfrm flipH="1">
            <a:off x="6145213" y="-1112838"/>
            <a:ext cx="358775" cy="6910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040"/>
                </a:moveTo>
                <a:lnTo>
                  <a:pt x="5400" y="21040"/>
                </a:lnTo>
                <a:lnTo>
                  <a:pt x="5400" y="0"/>
                </a:lnTo>
                <a:lnTo>
                  <a:pt x="16200" y="0"/>
                </a:lnTo>
                <a:lnTo>
                  <a:pt x="16200" y="21040"/>
                </a:lnTo>
                <a:lnTo>
                  <a:pt x="21600" y="21040"/>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3" name="Rectangle 12">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4"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5" name="Rectangle 14">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Grp="1" noChangeArrowheads="1"/>
          </p:cNvSpPr>
          <p:nvPr>
            <p:ph type="title"/>
          </p:nvPr>
        </p:nvSpPr>
        <p:spPr>
          <a:xfrm>
            <a:off x="-1906588" y="-10747375"/>
            <a:ext cx="11703051" cy="1625600"/>
          </a:xfrm>
        </p:spPr>
        <p:txBody>
          <a:bodyPr lIns="126435" tIns="72248" rIns="126435" bIns="72248"/>
          <a:lstStyle/>
          <a:p>
            <a:endParaRPr lang="en-US"/>
          </a:p>
        </p:txBody>
      </p:sp>
      <p:sp>
        <p:nvSpPr>
          <p:cNvPr id="74754" name="Rectangle 2"/>
          <p:cNvSpPr>
            <a:spLocks noGrp="1" noChangeArrowheads="1"/>
          </p:cNvSpPr>
          <p:nvPr>
            <p:ph type="body" idx="1"/>
          </p:nvPr>
        </p:nvSpPr>
        <p:spPr>
          <a:xfrm>
            <a:off x="-1906588" y="-8863013"/>
            <a:ext cx="11703051" cy="6437313"/>
          </a:xfrm>
        </p:spPr>
        <p:txBody>
          <a:bodyPr lIns="126435" tIns="72248" rIns="126435" bIns="72248" anchor="t"/>
          <a:lstStyle/>
          <a:p>
            <a:endParaRPr lang="en-US"/>
          </a:p>
        </p:txBody>
      </p:sp>
      <p:pic>
        <p:nvPicPr>
          <p:cNvPr id="74755" name="Picture 3" descr="image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8563" y="-15265400"/>
            <a:ext cx="18330863" cy="259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4756" name="Rectangle 4"/>
          <p:cNvSpPr>
            <a:spLocks/>
          </p:cNvSpPr>
          <p:nvPr/>
        </p:nvSpPr>
        <p:spPr bwMode="auto">
          <a:xfrm>
            <a:off x="1317824" y="1924472"/>
            <a:ext cx="4352925" cy="6192688"/>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nchor="ctr"/>
          <a:lstStyle/>
          <a:p>
            <a:pPr defTabSz="1300163"/>
            <a:r>
              <a:rPr lang="en-US" sz="3900" dirty="0">
                <a:latin typeface="Helvetica" charset="0"/>
                <a:ea typeface="Helvetica" charset="0"/>
                <a:cs typeface="Helvetica" charset="0"/>
                <a:sym typeface="Helvetica" charset="0"/>
              </a:rPr>
              <a:t>Point out study area. Explain main purpose of room as a place where 6</a:t>
            </a:r>
            <a:r>
              <a:rPr lang="en-US" sz="3900" baseline="31000" dirty="0">
                <a:latin typeface="Helvetica" charset="0"/>
                <a:ea typeface="Helvetica" charset="0"/>
                <a:cs typeface="Helvetica" charset="0"/>
                <a:sym typeface="Helvetica" charset="0"/>
              </a:rPr>
              <a:t>th</a:t>
            </a:r>
            <a:r>
              <a:rPr lang="en-US" sz="3900" dirty="0">
                <a:latin typeface="Helvetica" charset="0"/>
                <a:ea typeface="Helvetica" charset="0"/>
                <a:cs typeface="Helvetica" charset="0"/>
                <a:sym typeface="Helvetica" charset="0"/>
              </a:rPr>
              <a:t> form students can come to study and complete work. </a:t>
            </a:r>
            <a:endParaRPr lang="en-US" dirty="0"/>
          </a:p>
        </p:txBody>
      </p:sp>
      <p:sp>
        <p:nvSpPr>
          <p:cNvPr id="74757" name="Rectangle 5"/>
          <p:cNvSpPr>
            <a:spLocks/>
          </p:cNvSpPr>
          <p:nvPr/>
        </p:nvSpPr>
        <p:spPr bwMode="auto">
          <a:xfrm>
            <a:off x="8755063" y="2622550"/>
            <a:ext cx="3049587" cy="3892550"/>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74758" name="AutoShape 6"/>
          <p:cNvSpPr>
            <a:spLocks/>
          </p:cNvSpPr>
          <p:nvPr/>
        </p:nvSpPr>
        <p:spPr bwMode="auto">
          <a:xfrm rot="16200000" flipH="1">
            <a:off x="7448550" y="5157788"/>
            <a:ext cx="204788" cy="23034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640"/>
                </a:moveTo>
                <a:lnTo>
                  <a:pt x="5400" y="20640"/>
                </a:lnTo>
                <a:lnTo>
                  <a:pt x="5400" y="0"/>
                </a:lnTo>
                <a:lnTo>
                  <a:pt x="16199" y="0"/>
                </a:lnTo>
                <a:lnTo>
                  <a:pt x="16199" y="20640"/>
                </a:lnTo>
                <a:lnTo>
                  <a:pt x="21600" y="20640"/>
                </a:lnTo>
                <a:lnTo>
                  <a:pt x="10799"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2" name="Rectangle 11">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3"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4" name="Rectangle 13">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Grp="1" noChangeArrowheads="1"/>
          </p:cNvSpPr>
          <p:nvPr>
            <p:ph type="title"/>
          </p:nvPr>
        </p:nvSpPr>
        <p:spPr>
          <a:xfrm>
            <a:off x="-2316163" y="-9653588"/>
            <a:ext cx="11703051" cy="1625600"/>
          </a:xfrm>
        </p:spPr>
        <p:txBody>
          <a:bodyPr lIns="126435" tIns="72248" rIns="126435" bIns="72248"/>
          <a:lstStyle/>
          <a:p>
            <a:endParaRPr lang="en-US"/>
          </a:p>
        </p:txBody>
      </p:sp>
      <p:sp>
        <p:nvSpPr>
          <p:cNvPr id="75778" name="Rectangle 2"/>
          <p:cNvSpPr>
            <a:spLocks noGrp="1" noChangeArrowheads="1"/>
          </p:cNvSpPr>
          <p:nvPr>
            <p:ph type="body" idx="1"/>
          </p:nvPr>
        </p:nvSpPr>
        <p:spPr>
          <a:xfrm>
            <a:off x="-2316163" y="-7767638"/>
            <a:ext cx="11703051" cy="6435725"/>
          </a:xfrm>
        </p:spPr>
        <p:txBody>
          <a:bodyPr lIns="126435" tIns="72248" rIns="126435" bIns="72248" anchor="t"/>
          <a:lstStyle/>
          <a:p>
            <a:endParaRPr lang="en-US"/>
          </a:p>
        </p:txBody>
      </p:sp>
      <p:pic>
        <p:nvPicPr>
          <p:cNvPr id="75779" name="Picture 3" descr="image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8138" y="-14171613"/>
            <a:ext cx="18330863" cy="259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5780" name="Rectangle 4"/>
          <p:cNvSpPr>
            <a:spLocks/>
          </p:cNvSpPr>
          <p:nvPr/>
        </p:nvSpPr>
        <p:spPr bwMode="auto">
          <a:xfrm>
            <a:off x="6808788" y="268288"/>
            <a:ext cx="5940425" cy="6915150"/>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algn="l" defTabSz="1300163"/>
            <a:r>
              <a:rPr lang="en-US" sz="3900" dirty="0">
                <a:latin typeface="Helvetica" charset="0"/>
                <a:ea typeface="Helvetica" charset="0"/>
                <a:cs typeface="Helvetica" charset="0"/>
                <a:sym typeface="Helvetica" charset="0"/>
              </a:rPr>
              <a:t>In </a:t>
            </a:r>
            <a:r>
              <a:rPr lang="en-US" sz="3900" dirty="0" smtClean="0">
                <a:latin typeface="Helvetica" charset="0"/>
                <a:ea typeface="Helvetica" charset="0"/>
                <a:cs typeface="Helvetica" charset="0"/>
                <a:sym typeface="Helvetica" charset="0"/>
              </a:rPr>
              <a:t>Sixth Form reception </a:t>
            </a:r>
            <a:r>
              <a:rPr lang="en-US" sz="3900" dirty="0">
                <a:latin typeface="Helvetica" charset="0"/>
                <a:ea typeface="Helvetica" charset="0"/>
                <a:cs typeface="Helvetica" charset="0"/>
                <a:sym typeface="Helvetica" charset="0"/>
              </a:rPr>
              <a:t>point up to 6</a:t>
            </a:r>
            <a:r>
              <a:rPr lang="en-US" sz="3900" baseline="31000" dirty="0">
                <a:latin typeface="Helvetica" charset="0"/>
                <a:ea typeface="Helvetica" charset="0"/>
                <a:cs typeface="Helvetica" charset="0"/>
                <a:sym typeface="Helvetica" charset="0"/>
              </a:rPr>
              <a:t>th</a:t>
            </a:r>
            <a:r>
              <a:rPr lang="en-US" sz="3900" dirty="0">
                <a:latin typeface="Helvetica" charset="0"/>
                <a:ea typeface="Helvetica" charset="0"/>
                <a:cs typeface="Helvetica" charset="0"/>
                <a:sym typeface="Helvetica" charset="0"/>
              </a:rPr>
              <a:t> Form Common </a:t>
            </a:r>
            <a:r>
              <a:rPr lang="en-US" sz="3900" dirty="0" smtClean="0">
                <a:latin typeface="Helvetica" charset="0"/>
                <a:ea typeface="Helvetica" charset="0"/>
                <a:cs typeface="Helvetica" charset="0"/>
                <a:sym typeface="Helvetica" charset="0"/>
              </a:rPr>
              <a:t>Room visit if you have time. </a:t>
            </a:r>
          </a:p>
          <a:p>
            <a:pPr algn="l" defTabSz="1300163"/>
            <a:r>
              <a:rPr lang="en-US" sz="3900" dirty="0">
                <a:latin typeface="Helvetica" charset="0"/>
                <a:ea typeface="Helvetica" charset="0"/>
                <a:cs typeface="Helvetica" charset="0"/>
                <a:sym typeface="Helvetica" charset="0"/>
              </a:rPr>
              <a:t> </a:t>
            </a:r>
          </a:p>
          <a:p>
            <a:pPr algn="l" defTabSz="1300163"/>
            <a:r>
              <a:rPr lang="en-US" sz="3900" b="1" u="sng" dirty="0">
                <a:latin typeface="Helvetica" charset="0"/>
                <a:ea typeface="Helvetica" charset="0"/>
                <a:cs typeface="Helvetica" charset="0"/>
                <a:sym typeface="Helvetica" charset="0"/>
              </a:rPr>
              <a:t>Exit</a:t>
            </a:r>
            <a:r>
              <a:rPr lang="en-US" sz="3900" dirty="0">
                <a:latin typeface="Helvetica" charset="0"/>
                <a:ea typeface="Helvetica" charset="0"/>
                <a:cs typeface="Helvetica" charset="0"/>
                <a:sym typeface="Helvetica" charset="0"/>
              </a:rPr>
              <a:t> </a:t>
            </a:r>
            <a:r>
              <a:rPr lang="en-US" sz="3900" dirty="0" smtClean="0">
                <a:latin typeface="Helvetica" charset="0"/>
                <a:ea typeface="Helvetica" charset="0"/>
                <a:cs typeface="Helvetica" charset="0"/>
                <a:sym typeface="Helvetica" charset="0"/>
              </a:rPr>
              <a:t>Sixth Form </a:t>
            </a:r>
            <a:r>
              <a:rPr lang="en-US" sz="3900" dirty="0">
                <a:latin typeface="Helvetica" charset="0"/>
                <a:ea typeface="Helvetica" charset="0"/>
                <a:cs typeface="Helvetica" charset="0"/>
                <a:sym typeface="Helvetica" charset="0"/>
              </a:rPr>
              <a:t>reception – please avoid walking over the turfed area.  Walk across to the Arts Theatre corridor </a:t>
            </a:r>
            <a:r>
              <a:rPr lang="en-US" sz="3900" dirty="0" smtClean="0">
                <a:latin typeface="Helvetica" charset="0"/>
                <a:ea typeface="Helvetica" charset="0"/>
                <a:cs typeface="Helvetica" charset="0"/>
                <a:sym typeface="Helvetica" charset="0"/>
              </a:rPr>
              <a:t>Lower School Dining Room. </a:t>
            </a:r>
            <a:endParaRPr lang="en-US" dirty="0"/>
          </a:p>
        </p:txBody>
      </p:sp>
      <p:sp>
        <p:nvSpPr>
          <p:cNvPr id="75781" name="Rectangle 5"/>
          <p:cNvSpPr>
            <a:spLocks/>
          </p:cNvSpPr>
          <p:nvPr/>
        </p:nvSpPr>
        <p:spPr bwMode="auto">
          <a:xfrm>
            <a:off x="3736975" y="5997575"/>
            <a:ext cx="2805113" cy="1201738"/>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75782" name="AutoShape 6"/>
          <p:cNvSpPr>
            <a:spLocks/>
          </p:cNvSpPr>
          <p:nvPr/>
        </p:nvSpPr>
        <p:spPr bwMode="auto">
          <a:xfrm rot="5400000">
            <a:off x="7038975" y="6251576"/>
            <a:ext cx="204787" cy="23034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640"/>
                </a:moveTo>
                <a:lnTo>
                  <a:pt x="5400" y="20640"/>
                </a:lnTo>
                <a:lnTo>
                  <a:pt x="5400" y="0"/>
                </a:lnTo>
                <a:lnTo>
                  <a:pt x="16199" y="0"/>
                </a:lnTo>
                <a:lnTo>
                  <a:pt x="16199" y="20640"/>
                </a:lnTo>
                <a:lnTo>
                  <a:pt x="21600" y="20640"/>
                </a:lnTo>
                <a:lnTo>
                  <a:pt x="10799"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75785" name="AutoShape 9"/>
          <p:cNvSpPr>
            <a:spLocks/>
          </p:cNvSpPr>
          <p:nvPr/>
        </p:nvSpPr>
        <p:spPr bwMode="auto">
          <a:xfrm rot="5400000">
            <a:off x="3552032" y="4388644"/>
            <a:ext cx="204787" cy="5273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180"/>
                </a:moveTo>
                <a:lnTo>
                  <a:pt x="5400" y="21180"/>
                </a:lnTo>
                <a:lnTo>
                  <a:pt x="5400" y="0"/>
                </a:lnTo>
                <a:lnTo>
                  <a:pt x="16199" y="0"/>
                </a:lnTo>
                <a:lnTo>
                  <a:pt x="16199" y="21180"/>
                </a:lnTo>
                <a:lnTo>
                  <a:pt x="21600" y="21180"/>
                </a:lnTo>
                <a:lnTo>
                  <a:pt x="10799"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75786" name="AutoShape 10"/>
          <p:cNvSpPr>
            <a:spLocks/>
          </p:cNvSpPr>
          <p:nvPr/>
        </p:nvSpPr>
        <p:spPr bwMode="auto">
          <a:xfrm rot="20880000" flipV="1">
            <a:off x="484188" y="4378325"/>
            <a:ext cx="204787" cy="27146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784"/>
                </a:moveTo>
                <a:lnTo>
                  <a:pt x="5400" y="20784"/>
                </a:lnTo>
                <a:lnTo>
                  <a:pt x="5400" y="0"/>
                </a:lnTo>
                <a:lnTo>
                  <a:pt x="16199" y="0"/>
                </a:lnTo>
                <a:lnTo>
                  <a:pt x="16199" y="20784"/>
                </a:lnTo>
                <a:lnTo>
                  <a:pt x="21600" y="20784"/>
                </a:lnTo>
                <a:lnTo>
                  <a:pt x="10799"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7"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8" name="Rectangle 17">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Grp="1" noChangeArrowheads="1"/>
          </p:cNvSpPr>
          <p:nvPr>
            <p:ph type="title"/>
          </p:nvPr>
        </p:nvSpPr>
        <p:spPr>
          <a:xfrm>
            <a:off x="701675" y="481013"/>
            <a:ext cx="11704638" cy="1625600"/>
          </a:xfrm>
        </p:spPr>
        <p:txBody>
          <a:bodyPr lIns="126435" tIns="72248" rIns="126435" bIns="72248"/>
          <a:lstStyle/>
          <a:p>
            <a:endParaRPr lang="en-US"/>
          </a:p>
        </p:txBody>
      </p:sp>
      <p:sp>
        <p:nvSpPr>
          <p:cNvPr id="76802" name="Rectangle 2"/>
          <p:cNvSpPr>
            <a:spLocks noGrp="1" noChangeArrowheads="1"/>
          </p:cNvSpPr>
          <p:nvPr>
            <p:ph type="body" idx="1"/>
          </p:nvPr>
        </p:nvSpPr>
        <p:spPr>
          <a:xfrm>
            <a:off x="701675" y="2366963"/>
            <a:ext cx="11704638" cy="6435725"/>
          </a:xfrm>
        </p:spPr>
        <p:txBody>
          <a:bodyPr lIns="126435" tIns="72248" rIns="126435" bIns="72248" anchor="t"/>
          <a:lstStyle/>
          <a:p>
            <a:endParaRPr lang="en-US"/>
          </a:p>
        </p:txBody>
      </p:sp>
      <p:pic>
        <p:nvPicPr>
          <p:cNvPr id="76803"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76650" y="-15360650"/>
            <a:ext cx="18072100" cy="255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6805" name="AutoShape 5"/>
          <p:cNvSpPr>
            <a:spLocks/>
          </p:cNvSpPr>
          <p:nvPr/>
        </p:nvSpPr>
        <p:spPr bwMode="auto">
          <a:xfrm rot="5400000">
            <a:off x="7684454" y="-2319620"/>
            <a:ext cx="204787" cy="810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196"/>
                </a:moveTo>
                <a:lnTo>
                  <a:pt x="5400" y="21196"/>
                </a:lnTo>
                <a:lnTo>
                  <a:pt x="5400" y="0"/>
                </a:lnTo>
                <a:lnTo>
                  <a:pt x="16199" y="0"/>
                </a:lnTo>
                <a:lnTo>
                  <a:pt x="16199" y="21196"/>
                </a:lnTo>
                <a:lnTo>
                  <a:pt x="21600" y="21196"/>
                </a:lnTo>
                <a:lnTo>
                  <a:pt x="10799"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76806" name="AutoShape 6"/>
          <p:cNvSpPr>
            <a:spLocks/>
          </p:cNvSpPr>
          <p:nvPr/>
        </p:nvSpPr>
        <p:spPr bwMode="auto">
          <a:xfrm rot="10800000">
            <a:off x="11604485" y="2047821"/>
            <a:ext cx="232362" cy="35490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180"/>
                </a:moveTo>
                <a:lnTo>
                  <a:pt x="5400" y="21180"/>
                </a:lnTo>
                <a:lnTo>
                  <a:pt x="5400" y="0"/>
                </a:lnTo>
                <a:lnTo>
                  <a:pt x="16199" y="0"/>
                </a:lnTo>
                <a:lnTo>
                  <a:pt x="16199" y="21180"/>
                </a:lnTo>
                <a:lnTo>
                  <a:pt x="21600" y="21180"/>
                </a:lnTo>
                <a:lnTo>
                  <a:pt x="10799"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76807" name="AutoShape 7"/>
          <p:cNvSpPr>
            <a:spLocks/>
          </p:cNvSpPr>
          <p:nvPr/>
        </p:nvSpPr>
        <p:spPr bwMode="auto">
          <a:xfrm rot="10800000" flipV="1">
            <a:off x="970310" y="1996480"/>
            <a:ext cx="239487" cy="2088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963"/>
                </a:moveTo>
                <a:lnTo>
                  <a:pt x="5400" y="20963"/>
                </a:lnTo>
                <a:lnTo>
                  <a:pt x="5400" y="0"/>
                </a:lnTo>
                <a:lnTo>
                  <a:pt x="16199" y="0"/>
                </a:lnTo>
                <a:lnTo>
                  <a:pt x="16199" y="20963"/>
                </a:lnTo>
                <a:lnTo>
                  <a:pt x="21600" y="20963"/>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76808" name="Rectangle 8"/>
          <p:cNvSpPr>
            <a:spLocks/>
          </p:cNvSpPr>
          <p:nvPr/>
        </p:nvSpPr>
        <p:spPr bwMode="auto">
          <a:xfrm>
            <a:off x="868363" y="4584700"/>
            <a:ext cx="3073400" cy="4786313"/>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76809" name="Rectangle 9"/>
          <p:cNvSpPr>
            <a:spLocks/>
          </p:cNvSpPr>
          <p:nvPr/>
        </p:nvSpPr>
        <p:spPr bwMode="auto">
          <a:xfrm>
            <a:off x="4657726" y="2258953"/>
            <a:ext cx="5751404" cy="6848316"/>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nchor="ctr"/>
          <a:lstStyle/>
          <a:p>
            <a:pPr defTabSz="1300163"/>
            <a:r>
              <a:rPr lang="en-US" sz="3900" dirty="0" smtClean="0">
                <a:latin typeface="Helvetica" charset="0"/>
                <a:ea typeface="Helvetica" charset="0"/>
                <a:cs typeface="Helvetica" charset="0"/>
                <a:sym typeface="Helvetica" charset="0"/>
              </a:rPr>
              <a:t>Walk down past the</a:t>
            </a:r>
            <a:br>
              <a:rPr lang="en-US" sz="3900" dirty="0" smtClean="0">
                <a:latin typeface="Helvetica" charset="0"/>
                <a:ea typeface="Helvetica" charset="0"/>
                <a:cs typeface="Helvetica" charset="0"/>
                <a:sym typeface="Helvetica" charset="0"/>
              </a:rPr>
            </a:br>
            <a:r>
              <a:rPr lang="en-US" sz="3900" dirty="0" smtClean="0">
                <a:latin typeface="Helvetica" charset="0"/>
                <a:ea typeface="Helvetica" charset="0"/>
                <a:cs typeface="Helvetica" charset="0"/>
                <a:sym typeface="Helvetica" charset="0"/>
              </a:rPr>
              <a:t> Arts Theatre and</a:t>
            </a:r>
            <a:br>
              <a:rPr lang="en-US" sz="3900" dirty="0" smtClean="0">
                <a:latin typeface="Helvetica" charset="0"/>
                <a:ea typeface="Helvetica" charset="0"/>
                <a:cs typeface="Helvetica" charset="0"/>
                <a:sym typeface="Helvetica" charset="0"/>
              </a:rPr>
            </a:br>
            <a:r>
              <a:rPr lang="en-US" sz="3900" dirty="0" smtClean="0">
                <a:latin typeface="Helvetica" charset="0"/>
                <a:ea typeface="Helvetica" charset="0"/>
                <a:cs typeface="Helvetica" charset="0"/>
                <a:sym typeface="Helvetica" charset="0"/>
              </a:rPr>
              <a:t> visit the Music Department.</a:t>
            </a:r>
            <a:br>
              <a:rPr lang="en-US" sz="3900" dirty="0" smtClean="0">
                <a:latin typeface="Helvetica" charset="0"/>
                <a:ea typeface="Helvetica" charset="0"/>
                <a:cs typeface="Helvetica" charset="0"/>
                <a:sym typeface="Helvetica" charset="0"/>
              </a:rPr>
            </a:br>
            <a:endParaRPr lang="en-US" sz="3900" dirty="0" smtClean="0">
              <a:latin typeface="Helvetica" charset="0"/>
              <a:ea typeface="Helvetica" charset="0"/>
              <a:cs typeface="Helvetica" charset="0"/>
              <a:sym typeface="Helvetica" charset="0"/>
            </a:endParaRPr>
          </a:p>
          <a:p>
            <a:pPr defTabSz="1300163"/>
            <a:r>
              <a:rPr lang="en-US" sz="3900" dirty="0" smtClean="0">
                <a:latin typeface="Helvetica" charset="0"/>
                <a:ea typeface="Helvetica" charset="0"/>
                <a:cs typeface="Helvetica" charset="0"/>
                <a:sym typeface="Helvetica" charset="0"/>
              </a:rPr>
              <a:t>Walk past the Finance Office and into the Sports Centre and is </a:t>
            </a:r>
            <a:r>
              <a:rPr lang="en-US" sz="3900" dirty="0">
                <a:latin typeface="Helvetica" charset="0"/>
                <a:ea typeface="Helvetica" charset="0"/>
                <a:cs typeface="Helvetica" charset="0"/>
                <a:sym typeface="Helvetica" charset="0"/>
              </a:rPr>
              <a:t>now being run by our community manager. </a:t>
            </a:r>
            <a:endParaRPr lang="en-US" dirty="0"/>
          </a:p>
        </p:txBody>
      </p:sp>
      <p:sp>
        <p:nvSpPr>
          <p:cNvPr id="15" name="Rectangle 14">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6"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7" name="Rectangle 16">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4" name="Rectangle 5"/>
          <p:cNvSpPr>
            <a:spLocks/>
          </p:cNvSpPr>
          <p:nvPr/>
        </p:nvSpPr>
        <p:spPr bwMode="auto">
          <a:xfrm>
            <a:off x="2012674" y="534193"/>
            <a:ext cx="2147888" cy="2271713"/>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Tree>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Grp="1" noChangeArrowheads="1"/>
          </p:cNvSpPr>
          <p:nvPr>
            <p:ph type="title"/>
          </p:nvPr>
        </p:nvSpPr>
        <p:spPr>
          <a:xfrm>
            <a:off x="701675" y="481013"/>
            <a:ext cx="11704638" cy="1625600"/>
          </a:xfrm>
        </p:spPr>
        <p:txBody>
          <a:bodyPr lIns="126435" tIns="72248" rIns="126435" bIns="72248"/>
          <a:lstStyle/>
          <a:p>
            <a:endParaRPr lang="en-US"/>
          </a:p>
        </p:txBody>
      </p:sp>
      <p:sp>
        <p:nvSpPr>
          <p:cNvPr id="77826" name="Rectangle 2"/>
          <p:cNvSpPr>
            <a:spLocks noGrp="1" noChangeArrowheads="1"/>
          </p:cNvSpPr>
          <p:nvPr>
            <p:ph type="body" idx="1"/>
          </p:nvPr>
        </p:nvSpPr>
        <p:spPr>
          <a:xfrm>
            <a:off x="701675" y="2366963"/>
            <a:ext cx="11704638" cy="6435725"/>
          </a:xfrm>
        </p:spPr>
        <p:txBody>
          <a:bodyPr lIns="126435" tIns="72248" rIns="126435" bIns="72248" anchor="t"/>
          <a:lstStyle/>
          <a:p>
            <a:endParaRPr lang="en-US"/>
          </a:p>
        </p:txBody>
      </p:sp>
      <p:pic>
        <p:nvPicPr>
          <p:cNvPr id="77827"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33775" y="-15360650"/>
            <a:ext cx="18072100" cy="255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7828" name="AutoShape 4"/>
          <p:cNvSpPr>
            <a:spLocks/>
          </p:cNvSpPr>
          <p:nvPr/>
        </p:nvSpPr>
        <p:spPr bwMode="auto">
          <a:xfrm rot="10800000">
            <a:off x="1130300" y="1528763"/>
            <a:ext cx="204788" cy="2816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14"/>
                </a:moveTo>
                <a:lnTo>
                  <a:pt x="5400" y="20814"/>
                </a:lnTo>
                <a:lnTo>
                  <a:pt x="5400" y="0"/>
                </a:lnTo>
                <a:lnTo>
                  <a:pt x="16199" y="0"/>
                </a:lnTo>
                <a:lnTo>
                  <a:pt x="16199" y="20814"/>
                </a:lnTo>
                <a:lnTo>
                  <a:pt x="21600" y="20814"/>
                </a:lnTo>
                <a:lnTo>
                  <a:pt x="10799"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77829" name="Rectangle 5"/>
          <p:cNvSpPr>
            <a:spLocks/>
          </p:cNvSpPr>
          <p:nvPr/>
        </p:nvSpPr>
        <p:spPr bwMode="auto">
          <a:xfrm>
            <a:off x="2305050" y="555625"/>
            <a:ext cx="2147888" cy="2271713"/>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77830" name="Rectangle 6"/>
          <p:cNvSpPr>
            <a:spLocks/>
          </p:cNvSpPr>
          <p:nvPr/>
        </p:nvSpPr>
        <p:spPr bwMode="auto">
          <a:xfrm>
            <a:off x="254000" y="5081588"/>
            <a:ext cx="9767888" cy="3270250"/>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algn="l" defTabSz="1300163"/>
            <a:r>
              <a:rPr lang="en-US" sz="3900">
                <a:latin typeface="Helvetica" charset="0"/>
                <a:ea typeface="Helvetica" charset="0"/>
                <a:cs typeface="Helvetica" charset="0"/>
                <a:sym typeface="Helvetica" charset="0"/>
              </a:rPr>
              <a:t>Turn right up the finance office corridor and right again through the double doors towards the arts theatre. </a:t>
            </a:r>
          </a:p>
          <a:p>
            <a:pPr algn="l" defTabSz="1300163"/>
            <a:r>
              <a:rPr lang="en-US" sz="3900">
                <a:latin typeface="Helvetica" charset="0"/>
                <a:ea typeface="Helvetica" charset="0"/>
                <a:cs typeface="Helvetica" charset="0"/>
                <a:sym typeface="Helvetica" charset="0"/>
              </a:rPr>
              <a:t> </a:t>
            </a:r>
          </a:p>
          <a:p>
            <a:pPr algn="l" defTabSz="1300163"/>
            <a:r>
              <a:rPr lang="en-US" sz="3900">
                <a:latin typeface="Helvetica" charset="0"/>
                <a:ea typeface="Helvetica" charset="0"/>
                <a:cs typeface="Helvetica" charset="0"/>
                <a:sym typeface="Helvetica" charset="0"/>
              </a:rPr>
              <a:t>Visit one music room only briefly. </a:t>
            </a:r>
            <a:endParaRPr lang="en-US"/>
          </a:p>
        </p:txBody>
      </p:sp>
      <p:sp>
        <p:nvSpPr>
          <p:cNvPr id="15"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6" name="Rectangle 15">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
          <p:cNvSpPr>
            <a:spLocks noGrp="1" noChangeArrowheads="1"/>
          </p:cNvSpPr>
          <p:nvPr>
            <p:ph type="title"/>
          </p:nvPr>
        </p:nvSpPr>
        <p:spPr>
          <a:xfrm>
            <a:off x="-2316163" y="-9653588"/>
            <a:ext cx="11703051" cy="1625600"/>
          </a:xfrm>
        </p:spPr>
        <p:txBody>
          <a:bodyPr lIns="126435" tIns="72248" rIns="126435" bIns="72248"/>
          <a:lstStyle/>
          <a:p>
            <a:endParaRPr lang="en-US"/>
          </a:p>
        </p:txBody>
      </p:sp>
      <p:sp>
        <p:nvSpPr>
          <p:cNvPr id="104450" name="Rectangle 2"/>
          <p:cNvSpPr>
            <a:spLocks noGrp="1" noChangeArrowheads="1"/>
          </p:cNvSpPr>
          <p:nvPr>
            <p:ph type="body" idx="1"/>
          </p:nvPr>
        </p:nvSpPr>
        <p:spPr>
          <a:xfrm>
            <a:off x="-2316163" y="-7767638"/>
            <a:ext cx="11703051" cy="6435725"/>
          </a:xfrm>
        </p:spPr>
        <p:txBody>
          <a:bodyPr lIns="126435" tIns="72248" rIns="126435" bIns="72248" anchor="t"/>
          <a:lstStyle/>
          <a:p>
            <a:endParaRPr lang="en-US"/>
          </a:p>
        </p:txBody>
      </p:sp>
      <p:sp>
        <p:nvSpPr>
          <p:cNvPr id="104454" name="Rectangle 6"/>
          <p:cNvSpPr>
            <a:spLocks/>
          </p:cNvSpPr>
          <p:nvPr/>
        </p:nvSpPr>
        <p:spPr bwMode="auto">
          <a:xfrm>
            <a:off x="309712" y="412304"/>
            <a:ext cx="12313368" cy="8280919"/>
          </a:xfrm>
          <a:prstGeom prst="rect">
            <a:avLst/>
          </a:prstGeom>
          <a:solidFill>
            <a:schemeClr val="bg1"/>
          </a:solidFill>
          <a:ln w="108373" cap="flat" cmpd="sng">
            <a:solidFill>
              <a:srgbClr val="0072BC"/>
            </a:solidFill>
            <a:prstDash val="solid"/>
            <a:round/>
            <a:headEnd/>
            <a:tailEnd/>
          </a:ln>
          <a:effectLst/>
          <a:extLst/>
        </p:spPr>
        <p:txBody>
          <a:bodyPr lIns="88900" tIns="50800" rIns="88900" bIns="50800" anchor="ctr"/>
          <a:lstStyle/>
          <a:p>
            <a:pPr defTabSz="1300163"/>
            <a:r>
              <a:rPr lang="en-US" sz="16600" b="1" dirty="0" smtClean="0">
                <a:solidFill>
                  <a:srgbClr val="0072BC"/>
                </a:solidFill>
                <a:effectLst>
                  <a:outerShdw blurRad="38100" dist="38100" dir="2700000" algn="tl">
                    <a:srgbClr val="000000">
                      <a:alpha val="43137"/>
                    </a:srgbClr>
                  </a:outerShdw>
                </a:effectLst>
                <a:latin typeface="Myriad Pro" pitchFamily="34" charset="0"/>
                <a:ea typeface="Helvetica" charset="0"/>
                <a:cs typeface="Helvetica" charset="0"/>
                <a:sym typeface="Helvetica" charset="0"/>
              </a:rPr>
              <a:t>TOUR COMPLETE.</a:t>
            </a:r>
            <a:endParaRPr lang="en-US" sz="11500" b="1" dirty="0">
              <a:solidFill>
                <a:srgbClr val="0072BC"/>
              </a:solidFill>
              <a:effectLst>
                <a:outerShdw blurRad="38100" dist="38100" dir="2700000" algn="tl">
                  <a:srgbClr val="000000">
                    <a:alpha val="43137"/>
                  </a:srgbClr>
                </a:outerShdw>
              </a:effectLst>
              <a:latin typeface="Myriad Pro" pitchFamily="34" charset="0"/>
            </a:endParaRPr>
          </a:p>
        </p:txBody>
      </p:sp>
      <p:sp>
        <p:nvSpPr>
          <p:cNvPr id="7"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8" name="Rectangle 7">
            <a:hlinkClick r:id="rId2"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434243357"/>
      </p:ext>
    </p:extLst>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974725" y="3028950"/>
            <a:ext cx="11053763" cy="2090738"/>
          </a:xfrm>
        </p:spPr>
        <p:txBody>
          <a:bodyPr lIns="126435" tIns="72248" rIns="126435" bIns="72248"/>
          <a:lstStyle/>
          <a:p>
            <a:endParaRPr lang="en-US"/>
          </a:p>
        </p:txBody>
      </p:sp>
      <p:sp>
        <p:nvSpPr>
          <p:cNvPr id="3074" name="Rectangle 2"/>
          <p:cNvSpPr>
            <a:spLocks noGrp="1" noChangeArrowheads="1"/>
          </p:cNvSpPr>
          <p:nvPr>
            <p:ph type="body" idx="1"/>
          </p:nvPr>
        </p:nvSpPr>
        <p:spPr>
          <a:xfrm>
            <a:off x="1949450" y="5526088"/>
            <a:ext cx="9104313" cy="2492375"/>
          </a:xfrm>
        </p:spPr>
        <p:txBody>
          <a:bodyPr lIns="126435" tIns="72248" rIns="126435" bIns="72248" anchor="t"/>
          <a:lstStyle/>
          <a:p>
            <a:endParaRPr lang="en-US"/>
          </a:p>
        </p:txBody>
      </p:sp>
      <p:pic>
        <p:nvPicPr>
          <p:cNvPr id="3075"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94" y="0"/>
            <a:ext cx="13004800" cy="975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ounded Rectangle 1">
            <a:hlinkClick r:id="rId3" action="ppaction://hlinksldjump"/>
          </p:cNvPr>
          <p:cNvSpPr/>
          <p:nvPr/>
        </p:nvSpPr>
        <p:spPr bwMode="auto">
          <a:xfrm>
            <a:off x="7582520" y="7037040"/>
            <a:ext cx="5167148" cy="2520280"/>
          </a:xfrm>
          <a:prstGeom prst="roundRect">
            <a:avLst/>
          </a:prstGeom>
          <a:ln w="76200">
            <a:solidFill>
              <a:srgbClr val="0072BC"/>
            </a:solidFill>
          </a:ln>
          <a:effectLst>
            <a:outerShdw blurRad="50800" dist="38100" dir="18900000" algn="b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r>
              <a:rPr kumimoji="0" lang="en-GB" sz="9600" b="1" i="0" u="none" strike="noStrike" cap="none" normalizeH="0" baseline="0" dirty="0" smtClean="0">
                <a:ln>
                  <a:noFill/>
                </a:ln>
                <a:solidFill>
                  <a:srgbClr val="0072BC"/>
                </a:solidFill>
                <a:effectLst/>
                <a:latin typeface="Helvetica Light" charset="0"/>
                <a:ea typeface="Helvetica Light" charset="0"/>
                <a:cs typeface="Helvetica Light" charset="0"/>
                <a:sym typeface="Helvetica Light" charset="0"/>
              </a:rPr>
              <a:t>Route 3</a:t>
            </a:r>
          </a:p>
        </p:txBody>
      </p:sp>
      <p:sp>
        <p:nvSpPr>
          <p:cNvPr id="16"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7" name="Rectangle 16">
            <a:hlinkClick r:id="rId4"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pic>
        <p:nvPicPr>
          <p:cNvPr id="3" name="Picture 2"/>
          <p:cNvPicPr>
            <a:picLocks noChangeAspect="1"/>
          </p:cNvPicPr>
          <p:nvPr/>
        </p:nvPicPr>
        <p:blipFill>
          <a:blip r:embed="rId5"/>
          <a:stretch>
            <a:fillRect/>
          </a:stretch>
        </p:blipFill>
        <p:spPr>
          <a:xfrm>
            <a:off x="669752" y="6484590"/>
            <a:ext cx="3456384" cy="1104900"/>
          </a:xfrm>
          <a:prstGeom prst="rect">
            <a:avLst/>
          </a:prstGeom>
        </p:spPr>
      </p:pic>
      <p:sp>
        <p:nvSpPr>
          <p:cNvPr id="9" name="Rectangle 8"/>
          <p:cNvSpPr/>
          <p:nvPr/>
        </p:nvSpPr>
        <p:spPr bwMode="auto">
          <a:xfrm>
            <a:off x="6862440" y="5526088"/>
            <a:ext cx="1008112" cy="1006896"/>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GB"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p:txBody>
      </p:sp>
      <p:sp>
        <p:nvSpPr>
          <p:cNvPr id="10" name="Rectangle 9"/>
          <p:cNvSpPr/>
          <p:nvPr/>
        </p:nvSpPr>
        <p:spPr>
          <a:xfrm>
            <a:off x="597744" y="5217696"/>
            <a:ext cx="6557297" cy="2800767"/>
          </a:xfrm>
          <a:prstGeom prst="rect">
            <a:avLst/>
          </a:prstGeom>
          <a:solidFill>
            <a:schemeClr val="bg1"/>
          </a:solidFill>
        </p:spPr>
        <p:txBody>
          <a:bodyPr wrap="square" lIns="91440" tIns="45720" rIns="91440" bIns="45720">
            <a:spAutoFit/>
          </a:bodyPr>
          <a:lstStyle/>
          <a:p>
            <a:pPr algn="l"/>
            <a:r>
              <a:rPr lang="en-US" sz="8800" b="1" cap="none" spc="0" dirty="0" smtClean="0">
                <a:ln w="0"/>
                <a:solidFill>
                  <a:srgbClr val="0072BB"/>
                </a:solidFill>
                <a:effectLst>
                  <a:outerShdw blurRad="38100" dist="19050" dir="2700000" algn="tl" rotWithShape="0">
                    <a:schemeClr val="dk1">
                      <a:alpha val="40000"/>
                    </a:schemeClr>
                  </a:outerShdw>
                </a:effectLst>
                <a:latin typeface="Myriad Pro" panose="020B0503030403020204" pitchFamily="34" charset="0"/>
              </a:rPr>
              <a:t>Alumni 2016</a:t>
            </a:r>
          </a:p>
          <a:p>
            <a:pPr algn="l"/>
            <a:r>
              <a:rPr lang="en-US" sz="8800" b="1" dirty="0" smtClean="0">
                <a:ln w="0"/>
                <a:solidFill>
                  <a:srgbClr val="0072BB"/>
                </a:solidFill>
                <a:effectLst>
                  <a:outerShdw blurRad="38100" dist="19050" dir="2700000" algn="tl" rotWithShape="0">
                    <a:schemeClr val="dk1">
                      <a:alpha val="40000"/>
                    </a:schemeClr>
                  </a:outerShdw>
                </a:effectLst>
                <a:latin typeface="Myriad Pro" panose="020B0503030403020204" pitchFamily="34" charset="0"/>
              </a:rPr>
              <a:t>Tours</a:t>
            </a:r>
            <a:endParaRPr lang="en-US" sz="8800" b="1" cap="none" spc="0" dirty="0">
              <a:ln w="0"/>
              <a:solidFill>
                <a:srgbClr val="0072BB"/>
              </a:solidFill>
              <a:effectLst>
                <a:outerShdw blurRad="38100" dist="19050" dir="2700000" algn="tl" rotWithShape="0">
                  <a:schemeClr val="dk1">
                    <a:alpha val="40000"/>
                  </a:schemeClr>
                </a:outerShdw>
              </a:effectLst>
              <a:latin typeface="Myriad Pro" panose="020B0503030403020204" pitchFamily="34" charset="0"/>
            </a:endParaRPr>
          </a:p>
        </p:txBody>
      </p:sp>
    </p:spTree>
    <p:extLst>
      <p:ext uri="{BB962C8B-B14F-4D97-AF65-F5344CB8AC3E}">
        <p14:creationId xmlns:p14="http://schemas.microsoft.com/office/powerpoint/2010/main" val="1684977205"/>
      </p:ext>
    </p:extLst>
  </p:cSld>
  <p:clrMapOvr>
    <a:masterClrMapping/>
  </p:clrMapOvr>
  <p:transition spd="me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974725" y="3028950"/>
            <a:ext cx="11053763" cy="2090738"/>
          </a:xfrm>
        </p:spPr>
        <p:txBody>
          <a:bodyPr lIns="126435" tIns="72248" rIns="126435" bIns="72248"/>
          <a:lstStyle/>
          <a:p>
            <a:endParaRPr lang="en-US"/>
          </a:p>
        </p:txBody>
      </p:sp>
      <p:sp>
        <p:nvSpPr>
          <p:cNvPr id="3074" name="Rectangle 2"/>
          <p:cNvSpPr>
            <a:spLocks noGrp="1" noChangeArrowheads="1"/>
          </p:cNvSpPr>
          <p:nvPr>
            <p:ph type="body" idx="1"/>
          </p:nvPr>
        </p:nvSpPr>
        <p:spPr>
          <a:xfrm>
            <a:off x="1949450" y="5526088"/>
            <a:ext cx="9104313" cy="2492375"/>
          </a:xfrm>
        </p:spPr>
        <p:txBody>
          <a:bodyPr lIns="126435" tIns="72248" rIns="126435" bIns="72248" anchor="t"/>
          <a:lstStyle/>
          <a:p>
            <a:endParaRPr lang="en-US"/>
          </a:p>
        </p:txBody>
      </p:sp>
      <p:pic>
        <p:nvPicPr>
          <p:cNvPr id="3075"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13004800" cy="975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ounded Rectangle 1">
            <a:hlinkClick r:id="rId3" action="ppaction://hlinksldjump"/>
          </p:cNvPr>
          <p:cNvSpPr/>
          <p:nvPr/>
        </p:nvSpPr>
        <p:spPr bwMode="auto">
          <a:xfrm>
            <a:off x="7582520" y="7037040"/>
            <a:ext cx="5167148" cy="2520280"/>
          </a:xfrm>
          <a:prstGeom prst="roundRect">
            <a:avLst/>
          </a:prstGeom>
          <a:ln w="76200">
            <a:solidFill>
              <a:srgbClr val="0072BC"/>
            </a:solidFill>
          </a:ln>
          <a:effectLst>
            <a:outerShdw blurRad="50800" dist="38100" dir="18900000" algn="bl" rotWithShape="0">
              <a:prstClr val="black">
                <a:alpha val="40000"/>
              </a:prstClr>
            </a:outerShdw>
          </a:effectLs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r>
              <a:rPr kumimoji="0" lang="en-GB" sz="9600" b="1" i="0" u="none" strike="noStrike" cap="none" normalizeH="0" baseline="0" dirty="0" smtClean="0">
                <a:ln>
                  <a:noFill/>
                </a:ln>
                <a:solidFill>
                  <a:srgbClr val="0072BC"/>
                </a:solidFill>
                <a:effectLst/>
                <a:latin typeface="Helvetica Light" charset="0"/>
                <a:ea typeface="Helvetica Light" charset="0"/>
                <a:cs typeface="Helvetica Light" charset="0"/>
                <a:sym typeface="Helvetica Light" charset="0"/>
              </a:rPr>
              <a:t>Route 4</a:t>
            </a:r>
          </a:p>
        </p:txBody>
      </p:sp>
      <p:sp>
        <p:nvSpPr>
          <p:cNvPr id="8"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9" name="Rectangle 8">
            <a:hlinkClick r:id="rId4"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pic>
        <p:nvPicPr>
          <p:cNvPr id="3" name="Picture 2"/>
          <p:cNvPicPr>
            <a:picLocks noChangeAspect="1"/>
          </p:cNvPicPr>
          <p:nvPr/>
        </p:nvPicPr>
        <p:blipFill>
          <a:blip r:embed="rId5"/>
          <a:stretch>
            <a:fillRect/>
          </a:stretch>
        </p:blipFill>
        <p:spPr>
          <a:xfrm>
            <a:off x="261166" y="6484589"/>
            <a:ext cx="3953690" cy="1533873"/>
          </a:xfrm>
          <a:prstGeom prst="rect">
            <a:avLst/>
          </a:prstGeom>
        </p:spPr>
      </p:pic>
      <p:sp>
        <p:nvSpPr>
          <p:cNvPr id="10" name="Rectangle 9"/>
          <p:cNvSpPr/>
          <p:nvPr/>
        </p:nvSpPr>
        <p:spPr bwMode="auto">
          <a:xfrm>
            <a:off x="6386555" y="5498182"/>
            <a:ext cx="1483997" cy="1132457"/>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584200" rtl="0" eaLnBrk="1" fontAlgn="base" latinLnBrk="0" hangingPunct="0">
              <a:lnSpc>
                <a:spcPct val="100000"/>
              </a:lnSpc>
              <a:spcBef>
                <a:spcPct val="0"/>
              </a:spcBef>
              <a:spcAft>
                <a:spcPct val="0"/>
              </a:spcAft>
              <a:buClrTx/>
              <a:buSzTx/>
              <a:buFontTx/>
              <a:buNone/>
              <a:tabLst/>
            </a:pPr>
            <a:endParaRPr kumimoji="0" lang="en-GB"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endParaRPr>
          </a:p>
        </p:txBody>
      </p:sp>
      <p:sp>
        <p:nvSpPr>
          <p:cNvPr id="11" name="Rectangle 10"/>
          <p:cNvSpPr/>
          <p:nvPr/>
        </p:nvSpPr>
        <p:spPr>
          <a:xfrm>
            <a:off x="292576" y="5217695"/>
            <a:ext cx="6557297" cy="2800767"/>
          </a:xfrm>
          <a:prstGeom prst="rect">
            <a:avLst/>
          </a:prstGeom>
          <a:solidFill>
            <a:schemeClr val="bg1"/>
          </a:solidFill>
        </p:spPr>
        <p:txBody>
          <a:bodyPr wrap="square" lIns="91440" tIns="45720" rIns="91440" bIns="45720">
            <a:spAutoFit/>
          </a:bodyPr>
          <a:lstStyle/>
          <a:p>
            <a:pPr algn="l"/>
            <a:r>
              <a:rPr lang="en-US" sz="8800" b="1" cap="none" spc="0" dirty="0" smtClean="0">
                <a:ln w="0"/>
                <a:solidFill>
                  <a:srgbClr val="0072BB"/>
                </a:solidFill>
                <a:effectLst>
                  <a:outerShdw blurRad="38100" dist="19050" dir="2700000" algn="tl" rotWithShape="0">
                    <a:schemeClr val="dk1">
                      <a:alpha val="40000"/>
                    </a:schemeClr>
                  </a:outerShdw>
                </a:effectLst>
                <a:latin typeface="Myriad Pro" panose="020B0503030403020204" pitchFamily="34" charset="0"/>
              </a:rPr>
              <a:t>Alumni 2016</a:t>
            </a:r>
          </a:p>
          <a:p>
            <a:pPr algn="l"/>
            <a:r>
              <a:rPr lang="en-US" sz="8800" b="1" dirty="0" smtClean="0">
                <a:ln w="0"/>
                <a:solidFill>
                  <a:srgbClr val="0072BB"/>
                </a:solidFill>
                <a:effectLst>
                  <a:outerShdw blurRad="38100" dist="19050" dir="2700000" algn="tl" rotWithShape="0">
                    <a:schemeClr val="dk1">
                      <a:alpha val="40000"/>
                    </a:schemeClr>
                  </a:outerShdw>
                </a:effectLst>
                <a:latin typeface="Myriad Pro" panose="020B0503030403020204" pitchFamily="34" charset="0"/>
              </a:rPr>
              <a:t>Tours</a:t>
            </a:r>
            <a:endParaRPr lang="en-US" sz="8800" b="1" cap="none" spc="0" dirty="0">
              <a:ln w="0"/>
              <a:solidFill>
                <a:srgbClr val="0072BB"/>
              </a:solidFill>
              <a:effectLst>
                <a:outerShdw blurRad="38100" dist="19050" dir="2700000" algn="tl" rotWithShape="0">
                  <a:schemeClr val="dk1">
                    <a:alpha val="40000"/>
                  </a:schemeClr>
                </a:outerShdw>
              </a:effectLst>
              <a:latin typeface="Myriad Pro" panose="020B0503030403020204" pitchFamily="34" charset="0"/>
            </a:endParaRPr>
          </a:p>
        </p:txBody>
      </p:sp>
    </p:spTree>
    <p:extLst>
      <p:ext uri="{BB962C8B-B14F-4D97-AF65-F5344CB8AC3E}">
        <p14:creationId xmlns:p14="http://schemas.microsoft.com/office/powerpoint/2010/main" val="2695154931"/>
      </p:ext>
    </p:extLst>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p:cNvSpPr>
          <p:nvPr/>
        </p:nvSpPr>
        <p:spPr bwMode="auto">
          <a:xfrm>
            <a:off x="165696" y="124272"/>
            <a:ext cx="12673408" cy="9506396"/>
          </a:xfrm>
          <a:prstGeom prst="rect">
            <a:avLst/>
          </a:prstGeom>
          <a:solidFill>
            <a:schemeClr val="bg1"/>
          </a:solidFill>
          <a:ln w="108373" cap="flat" cmpd="sng">
            <a:solidFill>
              <a:srgbClr val="158AFF"/>
            </a:solidFill>
            <a:prstDash val="solid"/>
            <a:round/>
            <a:headEnd/>
            <a:tailEnd/>
          </a:ln>
          <a:effectLst/>
          <a:extLst/>
        </p:spPr>
        <p:txBody>
          <a:bodyPr lIns="126435" tIns="72248" rIns="126435" bIns="72248" anchor="ctr"/>
          <a:lstStyle/>
          <a:p>
            <a:pPr defTabSz="1300163"/>
            <a:r>
              <a:rPr lang="en-US" sz="6200" b="1" dirty="0" smtClean="0">
                <a:solidFill>
                  <a:srgbClr val="158AFF"/>
                </a:solidFill>
                <a:latin typeface="Myriad Pro" pitchFamily="34" charset="0"/>
                <a:ea typeface="Helvetica" charset="0"/>
                <a:cs typeface="Helvetica" charset="0"/>
                <a:sym typeface="Helvetica" charset="0"/>
              </a:rPr>
              <a:t>IF </a:t>
            </a:r>
            <a:r>
              <a:rPr lang="en-US" sz="6200" b="1" dirty="0">
                <a:solidFill>
                  <a:srgbClr val="158AFF"/>
                </a:solidFill>
                <a:latin typeface="Myriad Pro" pitchFamily="34" charset="0"/>
                <a:ea typeface="Helvetica" charset="0"/>
                <a:cs typeface="Helvetica" charset="0"/>
                <a:sym typeface="Helvetica" charset="0"/>
              </a:rPr>
              <a:t>YOU CAN’T ANSWER A QUESTION, ASK THEM TO </a:t>
            </a:r>
            <a:r>
              <a:rPr lang="en-US" sz="6200" b="1" dirty="0" smtClean="0">
                <a:solidFill>
                  <a:srgbClr val="158AFF"/>
                </a:solidFill>
                <a:latin typeface="Myriad Pro" pitchFamily="34" charset="0"/>
                <a:ea typeface="Helvetica" charset="0"/>
                <a:cs typeface="Helvetica" charset="0"/>
                <a:sym typeface="Helvetica" charset="0"/>
              </a:rPr>
              <a:t/>
            </a:r>
            <a:br>
              <a:rPr lang="en-US" sz="6200" b="1" dirty="0" smtClean="0">
                <a:solidFill>
                  <a:srgbClr val="158AFF"/>
                </a:solidFill>
                <a:latin typeface="Myriad Pro" pitchFamily="34" charset="0"/>
                <a:ea typeface="Helvetica" charset="0"/>
                <a:cs typeface="Helvetica" charset="0"/>
                <a:sym typeface="Helvetica" charset="0"/>
              </a:rPr>
            </a:br>
            <a:r>
              <a:rPr lang="en-US" sz="6200" b="1" dirty="0" smtClean="0">
                <a:solidFill>
                  <a:srgbClr val="158AFF"/>
                </a:solidFill>
                <a:latin typeface="Myriad Pro" pitchFamily="34" charset="0"/>
                <a:ea typeface="Helvetica" charset="0"/>
                <a:cs typeface="Helvetica" charset="0"/>
                <a:sym typeface="Helvetica" charset="0"/>
              </a:rPr>
              <a:t>REMIND </a:t>
            </a:r>
            <a:r>
              <a:rPr lang="en-US" sz="6200" b="1" dirty="0">
                <a:solidFill>
                  <a:srgbClr val="158AFF"/>
                </a:solidFill>
                <a:latin typeface="Myriad Pro" pitchFamily="34" charset="0"/>
                <a:ea typeface="Helvetica" charset="0"/>
                <a:cs typeface="Helvetica" charset="0"/>
                <a:sym typeface="Helvetica" charset="0"/>
              </a:rPr>
              <a:t>YOU AT THE END </a:t>
            </a:r>
            <a:r>
              <a:rPr lang="en-US" sz="6200" b="1" dirty="0" smtClean="0">
                <a:solidFill>
                  <a:srgbClr val="158AFF"/>
                </a:solidFill>
                <a:latin typeface="Myriad Pro" pitchFamily="34" charset="0"/>
                <a:ea typeface="Helvetica" charset="0"/>
                <a:cs typeface="Helvetica" charset="0"/>
                <a:sym typeface="Helvetica" charset="0"/>
              </a:rPr>
              <a:t/>
            </a:r>
            <a:br>
              <a:rPr lang="en-US" sz="6200" b="1" dirty="0" smtClean="0">
                <a:solidFill>
                  <a:srgbClr val="158AFF"/>
                </a:solidFill>
                <a:latin typeface="Myriad Pro" pitchFamily="34" charset="0"/>
                <a:ea typeface="Helvetica" charset="0"/>
                <a:cs typeface="Helvetica" charset="0"/>
                <a:sym typeface="Helvetica" charset="0"/>
              </a:rPr>
            </a:br>
            <a:r>
              <a:rPr lang="en-US" sz="6200" b="1" dirty="0" smtClean="0">
                <a:solidFill>
                  <a:srgbClr val="158AFF"/>
                </a:solidFill>
                <a:latin typeface="Myriad Pro" pitchFamily="34" charset="0"/>
                <a:ea typeface="Helvetica" charset="0"/>
                <a:cs typeface="Helvetica" charset="0"/>
                <a:sym typeface="Helvetica" charset="0"/>
              </a:rPr>
              <a:t>WHERE </a:t>
            </a:r>
            <a:r>
              <a:rPr lang="en-US" sz="6200" b="1" dirty="0">
                <a:solidFill>
                  <a:srgbClr val="158AFF"/>
                </a:solidFill>
                <a:latin typeface="Myriad Pro" pitchFamily="34" charset="0"/>
                <a:ea typeface="Helvetica" charset="0"/>
                <a:cs typeface="Helvetica" charset="0"/>
                <a:sym typeface="Helvetica" charset="0"/>
              </a:rPr>
              <a:t>YOU CAN DIRECT </a:t>
            </a:r>
            <a:r>
              <a:rPr lang="en-US" sz="6200" b="1" dirty="0" smtClean="0">
                <a:solidFill>
                  <a:srgbClr val="158AFF"/>
                </a:solidFill>
                <a:latin typeface="Myriad Pro" pitchFamily="34" charset="0"/>
                <a:ea typeface="Helvetica" charset="0"/>
                <a:cs typeface="Helvetica" charset="0"/>
                <a:sym typeface="Helvetica" charset="0"/>
              </a:rPr>
              <a:t/>
            </a:r>
            <a:br>
              <a:rPr lang="en-US" sz="6200" b="1" dirty="0" smtClean="0">
                <a:solidFill>
                  <a:srgbClr val="158AFF"/>
                </a:solidFill>
                <a:latin typeface="Myriad Pro" pitchFamily="34" charset="0"/>
                <a:ea typeface="Helvetica" charset="0"/>
                <a:cs typeface="Helvetica" charset="0"/>
                <a:sym typeface="Helvetica" charset="0"/>
              </a:rPr>
            </a:br>
            <a:r>
              <a:rPr lang="en-US" sz="6200" b="1" dirty="0" smtClean="0">
                <a:solidFill>
                  <a:srgbClr val="158AFF"/>
                </a:solidFill>
                <a:latin typeface="Myriad Pro" pitchFamily="34" charset="0"/>
                <a:ea typeface="Helvetica" charset="0"/>
                <a:cs typeface="Helvetica" charset="0"/>
                <a:sym typeface="Helvetica" charset="0"/>
              </a:rPr>
              <a:t>THEM TO </a:t>
            </a:r>
            <a:r>
              <a:rPr lang="en-US" sz="6200" b="1" dirty="0">
                <a:solidFill>
                  <a:srgbClr val="158AFF"/>
                </a:solidFill>
                <a:latin typeface="Myriad Pro" pitchFamily="34" charset="0"/>
                <a:ea typeface="Helvetica" charset="0"/>
                <a:cs typeface="Helvetica" charset="0"/>
                <a:sym typeface="Helvetica" charset="0"/>
              </a:rPr>
              <a:t>A MEMBER OF </a:t>
            </a:r>
            <a:r>
              <a:rPr lang="en-US" sz="6200" b="1" dirty="0" smtClean="0">
                <a:solidFill>
                  <a:srgbClr val="158AFF"/>
                </a:solidFill>
                <a:latin typeface="Myriad Pro" pitchFamily="34" charset="0"/>
                <a:ea typeface="Helvetica" charset="0"/>
                <a:cs typeface="Helvetica" charset="0"/>
                <a:sym typeface="Helvetica" charset="0"/>
              </a:rPr>
              <a:t/>
            </a:r>
            <a:br>
              <a:rPr lang="en-US" sz="6200" b="1" dirty="0" smtClean="0">
                <a:solidFill>
                  <a:srgbClr val="158AFF"/>
                </a:solidFill>
                <a:latin typeface="Myriad Pro" pitchFamily="34" charset="0"/>
                <a:ea typeface="Helvetica" charset="0"/>
                <a:cs typeface="Helvetica" charset="0"/>
                <a:sym typeface="Helvetica" charset="0"/>
              </a:rPr>
            </a:br>
            <a:r>
              <a:rPr lang="en-US" sz="6200" b="1" dirty="0" smtClean="0">
                <a:solidFill>
                  <a:srgbClr val="158AFF"/>
                </a:solidFill>
                <a:latin typeface="Myriad Pro" pitchFamily="34" charset="0"/>
                <a:ea typeface="Helvetica" charset="0"/>
                <a:cs typeface="Helvetica" charset="0"/>
                <a:sym typeface="Helvetica" charset="0"/>
              </a:rPr>
              <a:t>STAFF</a:t>
            </a:r>
            <a:r>
              <a:rPr lang="en-US" sz="6200" b="1" dirty="0">
                <a:solidFill>
                  <a:srgbClr val="158AFF"/>
                </a:solidFill>
                <a:latin typeface="Myriad Pro" pitchFamily="34" charset="0"/>
                <a:ea typeface="Helvetica" charset="0"/>
                <a:cs typeface="Helvetica" charset="0"/>
                <a:sym typeface="Helvetica" charset="0"/>
              </a:rPr>
              <a:t>.</a:t>
            </a:r>
            <a:endParaRPr lang="en-US" dirty="0">
              <a:solidFill>
                <a:srgbClr val="158AFF"/>
              </a:solidFill>
              <a:latin typeface="Myriad Pro" pitchFamily="34" charset="0"/>
            </a:endParaRPr>
          </a:p>
        </p:txBody>
      </p:sp>
    </p:spTree>
    <p:extLst>
      <p:ext uri="{BB962C8B-B14F-4D97-AF65-F5344CB8AC3E}">
        <p14:creationId xmlns:p14="http://schemas.microsoft.com/office/powerpoint/2010/main" val="1513136456"/>
      </p:ext>
    </p:extLst>
  </p:cSld>
  <p:clrMapOvr>
    <a:masterClrMapping/>
  </p:clrMapOvr>
  <p:transition spd="med"/>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p:cNvSpPr>
          <p:nvPr/>
        </p:nvSpPr>
        <p:spPr bwMode="auto">
          <a:xfrm rot="21578113">
            <a:off x="237842" y="160759"/>
            <a:ext cx="12571568" cy="9367837"/>
          </a:xfrm>
          <a:prstGeom prst="rect">
            <a:avLst/>
          </a:prstGeom>
          <a:solidFill>
            <a:schemeClr val="bg1"/>
          </a:solidFill>
          <a:ln w="108373" cap="flat" cmpd="sng">
            <a:solidFill>
              <a:srgbClr val="158AFF"/>
            </a:solidFill>
            <a:prstDash val="solid"/>
            <a:round/>
            <a:headEnd/>
            <a:tailEnd/>
          </a:ln>
          <a:effectLst/>
          <a:extLst/>
        </p:spPr>
        <p:txBody>
          <a:bodyPr lIns="88900" tIns="50800" rIns="88900" bIns="50800" anchor="ctr"/>
          <a:lstStyle/>
          <a:p>
            <a:pPr defTabSz="1300163"/>
            <a:r>
              <a:rPr lang="en-US" sz="8000" b="1" dirty="0">
                <a:solidFill>
                  <a:srgbClr val="158AFF"/>
                </a:solidFill>
                <a:latin typeface="Myriad Pro" pitchFamily="34" charset="0"/>
                <a:ea typeface="Helvetica" charset="0"/>
                <a:cs typeface="Helvetica" charset="0"/>
                <a:sym typeface="Helvetica" charset="0"/>
              </a:rPr>
              <a:t>INTRODUCE </a:t>
            </a:r>
            <a:r>
              <a:rPr lang="en-US" sz="8000" b="1" dirty="0" smtClean="0">
                <a:solidFill>
                  <a:srgbClr val="158AFF"/>
                </a:solidFill>
                <a:latin typeface="Myriad Pro" pitchFamily="34" charset="0"/>
                <a:ea typeface="Helvetica" charset="0"/>
                <a:cs typeface="Helvetica" charset="0"/>
                <a:sym typeface="Helvetica" charset="0"/>
              </a:rPr>
              <a:t/>
            </a:r>
            <a:br>
              <a:rPr lang="en-US" sz="8000" b="1" dirty="0" smtClean="0">
                <a:solidFill>
                  <a:srgbClr val="158AFF"/>
                </a:solidFill>
                <a:latin typeface="Myriad Pro" pitchFamily="34" charset="0"/>
                <a:ea typeface="Helvetica" charset="0"/>
                <a:cs typeface="Helvetica" charset="0"/>
                <a:sym typeface="Helvetica" charset="0"/>
              </a:rPr>
            </a:br>
            <a:r>
              <a:rPr lang="en-US" sz="8000" b="1" dirty="0" smtClean="0">
                <a:solidFill>
                  <a:srgbClr val="158AFF"/>
                </a:solidFill>
                <a:latin typeface="Myriad Pro" pitchFamily="34" charset="0"/>
                <a:ea typeface="Helvetica" charset="0"/>
                <a:cs typeface="Helvetica" charset="0"/>
                <a:sym typeface="Helvetica" charset="0"/>
              </a:rPr>
              <a:t>YOURSELVES</a:t>
            </a:r>
            <a:endParaRPr lang="en-US" sz="2400" dirty="0">
              <a:solidFill>
                <a:srgbClr val="158AFF"/>
              </a:solidFill>
              <a:latin typeface="Myriad Pro" pitchFamily="34" charset="0"/>
              <a:ea typeface="Helvetica" charset="0"/>
              <a:cs typeface="Helvetica" charset="0"/>
              <a:sym typeface="Helvetica" charset="0"/>
            </a:endParaRPr>
          </a:p>
          <a:p>
            <a:pPr defTabSz="1300163"/>
            <a:endParaRPr lang="en-US" sz="4400" b="1" dirty="0">
              <a:solidFill>
                <a:srgbClr val="158AFF"/>
              </a:solidFill>
              <a:latin typeface="Myriad Pro" pitchFamily="34" charset="0"/>
              <a:ea typeface="Helvetica" charset="0"/>
              <a:cs typeface="Helvetica" charset="0"/>
              <a:sym typeface="Helvetica" charset="0"/>
            </a:endParaRPr>
          </a:p>
          <a:p>
            <a:pPr defTabSz="1300163"/>
            <a:r>
              <a:rPr lang="en-US" sz="8000" b="1" dirty="0">
                <a:solidFill>
                  <a:srgbClr val="158AFF"/>
                </a:solidFill>
                <a:latin typeface="Myriad Pro" pitchFamily="34" charset="0"/>
                <a:ea typeface="Helvetica" charset="0"/>
                <a:cs typeface="Helvetica" charset="0"/>
                <a:sym typeface="Helvetica" charset="0"/>
              </a:rPr>
              <a:t>SMILE</a:t>
            </a:r>
            <a:endParaRPr lang="en-US" sz="2400" dirty="0">
              <a:solidFill>
                <a:srgbClr val="158AFF"/>
              </a:solidFill>
              <a:latin typeface="Myriad Pro" pitchFamily="34" charset="0"/>
              <a:ea typeface="Helvetica" charset="0"/>
              <a:cs typeface="Helvetica" charset="0"/>
              <a:sym typeface="Helvetica" charset="0"/>
            </a:endParaRPr>
          </a:p>
          <a:p>
            <a:pPr defTabSz="1300163"/>
            <a:endParaRPr lang="en-US" b="1" dirty="0">
              <a:solidFill>
                <a:srgbClr val="158AFF"/>
              </a:solidFill>
              <a:latin typeface="Myriad Pro" pitchFamily="34" charset="0"/>
              <a:ea typeface="Helvetica" charset="0"/>
              <a:cs typeface="Helvetica" charset="0"/>
              <a:sym typeface="Helvetica" charset="0"/>
            </a:endParaRPr>
          </a:p>
          <a:p>
            <a:pPr defTabSz="1300163"/>
            <a:r>
              <a:rPr lang="en-US" sz="8000" b="1" dirty="0">
                <a:solidFill>
                  <a:srgbClr val="158AFF"/>
                </a:solidFill>
                <a:latin typeface="Myriad Pro" pitchFamily="34" charset="0"/>
                <a:ea typeface="Helvetica" charset="0"/>
                <a:cs typeface="Helvetica" charset="0"/>
                <a:sym typeface="Helvetica" charset="0"/>
              </a:rPr>
              <a:t>&amp; TALK LOUD </a:t>
            </a:r>
            <a:r>
              <a:rPr lang="en-US" sz="8000" b="1" dirty="0" smtClean="0">
                <a:solidFill>
                  <a:srgbClr val="158AFF"/>
                </a:solidFill>
                <a:latin typeface="Myriad Pro" pitchFamily="34" charset="0"/>
                <a:ea typeface="Helvetica" charset="0"/>
                <a:cs typeface="Helvetica" charset="0"/>
                <a:sym typeface="Helvetica" charset="0"/>
              </a:rPr>
              <a:t/>
            </a:r>
            <a:br>
              <a:rPr lang="en-US" sz="8000" b="1" dirty="0" smtClean="0">
                <a:solidFill>
                  <a:srgbClr val="158AFF"/>
                </a:solidFill>
                <a:latin typeface="Myriad Pro" pitchFamily="34" charset="0"/>
                <a:ea typeface="Helvetica" charset="0"/>
                <a:cs typeface="Helvetica" charset="0"/>
                <a:sym typeface="Helvetica" charset="0"/>
              </a:rPr>
            </a:br>
            <a:r>
              <a:rPr lang="en-US" sz="8000" b="1" dirty="0" smtClean="0">
                <a:solidFill>
                  <a:srgbClr val="158AFF"/>
                </a:solidFill>
                <a:latin typeface="Myriad Pro" pitchFamily="34" charset="0"/>
                <a:ea typeface="Helvetica" charset="0"/>
                <a:cs typeface="Helvetica" charset="0"/>
                <a:sym typeface="Helvetica" charset="0"/>
              </a:rPr>
              <a:t>AND </a:t>
            </a:r>
            <a:r>
              <a:rPr lang="en-US" sz="8000" b="1" dirty="0">
                <a:solidFill>
                  <a:srgbClr val="158AFF"/>
                </a:solidFill>
                <a:latin typeface="Myriad Pro" pitchFamily="34" charset="0"/>
                <a:ea typeface="Helvetica" charset="0"/>
                <a:cs typeface="Helvetica" charset="0"/>
                <a:sym typeface="Helvetica" charset="0"/>
              </a:rPr>
              <a:t>CLEAR.</a:t>
            </a:r>
            <a:endParaRPr lang="en-US" sz="3200" dirty="0">
              <a:solidFill>
                <a:srgbClr val="158AFF"/>
              </a:solidFill>
              <a:latin typeface="Myriad Pro" pitchFamily="34" charset="0"/>
            </a:endParaRPr>
          </a:p>
        </p:txBody>
      </p:sp>
    </p:spTree>
    <p:extLst>
      <p:ext uri="{BB962C8B-B14F-4D97-AF65-F5344CB8AC3E}">
        <p14:creationId xmlns:p14="http://schemas.microsoft.com/office/powerpoint/2010/main" val="281911064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649288" y="390525"/>
            <a:ext cx="11704637" cy="1625600"/>
          </a:xfrm>
        </p:spPr>
        <p:txBody>
          <a:bodyPr lIns="126435" tIns="72248" rIns="126435" bIns="72248"/>
          <a:lstStyle/>
          <a:p>
            <a:endParaRPr lang="en-US"/>
          </a:p>
        </p:txBody>
      </p:sp>
      <p:sp>
        <p:nvSpPr>
          <p:cNvPr id="10242" name="Rectangle 2"/>
          <p:cNvSpPr>
            <a:spLocks noGrp="1" noChangeArrowheads="1"/>
          </p:cNvSpPr>
          <p:nvPr>
            <p:ph type="body" idx="1"/>
          </p:nvPr>
        </p:nvSpPr>
        <p:spPr>
          <a:xfrm>
            <a:off x="649288" y="2274888"/>
            <a:ext cx="11704637" cy="6437312"/>
          </a:xfrm>
        </p:spPr>
        <p:txBody>
          <a:bodyPr lIns="126435" tIns="72248" rIns="126435" bIns="72248" anchor="t"/>
          <a:lstStyle/>
          <a:p>
            <a:endParaRPr lang="en-US"/>
          </a:p>
        </p:txBody>
      </p:sp>
      <p:pic>
        <p:nvPicPr>
          <p:cNvPr id="10243" name="Picture 3" descr="image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626225"/>
            <a:ext cx="15360650" cy="2172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AutoShape 4"/>
          <p:cNvSpPr>
            <a:spLocks/>
          </p:cNvSpPr>
          <p:nvPr/>
        </p:nvSpPr>
        <p:spPr bwMode="auto">
          <a:xfrm>
            <a:off x="5170488" y="984250"/>
            <a:ext cx="204787" cy="7935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321"/>
                </a:moveTo>
                <a:lnTo>
                  <a:pt x="5399" y="21321"/>
                </a:lnTo>
                <a:lnTo>
                  <a:pt x="5399" y="0"/>
                </a:lnTo>
                <a:lnTo>
                  <a:pt x="16200" y="0"/>
                </a:lnTo>
                <a:lnTo>
                  <a:pt x="16200" y="21321"/>
                </a:lnTo>
                <a:lnTo>
                  <a:pt x="21600" y="21321"/>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0245" name="Rectangle 5"/>
          <p:cNvSpPr>
            <a:spLocks/>
          </p:cNvSpPr>
          <p:nvPr/>
        </p:nvSpPr>
        <p:spPr bwMode="auto">
          <a:xfrm>
            <a:off x="3746500" y="1906588"/>
            <a:ext cx="1219200" cy="7191375"/>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0246" name="Rectangle 6"/>
          <p:cNvSpPr>
            <a:spLocks/>
          </p:cNvSpPr>
          <p:nvPr/>
        </p:nvSpPr>
        <p:spPr bwMode="auto">
          <a:xfrm>
            <a:off x="5835650" y="4689475"/>
            <a:ext cx="6605588" cy="996950"/>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algn="l" defTabSz="1300163"/>
            <a:r>
              <a:rPr lang="en-US" sz="2500">
                <a:latin typeface="Helvetica" charset="0"/>
                <a:ea typeface="Helvetica" charset="0"/>
                <a:cs typeface="Helvetica" charset="0"/>
                <a:sym typeface="Helvetica" charset="0"/>
              </a:rPr>
              <a:t>At top of stairs, visit IT rooms/library return back across the top floor toward science. </a:t>
            </a:r>
            <a:endParaRPr lang="en-US"/>
          </a:p>
        </p:txBody>
      </p:sp>
      <p:sp>
        <p:nvSpPr>
          <p:cNvPr id="12" name="Rectangle 11">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3"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4" name="Rectangle 13">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Grp="1" noChangeArrowheads="1"/>
          </p:cNvSpPr>
          <p:nvPr>
            <p:ph type="title"/>
          </p:nvPr>
        </p:nvSpPr>
        <p:spPr>
          <a:xfrm>
            <a:off x="701675" y="481013"/>
            <a:ext cx="11704638" cy="1625600"/>
          </a:xfrm>
        </p:spPr>
        <p:txBody>
          <a:bodyPr lIns="126435" tIns="72248" rIns="126435" bIns="72248"/>
          <a:lstStyle/>
          <a:p>
            <a:endParaRPr lang="en-US"/>
          </a:p>
        </p:txBody>
      </p:sp>
      <p:sp>
        <p:nvSpPr>
          <p:cNvPr id="84994" name="Rectangle 2"/>
          <p:cNvSpPr>
            <a:spLocks noGrp="1" noChangeArrowheads="1"/>
          </p:cNvSpPr>
          <p:nvPr>
            <p:ph type="body" idx="1"/>
          </p:nvPr>
        </p:nvSpPr>
        <p:spPr>
          <a:xfrm>
            <a:off x="701675" y="2366963"/>
            <a:ext cx="11704638" cy="6435725"/>
          </a:xfrm>
        </p:spPr>
        <p:txBody>
          <a:bodyPr lIns="126435" tIns="72248" rIns="126435" bIns="72248" anchor="t"/>
          <a:lstStyle/>
          <a:p>
            <a:endParaRPr lang="en-US"/>
          </a:p>
        </p:txBody>
      </p:sp>
      <p:pic>
        <p:nvPicPr>
          <p:cNvPr id="84995"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76650" y="-15360650"/>
            <a:ext cx="18072100" cy="255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4996" name="Rectangle 4"/>
          <p:cNvSpPr>
            <a:spLocks/>
          </p:cNvSpPr>
          <p:nvPr/>
        </p:nvSpPr>
        <p:spPr bwMode="auto">
          <a:xfrm>
            <a:off x="4402138" y="4584700"/>
            <a:ext cx="2359025" cy="2989263"/>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84997" name="AutoShape 5"/>
          <p:cNvSpPr>
            <a:spLocks/>
          </p:cNvSpPr>
          <p:nvPr/>
        </p:nvSpPr>
        <p:spPr bwMode="auto">
          <a:xfrm rot="5279999">
            <a:off x="2840038" y="1612900"/>
            <a:ext cx="204787" cy="54784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196"/>
                </a:moveTo>
                <a:lnTo>
                  <a:pt x="5400" y="21196"/>
                </a:lnTo>
                <a:lnTo>
                  <a:pt x="5400" y="0"/>
                </a:lnTo>
                <a:lnTo>
                  <a:pt x="16199" y="0"/>
                </a:lnTo>
                <a:lnTo>
                  <a:pt x="16199" y="21196"/>
                </a:lnTo>
                <a:lnTo>
                  <a:pt x="21600" y="21196"/>
                </a:lnTo>
                <a:lnTo>
                  <a:pt x="10799"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84998" name="Rectangle 6"/>
          <p:cNvSpPr>
            <a:spLocks/>
          </p:cNvSpPr>
          <p:nvPr/>
        </p:nvSpPr>
        <p:spPr bwMode="auto">
          <a:xfrm>
            <a:off x="868363" y="4584700"/>
            <a:ext cx="3073400" cy="4786313"/>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84999" name="Rectangle 7"/>
          <p:cNvSpPr>
            <a:spLocks/>
          </p:cNvSpPr>
          <p:nvPr/>
        </p:nvSpPr>
        <p:spPr bwMode="auto">
          <a:xfrm>
            <a:off x="1670050" y="187325"/>
            <a:ext cx="9766300" cy="3867150"/>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nchor="ctr"/>
          <a:lstStyle/>
          <a:p>
            <a:pPr defTabSz="1300163"/>
            <a:r>
              <a:rPr lang="en-US" sz="3900" dirty="0">
                <a:latin typeface="Helvetica" charset="0"/>
                <a:ea typeface="Helvetica" charset="0"/>
                <a:cs typeface="Helvetica" charset="0"/>
                <a:sym typeface="Helvetica" charset="0"/>
              </a:rPr>
              <a:t>Turn </a:t>
            </a:r>
            <a:r>
              <a:rPr lang="en-US" sz="3900" dirty="0" smtClean="0">
                <a:latin typeface="Helvetica" charset="0"/>
                <a:ea typeface="Helvetica" charset="0"/>
                <a:cs typeface="Helvetica" charset="0"/>
                <a:sym typeface="Helvetica" charset="0"/>
              </a:rPr>
              <a:t>left towards </a:t>
            </a:r>
            <a:r>
              <a:rPr lang="en-US" sz="3900" dirty="0">
                <a:latin typeface="Helvetica" charset="0"/>
                <a:ea typeface="Helvetica" charset="0"/>
                <a:cs typeface="Helvetica" charset="0"/>
                <a:sym typeface="Helvetica" charset="0"/>
              </a:rPr>
              <a:t>the sports </a:t>
            </a:r>
            <a:r>
              <a:rPr lang="en-US" sz="3900" dirty="0" err="1">
                <a:latin typeface="Helvetica" charset="0"/>
                <a:ea typeface="Helvetica" charset="0"/>
                <a:cs typeface="Helvetica" charset="0"/>
                <a:sym typeface="Helvetica" charset="0"/>
              </a:rPr>
              <a:t>centre</a:t>
            </a:r>
            <a:r>
              <a:rPr lang="en-US" sz="3900" dirty="0">
                <a:latin typeface="Helvetica" charset="0"/>
                <a:ea typeface="Helvetica" charset="0"/>
                <a:cs typeface="Helvetica" charset="0"/>
                <a:sym typeface="Helvetica" charset="0"/>
              </a:rPr>
              <a:t> reception and show them the sports hall </a:t>
            </a:r>
            <a:r>
              <a:rPr lang="en-US" sz="3900" dirty="0" smtClean="0">
                <a:latin typeface="Helvetica" charset="0"/>
                <a:ea typeface="Helvetica" charset="0"/>
                <a:cs typeface="Helvetica" charset="0"/>
                <a:sym typeface="Helvetica" charset="0"/>
              </a:rPr>
              <a:t/>
            </a:r>
            <a:br>
              <a:rPr lang="en-US" sz="3900" dirty="0" smtClean="0">
                <a:latin typeface="Helvetica" charset="0"/>
                <a:ea typeface="Helvetica" charset="0"/>
                <a:cs typeface="Helvetica" charset="0"/>
                <a:sym typeface="Helvetica" charset="0"/>
              </a:rPr>
            </a:br>
            <a:r>
              <a:rPr lang="en-US" sz="3900" dirty="0" smtClean="0">
                <a:latin typeface="Helvetica" charset="0"/>
                <a:ea typeface="Helvetica" charset="0"/>
                <a:cs typeface="Helvetica" charset="0"/>
                <a:sym typeface="Helvetica" charset="0"/>
              </a:rPr>
              <a:t>on </a:t>
            </a:r>
            <a:r>
              <a:rPr lang="en-US" sz="3900" dirty="0">
                <a:latin typeface="Helvetica" charset="0"/>
                <a:ea typeface="Helvetica" charset="0"/>
                <a:cs typeface="Helvetica" charset="0"/>
                <a:sym typeface="Helvetica" charset="0"/>
              </a:rPr>
              <a:t>your left. This is </a:t>
            </a:r>
            <a:r>
              <a:rPr lang="en-US" sz="3900" dirty="0" smtClean="0">
                <a:latin typeface="Helvetica" charset="0"/>
                <a:ea typeface="Helvetica" charset="0"/>
                <a:cs typeface="Helvetica" charset="0"/>
                <a:sym typeface="Helvetica" charset="0"/>
              </a:rPr>
              <a:t>now </a:t>
            </a:r>
            <a:r>
              <a:rPr lang="en-US" sz="3900" dirty="0">
                <a:latin typeface="Helvetica" charset="0"/>
                <a:ea typeface="Helvetica" charset="0"/>
                <a:cs typeface="Helvetica" charset="0"/>
                <a:sym typeface="Helvetica" charset="0"/>
              </a:rPr>
              <a:t>being run by our community manager.</a:t>
            </a:r>
            <a:endParaRPr lang="en-US" dirty="0"/>
          </a:p>
        </p:txBody>
      </p:sp>
      <p:sp>
        <p:nvSpPr>
          <p:cNvPr id="13" name="Rectangle 7"/>
          <p:cNvSpPr>
            <a:spLocks/>
          </p:cNvSpPr>
          <p:nvPr/>
        </p:nvSpPr>
        <p:spPr bwMode="auto">
          <a:xfrm>
            <a:off x="-2324099" y="91072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4" name="Rectangle 13">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Grp="1" noChangeArrowheads="1"/>
          </p:cNvSpPr>
          <p:nvPr>
            <p:ph type="title"/>
          </p:nvPr>
        </p:nvSpPr>
        <p:spPr>
          <a:xfrm>
            <a:off x="701675" y="481013"/>
            <a:ext cx="11704638" cy="1625600"/>
          </a:xfrm>
        </p:spPr>
        <p:txBody>
          <a:bodyPr lIns="126435" tIns="72248" rIns="126435" bIns="72248"/>
          <a:lstStyle/>
          <a:p>
            <a:endParaRPr lang="en-US"/>
          </a:p>
        </p:txBody>
      </p:sp>
      <p:sp>
        <p:nvSpPr>
          <p:cNvPr id="86018" name="Rectangle 2"/>
          <p:cNvSpPr>
            <a:spLocks noGrp="1" noChangeArrowheads="1"/>
          </p:cNvSpPr>
          <p:nvPr>
            <p:ph type="body" idx="1"/>
          </p:nvPr>
        </p:nvSpPr>
        <p:spPr>
          <a:xfrm>
            <a:off x="701675" y="2366963"/>
            <a:ext cx="11704638" cy="6435725"/>
          </a:xfrm>
        </p:spPr>
        <p:txBody>
          <a:bodyPr lIns="126435" tIns="72248" rIns="126435" bIns="72248" anchor="t"/>
          <a:lstStyle/>
          <a:p>
            <a:endParaRPr lang="en-US"/>
          </a:p>
        </p:txBody>
      </p:sp>
      <p:pic>
        <p:nvPicPr>
          <p:cNvPr id="86019"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76650" y="-15360650"/>
            <a:ext cx="18072100" cy="255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6020" name="Rectangle 4"/>
          <p:cNvSpPr>
            <a:spLocks/>
          </p:cNvSpPr>
          <p:nvPr/>
        </p:nvSpPr>
        <p:spPr bwMode="auto">
          <a:xfrm>
            <a:off x="4402138" y="4584700"/>
            <a:ext cx="2359025" cy="2989263"/>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86021" name="AutoShape 5"/>
          <p:cNvSpPr>
            <a:spLocks/>
          </p:cNvSpPr>
          <p:nvPr/>
        </p:nvSpPr>
        <p:spPr bwMode="auto">
          <a:xfrm rot="16200000" flipH="1">
            <a:off x="9314037" y="-88227"/>
            <a:ext cx="204787" cy="33797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945"/>
                </a:moveTo>
                <a:lnTo>
                  <a:pt x="5400" y="20945"/>
                </a:lnTo>
                <a:lnTo>
                  <a:pt x="5400" y="0"/>
                </a:lnTo>
                <a:lnTo>
                  <a:pt x="16199" y="0"/>
                </a:lnTo>
                <a:lnTo>
                  <a:pt x="16199" y="20945"/>
                </a:lnTo>
                <a:lnTo>
                  <a:pt x="21600" y="20945"/>
                </a:lnTo>
                <a:lnTo>
                  <a:pt x="10799"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86023" name="Rectangle 7"/>
          <p:cNvSpPr>
            <a:spLocks/>
          </p:cNvSpPr>
          <p:nvPr/>
        </p:nvSpPr>
        <p:spPr bwMode="auto">
          <a:xfrm>
            <a:off x="868363" y="4584700"/>
            <a:ext cx="3073400" cy="4786313"/>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86024" name="Rectangle 8"/>
          <p:cNvSpPr>
            <a:spLocks/>
          </p:cNvSpPr>
          <p:nvPr/>
        </p:nvSpPr>
        <p:spPr bwMode="auto">
          <a:xfrm rot="10800000" flipV="1">
            <a:off x="7134225" y="2198419"/>
            <a:ext cx="3717628" cy="5340696"/>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defTabSz="1300163"/>
            <a:r>
              <a:rPr lang="en-US" sz="3900" dirty="0">
                <a:latin typeface="Helvetica" charset="0"/>
                <a:ea typeface="Helvetica" charset="0"/>
                <a:cs typeface="Helvetica" charset="0"/>
                <a:sym typeface="Helvetica" charset="0"/>
              </a:rPr>
              <a:t> </a:t>
            </a:r>
          </a:p>
          <a:p>
            <a:pPr defTabSz="1300163"/>
            <a:r>
              <a:rPr lang="en-US" sz="3900" dirty="0">
                <a:latin typeface="Helvetica" charset="0"/>
                <a:ea typeface="Helvetica" charset="0"/>
                <a:cs typeface="Helvetica" charset="0"/>
                <a:sym typeface="Helvetica" charset="0"/>
              </a:rPr>
              <a:t>Walk across </a:t>
            </a:r>
            <a:r>
              <a:rPr lang="en-US" sz="3900" dirty="0" smtClean="0">
                <a:latin typeface="Helvetica" charset="0"/>
                <a:ea typeface="Helvetica" charset="0"/>
                <a:cs typeface="Helvetica" charset="0"/>
                <a:sym typeface="Helvetica" charset="0"/>
              </a:rPr>
              <a:t>to the Sixth Form </a:t>
            </a:r>
            <a:r>
              <a:rPr lang="en-US" sz="3900" dirty="0">
                <a:latin typeface="Helvetica" charset="0"/>
                <a:ea typeface="Helvetica" charset="0"/>
                <a:cs typeface="Helvetica" charset="0"/>
                <a:sym typeface="Helvetica" charset="0"/>
              </a:rPr>
              <a:t>building</a:t>
            </a:r>
            <a:r>
              <a:rPr lang="en-US" sz="3900" dirty="0" smtClean="0">
                <a:latin typeface="Helvetica" charset="0"/>
                <a:ea typeface="Helvetica" charset="0"/>
                <a:cs typeface="Helvetica" charset="0"/>
                <a:sym typeface="Helvetica" charset="0"/>
              </a:rPr>
              <a:t>. </a:t>
            </a:r>
          </a:p>
          <a:p>
            <a:pPr defTabSz="1300163"/>
            <a:endParaRPr lang="en-US" sz="3900" dirty="0">
              <a:latin typeface="Helvetica" charset="0"/>
              <a:cs typeface="Helvetica" charset="0"/>
              <a:sym typeface="Helvetica" charset="0"/>
            </a:endParaRPr>
          </a:p>
          <a:p>
            <a:pPr defTabSz="1300163"/>
            <a:r>
              <a:rPr lang="en-US" sz="3900" dirty="0" smtClean="0">
                <a:latin typeface="Helvetica" charset="0"/>
                <a:cs typeface="Helvetica" charset="0"/>
                <a:sym typeface="Helvetica" charset="0"/>
              </a:rPr>
              <a:t>Visit one Music room on your way.</a:t>
            </a:r>
            <a:endParaRPr lang="en-US" dirty="0"/>
          </a:p>
        </p:txBody>
      </p:sp>
      <p:sp>
        <p:nvSpPr>
          <p:cNvPr id="86025" name="AutoShape 9"/>
          <p:cNvSpPr>
            <a:spLocks/>
          </p:cNvSpPr>
          <p:nvPr/>
        </p:nvSpPr>
        <p:spPr bwMode="auto">
          <a:xfrm rot="5400000" flipH="1" flipV="1">
            <a:off x="4257330" y="-1202531"/>
            <a:ext cx="204787" cy="54784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196"/>
                </a:moveTo>
                <a:lnTo>
                  <a:pt x="5400" y="21196"/>
                </a:lnTo>
                <a:lnTo>
                  <a:pt x="5400" y="0"/>
                </a:lnTo>
                <a:lnTo>
                  <a:pt x="16199" y="0"/>
                </a:lnTo>
                <a:lnTo>
                  <a:pt x="16199" y="21196"/>
                </a:lnTo>
                <a:lnTo>
                  <a:pt x="21600" y="21196"/>
                </a:lnTo>
                <a:lnTo>
                  <a:pt x="10799"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5" name="Rectangle 7"/>
          <p:cNvSpPr>
            <a:spLocks/>
          </p:cNvSpPr>
          <p:nvPr/>
        </p:nvSpPr>
        <p:spPr bwMode="auto">
          <a:xfrm>
            <a:off x="-2324099" y="91072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6" name="Rectangle 15">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3" name="AutoShape 5"/>
          <p:cNvSpPr>
            <a:spLocks/>
          </p:cNvSpPr>
          <p:nvPr/>
        </p:nvSpPr>
        <p:spPr bwMode="auto">
          <a:xfrm rot="16200000" flipH="1">
            <a:off x="12398488" y="268829"/>
            <a:ext cx="204787" cy="1800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945"/>
                </a:moveTo>
                <a:lnTo>
                  <a:pt x="5400" y="20945"/>
                </a:lnTo>
                <a:lnTo>
                  <a:pt x="5400" y="0"/>
                </a:lnTo>
                <a:lnTo>
                  <a:pt x="16199" y="0"/>
                </a:lnTo>
                <a:lnTo>
                  <a:pt x="16199" y="20945"/>
                </a:lnTo>
                <a:lnTo>
                  <a:pt x="21600" y="20945"/>
                </a:lnTo>
                <a:lnTo>
                  <a:pt x="10799"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Tree>
  </p:cSld>
  <p:clrMapOvr>
    <a:masterClrMapping/>
  </p:clrMapOvr>
  <p:transition spd="med"/>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Grp="1" noChangeArrowheads="1"/>
          </p:cNvSpPr>
          <p:nvPr>
            <p:ph type="title"/>
          </p:nvPr>
        </p:nvSpPr>
        <p:spPr>
          <a:xfrm>
            <a:off x="-2930525" y="-8224838"/>
            <a:ext cx="11703050" cy="1625600"/>
          </a:xfrm>
        </p:spPr>
        <p:txBody>
          <a:bodyPr lIns="126435" tIns="72248" rIns="126435" bIns="72248"/>
          <a:lstStyle/>
          <a:p>
            <a:endParaRPr lang="en-US"/>
          </a:p>
        </p:txBody>
      </p:sp>
      <p:sp>
        <p:nvSpPr>
          <p:cNvPr id="87042" name="Rectangle 2"/>
          <p:cNvSpPr>
            <a:spLocks noGrp="1" noChangeArrowheads="1"/>
          </p:cNvSpPr>
          <p:nvPr>
            <p:ph type="body" idx="1"/>
          </p:nvPr>
        </p:nvSpPr>
        <p:spPr>
          <a:xfrm>
            <a:off x="-2930525" y="-6340475"/>
            <a:ext cx="11703050" cy="6435725"/>
          </a:xfrm>
        </p:spPr>
        <p:txBody>
          <a:bodyPr lIns="126435" tIns="72248" rIns="126435" bIns="72248" anchor="t"/>
          <a:lstStyle/>
          <a:p>
            <a:endParaRPr lang="en-US"/>
          </a:p>
        </p:txBody>
      </p:sp>
      <p:pic>
        <p:nvPicPr>
          <p:cNvPr id="87043" name="Picture 3" descr="image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00" y="-12742863"/>
            <a:ext cx="18330863" cy="259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7044" name="Rectangle 4"/>
          <p:cNvSpPr>
            <a:spLocks/>
          </p:cNvSpPr>
          <p:nvPr/>
        </p:nvSpPr>
        <p:spPr bwMode="auto">
          <a:xfrm>
            <a:off x="5384801" y="869861"/>
            <a:ext cx="5870128" cy="3394957"/>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nchor="ctr"/>
          <a:lstStyle/>
          <a:p>
            <a:pPr defTabSz="1300163"/>
            <a:r>
              <a:rPr lang="en-US" sz="3900" dirty="0">
                <a:latin typeface="Helvetica" charset="0"/>
                <a:ea typeface="Helvetica" charset="0"/>
                <a:cs typeface="Helvetica" charset="0"/>
                <a:sym typeface="Helvetica" charset="0"/>
              </a:rPr>
              <a:t>Show C1, C5 and C6 (gallery and studio) and Performance Arts </a:t>
            </a:r>
            <a:r>
              <a:rPr lang="en-US" sz="3900" dirty="0" smtClean="0">
                <a:latin typeface="Helvetica" charset="0"/>
                <a:ea typeface="Helvetica" charset="0"/>
                <a:cs typeface="Helvetica" charset="0"/>
                <a:sym typeface="Helvetica" charset="0"/>
              </a:rPr>
              <a:t>area</a:t>
            </a:r>
            <a:r>
              <a:rPr lang="en-US" sz="3900" dirty="0">
                <a:latin typeface="Helvetica" charset="0"/>
                <a:ea typeface="Helvetica" charset="0"/>
                <a:cs typeface="Helvetica" charset="0"/>
                <a:sym typeface="Helvetica" charset="0"/>
              </a:rPr>
              <a:t>.</a:t>
            </a:r>
            <a:endParaRPr lang="en-US" sz="3900" dirty="0" smtClean="0">
              <a:latin typeface="Helvetica" charset="0"/>
              <a:ea typeface="Helvetica" charset="0"/>
              <a:cs typeface="Helvetica" charset="0"/>
              <a:sym typeface="Helvetica" charset="0"/>
            </a:endParaRPr>
          </a:p>
        </p:txBody>
      </p:sp>
      <p:sp>
        <p:nvSpPr>
          <p:cNvPr id="87045" name="Rectangle 5"/>
          <p:cNvSpPr>
            <a:spLocks/>
          </p:cNvSpPr>
          <p:nvPr/>
        </p:nvSpPr>
        <p:spPr bwMode="auto">
          <a:xfrm>
            <a:off x="2320925" y="3508375"/>
            <a:ext cx="2560638" cy="2084388"/>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87046" name="Rectangle 6"/>
          <p:cNvSpPr>
            <a:spLocks/>
          </p:cNvSpPr>
          <p:nvPr/>
        </p:nvSpPr>
        <p:spPr bwMode="auto">
          <a:xfrm>
            <a:off x="-3021013" y="8434388"/>
            <a:ext cx="6061076" cy="143510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87047" name="Rectangle 7"/>
          <p:cNvSpPr>
            <a:spLocks/>
          </p:cNvSpPr>
          <p:nvPr/>
        </p:nvSpPr>
        <p:spPr bwMode="auto">
          <a:xfrm>
            <a:off x="-2938463" y="8181975"/>
            <a:ext cx="3090863" cy="1017588"/>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87048" name="AutoShape 8"/>
          <p:cNvSpPr>
            <a:spLocks/>
          </p:cNvSpPr>
          <p:nvPr/>
        </p:nvSpPr>
        <p:spPr bwMode="auto">
          <a:xfrm rot="15780000" flipH="1">
            <a:off x="2937669" y="5790406"/>
            <a:ext cx="204788" cy="5273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180"/>
                </a:moveTo>
                <a:lnTo>
                  <a:pt x="5400" y="21180"/>
                </a:lnTo>
                <a:lnTo>
                  <a:pt x="5400" y="0"/>
                </a:lnTo>
                <a:lnTo>
                  <a:pt x="16199" y="0"/>
                </a:lnTo>
                <a:lnTo>
                  <a:pt x="16199" y="21180"/>
                </a:lnTo>
                <a:lnTo>
                  <a:pt x="21600" y="21180"/>
                </a:lnTo>
                <a:lnTo>
                  <a:pt x="10799"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87049" name="AutoShape 9"/>
          <p:cNvSpPr>
            <a:spLocks/>
          </p:cNvSpPr>
          <p:nvPr/>
        </p:nvSpPr>
        <p:spPr bwMode="auto">
          <a:xfrm rot="20880000" flipH="1">
            <a:off x="-128588" y="5807075"/>
            <a:ext cx="203201" cy="27130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784"/>
                </a:moveTo>
                <a:lnTo>
                  <a:pt x="5400" y="20784"/>
                </a:lnTo>
                <a:lnTo>
                  <a:pt x="5400" y="0"/>
                </a:lnTo>
                <a:lnTo>
                  <a:pt x="16199" y="0"/>
                </a:lnTo>
                <a:lnTo>
                  <a:pt x="16199" y="20784"/>
                </a:lnTo>
                <a:lnTo>
                  <a:pt x="21600" y="20784"/>
                </a:lnTo>
                <a:lnTo>
                  <a:pt x="10799"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87050" name="Rectangle 10"/>
          <p:cNvSpPr>
            <a:spLocks/>
          </p:cNvSpPr>
          <p:nvPr/>
        </p:nvSpPr>
        <p:spPr bwMode="auto">
          <a:xfrm>
            <a:off x="5878513" y="5202238"/>
            <a:ext cx="1800225" cy="2462212"/>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87051" name="AutoShape 11"/>
          <p:cNvSpPr>
            <a:spLocks/>
          </p:cNvSpPr>
          <p:nvPr/>
        </p:nvSpPr>
        <p:spPr bwMode="auto">
          <a:xfrm>
            <a:off x="785813" y="5881688"/>
            <a:ext cx="2478087" cy="24780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600" y="4835"/>
                  <a:pt x="21600" y="10800"/>
                </a:cubicBezTo>
                <a:cubicBezTo>
                  <a:pt x="21600" y="10800"/>
                  <a:pt x="21600" y="10800"/>
                  <a:pt x="21600" y="10800"/>
                </a:cubicBezTo>
                <a:cubicBezTo>
                  <a:pt x="21600" y="16764"/>
                  <a:pt x="16764" y="21600"/>
                  <a:pt x="10800" y="21600"/>
                </a:cubicBezTo>
                <a:cubicBezTo>
                  <a:pt x="10800" y="21600"/>
                  <a:pt x="10800" y="21600"/>
                  <a:pt x="10799" y="21600"/>
                </a:cubicBezTo>
                <a:cubicBezTo>
                  <a:pt x="4835" y="21600"/>
                  <a:pt x="0" y="16764"/>
                  <a:pt x="0" y="10800"/>
                </a:cubicBezTo>
                <a:close/>
              </a:path>
            </a:pathLst>
          </a:cu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7" name="Rectangle 7"/>
          <p:cNvSpPr>
            <a:spLocks/>
          </p:cNvSpPr>
          <p:nvPr/>
        </p:nvSpPr>
        <p:spPr bwMode="auto">
          <a:xfrm>
            <a:off x="-2324099" y="91072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8" name="Rectangle 17">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p:cNvSpPr>
            <a:spLocks noGrp="1" noChangeArrowheads="1"/>
          </p:cNvSpPr>
          <p:nvPr>
            <p:ph type="title"/>
          </p:nvPr>
        </p:nvSpPr>
        <p:spPr>
          <a:xfrm>
            <a:off x="-1906588" y="-10747375"/>
            <a:ext cx="11703051" cy="1625600"/>
          </a:xfrm>
        </p:spPr>
        <p:txBody>
          <a:bodyPr lIns="126435" tIns="72248" rIns="126435" bIns="72248"/>
          <a:lstStyle/>
          <a:p>
            <a:endParaRPr lang="en-US"/>
          </a:p>
        </p:txBody>
      </p:sp>
      <p:sp>
        <p:nvSpPr>
          <p:cNvPr id="88066" name="Rectangle 2"/>
          <p:cNvSpPr>
            <a:spLocks noGrp="1" noChangeArrowheads="1"/>
          </p:cNvSpPr>
          <p:nvPr>
            <p:ph type="body" idx="1"/>
          </p:nvPr>
        </p:nvSpPr>
        <p:spPr>
          <a:xfrm>
            <a:off x="-1906588" y="-8863013"/>
            <a:ext cx="11703051" cy="6437313"/>
          </a:xfrm>
        </p:spPr>
        <p:txBody>
          <a:bodyPr lIns="126435" tIns="72248" rIns="126435" bIns="72248" anchor="t"/>
          <a:lstStyle/>
          <a:p>
            <a:endParaRPr lang="en-US"/>
          </a:p>
        </p:txBody>
      </p:sp>
      <p:pic>
        <p:nvPicPr>
          <p:cNvPr id="88067" name="Picture 3" descr="image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8563" y="-15265400"/>
            <a:ext cx="18330863" cy="259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8068" name="Rectangle 4"/>
          <p:cNvSpPr>
            <a:spLocks/>
          </p:cNvSpPr>
          <p:nvPr/>
        </p:nvSpPr>
        <p:spPr bwMode="auto">
          <a:xfrm>
            <a:off x="1435099" y="-26567"/>
            <a:ext cx="4352925" cy="8134350"/>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nchor="ctr"/>
          <a:lstStyle/>
          <a:p>
            <a:pPr defTabSz="1300163"/>
            <a:r>
              <a:rPr lang="en-US" sz="3900" dirty="0">
                <a:latin typeface="Helvetica" charset="0"/>
                <a:ea typeface="Helvetica" charset="0"/>
                <a:cs typeface="Helvetica" charset="0"/>
                <a:sym typeface="Helvetica" charset="0"/>
              </a:rPr>
              <a:t>Point out study area. Explain main purpose of room as a place where 6</a:t>
            </a:r>
            <a:r>
              <a:rPr lang="en-US" sz="3900" baseline="31000" dirty="0">
                <a:latin typeface="Helvetica" charset="0"/>
                <a:ea typeface="Helvetica" charset="0"/>
                <a:cs typeface="Helvetica" charset="0"/>
                <a:sym typeface="Helvetica" charset="0"/>
              </a:rPr>
              <a:t>th</a:t>
            </a:r>
            <a:r>
              <a:rPr lang="en-US" sz="3900" dirty="0">
                <a:latin typeface="Helvetica" charset="0"/>
                <a:ea typeface="Helvetica" charset="0"/>
                <a:cs typeface="Helvetica" charset="0"/>
                <a:sym typeface="Helvetica" charset="0"/>
              </a:rPr>
              <a:t> form students can come to study and complete work. </a:t>
            </a:r>
            <a:endParaRPr lang="en-US" sz="3900" dirty="0" smtClean="0">
              <a:latin typeface="Helvetica" charset="0"/>
              <a:ea typeface="Helvetica" charset="0"/>
              <a:cs typeface="Helvetica" charset="0"/>
              <a:sym typeface="Helvetica" charset="0"/>
            </a:endParaRPr>
          </a:p>
          <a:p>
            <a:pPr defTabSz="1300163"/>
            <a:endParaRPr lang="en-US" sz="3900" dirty="0">
              <a:latin typeface="Helvetica" charset="0"/>
              <a:cs typeface="Helvetica" charset="0"/>
              <a:sym typeface="Helvetica" charset="0"/>
            </a:endParaRPr>
          </a:p>
          <a:p>
            <a:pPr defTabSz="1300163"/>
            <a:r>
              <a:rPr lang="en-US" sz="3900" dirty="0" smtClean="0">
                <a:latin typeface="Helvetica" charset="0"/>
                <a:cs typeface="Helvetica" charset="0"/>
                <a:sym typeface="Helvetica" charset="0"/>
              </a:rPr>
              <a:t>Climb the stairs in the Study Area to the mezzanine.</a:t>
            </a:r>
            <a:endParaRPr lang="en-US" dirty="0"/>
          </a:p>
        </p:txBody>
      </p:sp>
      <p:sp>
        <p:nvSpPr>
          <p:cNvPr id="88069" name="Rectangle 5"/>
          <p:cNvSpPr>
            <a:spLocks/>
          </p:cNvSpPr>
          <p:nvPr/>
        </p:nvSpPr>
        <p:spPr bwMode="auto">
          <a:xfrm>
            <a:off x="8755063" y="2622550"/>
            <a:ext cx="3049587" cy="3892550"/>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88070" name="AutoShape 6"/>
          <p:cNvSpPr>
            <a:spLocks/>
          </p:cNvSpPr>
          <p:nvPr/>
        </p:nvSpPr>
        <p:spPr bwMode="auto">
          <a:xfrm rot="16200000" flipH="1">
            <a:off x="7448550" y="5157788"/>
            <a:ext cx="204788" cy="23034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640"/>
                </a:moveTo>
                <a:lnTo>
                  <a:pt x="5400" y="20640"/>
                </a:lnTo>
                <a:lnTo>
                  <a:pt x="5400" y="0"/>
                </a:lnTo>
                <a:lnTo>
                  <a:pt x="16199" y="0"/>
                </a:lnTo>
                <a:lnTo>
                  <a:pt x="16199" y="20640"/>
                </a:lnTo>
                <a:lnTo>
                  <a:pt x="21600" y="20640"/>
                </a:lnTo>
                <a:lnTo>
                  <a:pt x="10799"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2" name="Rectangle 7"/>
          <p:cNvSpPr>
            <a:spLocks/>
          </p:cNvSpPr>
          <p:nvPr/>
        </p:nvSpPr>
        <p:spPr bwMode="auto">
          <a:xfrm>
            <a:off x="-2324099" y="91072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3" name="Rectangle 12">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p:cNvSpPr>
            <a:spLocks noGrp="1" noChangeArrowheads="1"/>
          </p:cNvSpPr>
          <p:nvPr>
            <p:ph type="title"/>
          </p:nvPr>
        </p:nvSpPr>
        <p:spPr>
          <a:xfrm>
            <a:off x="1366838" y="-1512888"/>
            <a:ext cx="11703050" cy="1624013"/>
          </a:xfrm>
        </p:spPr>
        <p:txBody>
          <a:bodyPr lIns="126435" tIns="72248" rIns="126435" bIns="72248"/>
          <a:lstStyle/>
          <a:p>
            <a:endParaRPr lang="en-US"/>
          </a:p>
        </p:txBody>
      </p:sp>
      <p:sp>
        <p:nvSpPr>
          <p:cNvPr id="90114" name="Rectangle 2"/>
          <p:cNvSpPr>
            <a:spLocks noGrp="1" noChangeArrowheads="1"/>
          </p:cNvSpPr>
          <p:nvPr>
            <p:ph type="body" idx="1"/>
          </p:nvPr>
        </p:nvSpPr>
        <p:spPr>
          <a:xfrm>
            <a:off x="1366838" y="371475"/>
            <a:ext cx="11703050" cy="6437313"/>
          </a:xfrm>
        </p:spPr>
        <p:txBody>
          <a:bodyPr lIns="126435" tIns="72248" rIns="126435" bIns="72248" anchor="t"/>
          <a:lstStyle/>
          <a:p>
            <a:endParaRPr lang="en-US"/>
          </a:p>
        </p:txBody>
      </p:sp>
      <p:pic>
        <p:nvPicPr>
          <p:cNvPr id="90115" name="Picture 3" descr="image1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46672" y="-15213432"/>
            <a:ext cx="18327688" cy="259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0117" name="AutoShape 5"/>
          <p:cNvSpPr>
            <a:spLocks/>
          </p:cNvSpPr>
          <p:nvPr/>
        </p:nvSpPr>
        <p:spPr bwMode="auto">
          <a:xfrm rot="256222" flipH="1" flipV="1">
            <a:off x="6536561" y="916360"/>
            <a:ext cx="358775" cy="4932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133"/>
                </a:moveTo>
                <a:lnTo>
                  <a:pt x="5400" y="21133"/>
                </a:lnTo>
                <a:lnTo>
                  <a:pt x="5400" y="0"/>
                </a:lnTo>
                <a:lnTo>
                  <a:pt x="16200" y="0"/>
                </a:lnTo>
                <a:lnTo>
                  <a:pt x="16200" y="21133"/>
                </a:lnTo>
                <a:lnTo>
                  <a:pt x="21600" y="21133"/>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90118" name="Rectangle 6"/>
          <p:cNvSpPr>
            <a:spLocks/>
          </p:cNvSpPr>
          <p:nvPr/>
        </p:nvSpPr>
        <p:spPr bwMode="auto">
          <a:xfrm>
            <a:off x="2311275" y="615731"/>
            <a:ext cx="7158379" cy="4693117"/>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2" name="Rectangle 7"/>
          <p:cNvSpPr>
            <a:spLocks/>
          </p:cNvSpPr>
          <p:nvPr/>
        </p:nvSpPr>
        <p:spPr bwMode="auto">
          <a:xfrm>
            <a:off x="-2324099" y="91072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3" name="Rectangle 12">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90116" name="Rectangle 4"/>
          <p:cNvSpPr>
            <a:spLocks/>
          </p:cNvSpPr>
          <p:nvPr/>
        </p:nvSpPr>
        <p:spPr bwMode="auto">
          <a:xfrm>
            <a:off x="1961725" y="5625681"/>
            <a:ext cx="7782299" cy="3931639"/>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nchor="ctr"/>
          <a:lstStyle/>
          <a:p>
            <a:pPr defTabSz="1300163"/>
            <a:r>
              <a:rPr lang="en-US" sz="3900" dirty="0" smtClean="0">
                <a:latin typeface="Helvetica" charset="0"/>
                <a:ea typeface="Helvetica" charset="0"/>
                <a:cs typeface="Helvetica" charset="0"/>
                <a:sym typeface="Helvetica" charset="0"/>
              </a:rPr>
              <a:t>Turn right at the top of the stairs and walk through the sixth form common room and into C block </a:t>
            </a:r>
            <a:r>
              <a:rPr lang="en-US" sz="3900" u="sng" dirty="0" smtClean="0">
                <a:latin typeface="Helvetica" charset="0"/>
                <a:ea typeface="Helvetica" charset="0"/>
                <a:cs typeface="Helvetica" charset="0"/>
                <a:sym typeface="Helvetica" charset="0"/>
              </a:rPr>
              <a:t>along the top floor only</a:t>
            </a:r>
            <a:r>
              <a:rPr lang="en-US" sz="3900" dirty="0" smtClean="0">
                <a:latin typeface="Helvetica" charset="0"/>
                <a:ea typeface="Helvetica" charset="0"/>
                <a:cs typeface="Helvetica" charset="0"/>
                <a:sym typeface="Helvetica" charset="0"/>
              </a:rPr>
              <a:t>. </a:t>
            </a:r>
            <a:endParaRPr lang="en-US" dirty="0"/>
          </a:p>
        </p:txBody>
      </p:sp>
    </p:spTree>
  </p:cSld>
  <p:clrMapOvr>
    <a:masterClrMapping/>
  </p:clrMapOvr>
  <p:transition spd="me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p:cNvSpPr>
            <a:spLocks noGrp="1" noChangeArrowheads="1"/>
          </p:cNvSpPr>
          <p:nvPr>
            <p:ph type="title"/>
          </p:nvPr>
        </p:nvSpPr>
        <p:spPr>
          <a:xfrm>
            <a:off x="1366838" y="-1512888"/>
            <a:ext cx="11703050" cy="1624013"/>
          </a:xfrm>
        </p:spPr>
        <p:txBody>
          <a:bodyPr lIns="126435" tIns="72248" rIns="126435" bIns="72248"/>
          <a:lstStyle/>
          <a:p>
            <a:endParaRPr lang="en-US"/>
          </a:p>
        </p:txBody>
      </p:sp>
      <p:sp>
        <p:nvSpPr>
          <p:cNvPr id="90114" name="Rectangle 2"/>
          <p:cNvSpPr>
            <a:spLocks noGrp="1" noChangeArrowheads="1"/>
          </p:cNvSpPr>
          <p:nvPr>
            <p:ph type="body" idx="1"/>
          </p:nvPr>
        </p:nvSpPr>
        <p:spPr>
          <a:xfrm>
            <a:off x="1366838" y="371475"/>
            <a:ext cx="11703050" cy="6437313"/>
          </a:xfrm>
        </p:spPr>
        <p:txBody>
          <a:bodyPr lIns="126435" tIns="72248" rIns="126435" bIns="72248" anchor="t"/>
          <a:lstStyle/>
          <a:p>
            <a:endParaRPr lang="en-US"/>
          </a:p>
        </p:txBody>
      </p:sp>
      <p:pic>
        <p:nvPicPr>
          <p:cNvPr id="90115" name="Picture 3" descr="image1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5150" y="-6284913"/>
            <a:ext cx="18327688" cy="259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0116" name="Rectangle 4"/>
          <p:cNvSpPr>
            <a:spLocks/>
          </p:cNvSpPr>
          <p:nvPr/>
        </p:nvSpPr>
        <p:spPr bwMode="auto">
          <a:xfrm>
            <a:off x="1609726" y="2904157"/>
            <a:ext cx="4813300" cy="3773661"/>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nchor="ctr"/>
          <a:lstStyle/>
          <a:p>
            <a:pPr defTabSz="1300163"/>
            <a:r>
              <a:rPr lang="en-US" sz="3900" dirty="0" smtClean="0">
                <a:latin typeface="Helvetica" charset="0"/>
                <a:ea typeface="Helvetica" charset="0"/>
                <a:cs typeface="Helvetica" charset="0"/>
                <a:sym typeface="Helvetica" charset="0"/>
              </a:rPr>
              <a:t>Walk through into B block </a:t>
            </a:r>
            <a:r>
              <a:rPr lang="en-US" sz="3900" u="sng" dirty="0" smtClean="0">
                <a:latin typeface="Helvetica" charset="0"/>
                <a:ea typeface="Helvetica" charset="0"/>
                <a:cs typeface="Helvetica" charset="0"/>
                <a:sym typeface="Helvetica" charset="0"/>
              </a:rPr>
              <a:t>along the top floor only</a:t>
            </a:r>
            <a:r>
              <a:rPr lang="en-US" sz="3900" dirty="0" smtClean="0">
                <a:latin typeface="Helvetica" charset="0"/>
                <a:ea typeface="Helvetica" charset="0"/>
                <a:cs typeface="Helvetica" charset="0"/>
                <a:sym typeface="Helvetica" charset="0"/>
              </a:rPr>
              <a:t>. Enter an English room (B block).</a:t>
            </a:r>
            <a:endParaRPr lang="en-US" dirty="0"/>
          </a:p>
        </p:txBody>
      </p:sp>
      <p:sp>
        <p:nvSpPr>
          <p:cNvPr id="90117" name="AutoShape 5"/>
          <p:cNvSpPr>
            <a:spLocks/>
          </p:cNvSpPr>
          <p:nvPr/>
        </p:nvSpPr>
        <p:spPr bwMode="auto">
          <a:xfrm flipH="1" flipV="1">
            <a:off x="9369425" y="923925"/>
            <a:ext cx="358775" cy="8294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133"/>
                </a:moveTo>
                <a:lnTo>
                  <a:pt x="5400" y="21133"/>
                </a:lnTo>
                <a:lnTo>
                  <a:pt x="5400" y="0"/>
                </a:lnTo>
                <a:lnTo>
                  <a:pt x="16200" y="0"/>
                </a:lnTo>
                <a:lnTo>
                  <a:pt x="16200" y="21133"/>
                </a:lnTo>
                <a:lnTo>
                  <a:pt x="21600" y="21133"/>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90118" name="Rectangle 6"/>
          <p:cNvSpPr>
            <a:spLocks/>
          </p:cNvSpPr>
          <p:nvPr/>
        </p:nvSpPr>
        <p:spPr bwMode="auto">
          <a:xfrm>
            <a:off x="7302500" y="574675"/>
            <a:ext cx="4687888" cy="8850313"/>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2" name="Rectangle 7"/>
          <p:cNvSpPr>
            <a:spLocks/>
          </p:cNvSpPr>
          <p:nvPr/>
        </p:nvSpPr>
        <p:spPr bwMode="auto">
          <a:xfrm>
            <a:off x="-2324099" y="91072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3" name="Rectangle 12">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926602396"/>
      </p:ext>
    </p:extLst>
  </p:cSld>
  <p:clrMapOvr>
    <a:masterClrMapping/>
  </p:clrMapOvr>
  <p:transition spd="med"/>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
          <p:cNvSpPr>
            <a:spLocks noGrp="1" noChangeArrowheads="1"/>
          </p:cNvSpPr>
          <p:nvPr>
            <p:ph type="title"/>
          </p:nvPr>
        </p:nvSpPr>
        <p:spPr>
          <a:xfrm>
            <a:off x="1179513" y="-1992313"/>
            <a:ext cx="11053762" cy="2089151"/>
          </a:xfrm>
        </p:spPr>
        <p:txBody>
          <a:bodyPr lIns="126435" tIns="72248" rIns="126435" bIns="72248"/>
          <a:lstStyle/>
          <a:p>
            <a:endParaRPr lang="en-US"/>
          </a:p>
        </p:txBody>
      </p:sp>
      <p:sp>
        <p:nvSpPr>
          <p:cNvPr id="91138" name="Rectangle 2"/>
          <p:cNvSpPr>
            <a:spLocks noGrp="1" noChangeArrowheads="1"/>
          </p:cNvSpPr>
          <p:nvPr>
            <p:ph type="body" idx="1"/>
          </p:nvPr>
        </p:nvSpPr>
        <p:spPr>
          <a:xfrm>
            <a:off x="1435100" y="900113"/>
            <a:ext cx="9102725" cy="2492375"/>
          </a:xfrm>
        </p:spPr>
        <p:txBody>
          <a:bodyPr lIns="126435" tIns="72248" rIns="126435" bIns="72248" anchor="t"/>
          <a:lstStyle/>
          <a:p>
            <a:endParaRPr lang="en-US"/>
          </a:p>
        </p:txBody>
      </p:sp>
      <p:pic>
        <p:nvPicPr>
          <p:cNvPr id="91139"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8038" y="-13454063"/>
            <a:ext cx="18070513" cy="255619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1140" name="Rectangle 4"/>
          <p:cNvSpPr>
            <a:spLocks/>
          </p:cNvSpPr>
          <p:nvPr/>
        </p:nvSpPr>
        <p:spPr bwMode="auto">
          <a:xfrm>
            <a:off x="827088" y="2652712"/>
            <a:ext cx="6605587" cy="3952279"/>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nchor="ctr"/>
          <a:lstStyle/>
          <a:p>
            <a:pPr defTabSz="1300163"/>
            <a:r>
              <a:rPr lang="en-US" sz="3200" dirty="0">
                <a:latin typeface="Helvetica" charset="0"/>
                <a:ea typeface="Helvetica" charset="0"/>
                <a:cs typeface="Helvetica" charset="0"/>
                <a:sym typeface="Helvetica" charset="0"/>
              </a:rPr>
              <a:t>Walk over to the fire doors and enter school through the far Lower dining room door. </a:t>
            </a:r>
            <a:r>
              <a:rPr lang="en-US" sz="3200" dirty="0" smtClean="0">
                <a:latin typeface="Helvetica" charset="0"/>
                <a:ea typeface="Helvetica" charset="0"/>
                <a:cs typeface="Helvetica" charset="0"/>
                <a:sym typeface="Helvetica" charset="0"/>
              </a:rPr>
              <a:t>Walk </a:t>
            </a:r>
            <a:r>
              <a:rPr lang="en-US" sz="3200" dirty="0">
                <a:latin typeface="Helvetica" charset="0"/>
                <a:ea typeface="Helvetica" charset="0"/>
                <a:cs typeface="Helvetica" charset="0"/>
                <a:sym typeface="Helvetica" charset="0"/>
              </a:rPr>
              <a:t>through Lower School Dining room used to serve breakfast, snacks at break and lunch.</a:t>
            </a:r>
            <a:endParaRPr lang="en-US" sz="4400" dirty="0"/>
          </a:p>
        </p:txBody>
      </p:sp>
      <p:sp>
        <p:nvSpPr>
          <p:cNvPr id="91141" name="Rectangle 5"/>
          <p:cNvSpPr>
            <a:spLocks/>
          </p:cNvSpPr>
          <p:nvPr/>
        </p:nvSpPr>
        <p:spPr bwMode="auto">
          <a:xfrm>
            <a:off x="7972425" y="7434263"/>
            <a:ext cx="3276600" cy="1339850"/>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91142" name="AutoShape 6"/>
          <p:cNvSpPr>
            <a:spLocks/>
          </p:cNvSpPr>
          <p:nvPr/>
        </p:nvSpPr>
        <p:spPr bwMode="auto">
          <a:xfrm rot="479999">
            <a:off x="11826875" y="3295650"/>
            <a:ext cx="241300" cy="4198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979"/>
                </a:moveTo>
                <a:lnTo>
                  <a:pt x="5400" y="20979"/>
                </a:lnTo>
                <a:lnTo>
                  <a:pt x="5400" y="0"/>
                </a:lnTo>
                <a:lnTo>
                  <a:pt x="16199" y="0"/>
                </a:lnTo>
                <a:lnTo>
                  <a:pt x="16199" y="20979"/>
                </a:lnTo>
                <a:lnTo>
                  <a:pt x="21600" y="20979"/>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91143" name="AutoShape 7"/>
          <p:cNvSpPr>
            <a:spLocks/>
          </p:cNvSpPr>
          <p:nvPr/>
        </p:nvSpPr>
        <p:spPr bwMode="auto">
          <a:xfrm rot="5400000">
            <a:off x="10190163" y="6838950"/>
            <a:ext cx="241300" cy="1638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009"/>
                </a:moveTo>
                <a:lnTo>
                  <a:pt x="5400" y="20009"/>
                </a:lnTo>
                <a:lnTo>
                  <a:pt x="5400" y="0"/>
                </a:lnTo>
                <a:lnTo>
                  <a:pt x="16199" y="0"/>
                </a:lnTo>
                <a:lnTo>
                  <a:pt x="16199" y="20009"/>
                </a:lnTo>
                <a:lnTo>
                  <a:pt x="21600" y="20009"/>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3" name="Rectangle 7"/>
          <p:cNvSpPr>
            <a:spLocks/>
          </p:cNvSpPr>
          <p:nvPr/>
        </p:nvSpPr>
        <p:spPr bwMode="auto">
          <a:xfrm>
            <a:off x="-2324099" y="91072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4" name="Rectangle 13">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p:cNvSpPr>
            <a:spLocks noGrp="1" noChangeArrowheads="1"/>
          </p:cNvSpPr>
          <p:nvPr>
            <p:ph type="title"/>
          </p:nvPr>
        </p:nvSpPr>
        <p:spPr>
          <a:xfrm>
            <a:off x="1179513" y="-1992313"/>
            <a:ext cx="11053762" cy="2089151"/>
          </a:xfrm>
        </p:spPr>
        <p:txBody>
          <a:bodyPr lIns="126435" tIns="72248" rIns="126435" bIns="72248"/>
          <a:lstStyle/>
          <a:p>
            <a:endParaRPr lang="en-US"/>
          </a:p>
        </p:txBody>
      </p:sp>
      <p:sp>
        <p:nvSpPr>
          <p:cNvPr id="92162" name="Rectangle 2"/>
          <p:cNvSpPr>
            <a:spLocks noGrp="1" noChangeArrowheads="1"/>
          </p:cNvSpPr>
          <p:nvPr>
            <p:ph type="body" idx="1"/>
          </p:nvPr>
        </p:nvSpPr>
        <p:spPr>
          <a:xfrm>
            <a:off x="1435100" y="900113"/>
            <a:ext cx="9102725" cy="2492375"/>
          </a:xfrm>
        </p:spPr>
        <p:txBody>
          <a:bodyPr lIns="126435" tIns="72248" rIns="126435" bIns="72248" anchor="t"/>
          <a:lstStyle/>
          <a:p>
            <a:endParaRPr lang="en-US"/>
          </a:p>
        </p:txBody>
      </p:sp>
      <p:pic>
        <p:nvPicPr>
          <p:cNvPr id="92163"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8038" y="-13454063"/>
            <a:ext cx="18070513" cy="255619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64" name="Rectangle 4"/>
          <p:cNvSpPr>
            <a:spLocks/>
          </p:cNvSpPr>
          <p:nvPr/>
        </p:nvSpPr>
        <p:spPr bwMode="auto">
          <a:xfrm>
            <a:off x="827088" y="2652713"/>
            <a:ext cx="6605587" cy="1784350"/>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nchor="ctr"/>
          <a:lstStyle/>
          <a:p>
            <a:pPr defTabSz="1300163"/>
            <a:r>
              <a:rPr lang="en-US" sz="2500" dirty="0">
                <a:latin typeface="Helvetica" charset="0"/>
                <a:ea typeface="Helvetica" charset="0"/>
                <a:cs typeface="Helvetica" charset="0"/>
                <a:sym typeface="Helvetica" charset="0"/>
              </a:rPr>
              <a:t>Enter the lower school corridor to Geography rooms </a:t>
            </a:r>
            <a:r>
              <a:rPr lang="en-US" sz="2500" dirty="0" smtClean="0">
                <a:latin typeface="Helvetica" charset="0"/>
                <a:ea typeface="Helvetica" charset="0"/>
                <a:cs typeface="Helvetica" charset="0"/>
                <a:sym typeface="Helvetica" charset="0"/>
              </a:rPr>
              <a:t>L12 or </a:t>
            </a:r>
            <a:r>
              <a:rPr lang="en-US" sz="2500" dirty="0">
                <a:latin typeface="Helvetica" charset="0"/>
                <a:ea typeface="Helvetica" charset="0"/>
                <a:cs typeface="Helvetica" charset="0"/>
                <a:sym typeface="Helvetica" charset="0"/>
              </a:rPr>
              <a:t>L17. Turn left opposite L17 and climb the stairs to </a:t>
            </a:r>
            <a:r>
              <a:rPr lang="en-US" sz="2500" dirty="0" smtClean="0">
                <a:latin typeface="Helvetica" charset="0"/>
                <a:ea typeface="Helvetica" charset="0"/>
                <a:cs typeface="Helvetica" charset="0"/>
                <a:sym typeface="Helvetica" charset="0"/>
              </a:rPr>
              <a:t>Humanities Corridor. </a:t>
            </a:r>
            <a:endParaRPr lang="en-US" dirty="0"/>
          </a:p>
        </p:txBody>
      </p:sp>
      <p:sp>
        <p:nvSpPr>
          <p:cNvPr id="92165" name="Rectangle 5"/>
          <p:cNvSpPr>
            <a:spLocks/>
          </p:cNvSpPr>
          <p:nvPr/>
        </p:nvSpPr>
        <p:spPr bwMode="auto">
          <a:xfrm>
            <a:off x="7972425" y="4159250"/>
            <a:ext cx="3276600" cy="3330575"/>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92166" name="AutoShape 6"/>
          <p:cNvSpPr>
            <a:spLocks/>
          </p:cNvSpPr>
          <p:nvPr/>
        </p:nvSpPr>
        <p:spPr bwMode="auto">
          <a:xfrm rot="10800000">
            <a:off x="9434513" y="6156325"/>
            <a:ext cx="241300" cy="1535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903"/>
                </a:moveTo>
                <a:lnTo>
                  <a:pt x="5400" y="19903"/>
                </a:lnTo>
                <a:lnTo>
                  <a:pt x="5400" y="0"/>
                </a:lnTo>
                <a:lnTo>
                  <a:pt x="16199" y="0"/>
                </a:lnTo>
                <a:lnTo>
                  <a:pt x="16199" y="19903"/>
                </a:lnTo>
                <a:lnTo>
                  <a:pt x="21600" y="19903"/>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92167" name="AutoShape 7"/>
          <p:cNvSpPr>
            <a:spLocks/>
          </p:cNvSpPr>
          <p:nvPr/>
        </p:nvSpPr>
        <p:spPr bwMode="auto">
          <a:xfrm rot="5400000">
            <a:off x="9299576" y="5729287"/>
            <a:ext cx="241300" cy="511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6511"/>
                </a:moveTo>
                <a:lnTo>
                  <a:pt x="5400" y="16511"/>
                </a:lnTo>
                <a:lnTo>
                  <a:pt x="5400" y="0"/>
                </a:lnTo>
                <a:lnTo>
                  <a:pt x="16199" y="0"/>
                </a:lnTo>
                <a:lnTo>
                  <a:pt x="16199" y="16511"/>
                </a:lnTo>
                <a:lnTo>
                  <a:pt x="21600" y="16511"/>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3" name="Rectangle 7"/>
          <p:cNvSpPr>
            <a:spLocks/>
          </p:cNvSpPr>
          <p:nvPr/>
        </p:nvSpPr>
        <p:spPr bwMode="auto">
          <a:xfrm>
            <a:off x="-2324099" y="91072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4" name="Rectangle 13">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
          <p:cNvSpPr>
            <a:spLocks noGrp="1" noChangeArrowheads="1"/>
          </p:cNvSpPr>
          <p:nvPr>
            <p:ph type="title"/>
          </p:nvPr>
        </p:nvSpPr>
        <p:spPr>
          <a:xfrm>
            <a:off x="-1706563" y="390525"/>
            <a:ext cx="11703051" cy="1625600"/>
          </a:xfrm>
        </p:spPr>
        <p:txBody>
          <a:bodyPr lIns="126435" tIns="72248" rIns="126435" bIns="72248"/>
          <a:lstStyle/>
          <a:p>
            <a:endParaRPr lang="en-US"/>
          </a:p>
        </p:txBody>
      </p:sp>
      <p:sp>
        <p:nvSpPr>
          <p:cNvPr id="93186" name="Rectangle 2"/>
          <p:cNvSpPr>
            <a:spLocks noGrp="1" noChangeArrowheads="1"/>
          </p:cNvSpPr>
          <p:nvPr>
            <p:ph type="body" idx="1"/>
          </p:nvPr>
        </p:nvSpPr>
        <p:spPr>
          <a:xfrm>
            <a:off x="-1706563" y="2274888"/>
            <a:ext cx="11703051" cy="6437312"/>
          </a:xfrm>
        </p:spPr>
        <p:txBody>
          <a:bodyPr lIns="126435" tIns="72248" rIns="126435" bIns="72248" anchor="t"/>
          <a:lstStyle/>
          <a:p>
            <a:endParaRPr lang="en-US"/>
          </a:p>
        </p:txBody>
      </p:sp>
      <p:pic>
        <p:nvPicPr>
          <p:cNvPr id="93187" name="Picture 3" descr="image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55850" y="-6626225"/>
            <a:ext cx="15359063" cy="2172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3188" name="AutoShape 4"/>
          <p:cNvSpPr>
            <a:spLocks/>
          </p:cNvSpPr>
          <p:nvPr/>
        </p:nvSpPr>
        <p:spPr bwMode="auto">
          <a:xfrm flipV="1">
            <a:off x="9318625" y="1395413"/>
            <a:ext cx="255588" cy="6962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202"/>
                </a:moveTo>
                <a:lnTo>
                  <a:pt x="5400" y="21202"/>
                </a:lnTo>
                <a:lnTo>
                  <a:pt x="5400" y="0"/>
                </a:lnTo>
                <a:lnTo>
                  <a:pt x="16199" y="0"/>
                </a:lnTo>
                <a:lnTo>
                  <a:pt x="16199" y="21202"/>
                </a:lnTo>
                <a:lnTo>
                  <a:pt x="21600" y="21202"/>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93189" name="Rectangle 5"/>
          <p:cNvSpPr>
            <a:spLocks/>
          </p:cNvSpPr>
          <p:nvPr/>
        </p:nvSpPr>
        <p:spPr bwMode="auto">
          <a:xfrm>
            <a:off x="7273925" y="-1311275"/>
            <a:ext cx="2765425" cy="13868400"/>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93190" name="Rectangle 6"/>
          <p:cNvSpPr>
            <a:spLocks/>
          </p:cNvSpPr>
          <p:nvPr/>
        </p:nvSpPr>
        <p:spPr bwMode="auto">
          <a:xfrm>
            <a:off x="2098675" y="4389438"/>
            <a:ext cx="5888038" cy="1390650"/>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algn="l" defTabSz="1300163"/>
            <a:r>
              <a:rPr lang="en-US" sz="2500" dirty="0">
                <a:latin typeface="Helvetica" charset="0"/>
                <a:ea typeface="Helvetica" charset="0"/>
                <a:cs typeface="Helvetica" charset="0"/>
                <a:sym typeface="Helvetica" charset="0"/>
              </a:rPr>
              <a:t>Walk down </a:t>
            </a:r>
            <a:r>
              <a:rPr lang="en-US" sz="2500" dirty="0" smtClean="0">
                <a:latin typeface="Helvetica" charset="0"/>
                <a:ea typeface="Helvetica" charset="0"/>
                <a:cs typeface="Helvetica" charset="0"/>
                <a:sym typeface="Helvetica" charset="0"/>
              </a:rPr>
              <a:t>the corridor </a:t>
            </a:r>
            <a:r>
              <a:rPr lang="en-US" sz="2500" dirty="0">
                <a:latin typeface="Helvetica" charset="0"/>
                <a:ea typeface="Helvetica" charset="0"/>
                <a:cs typeface="Helvetica" charset="0"/>
                <a:sym typeface="Helvetica" charset="0"/>
              </a:rPr>
              <a:t>and visit a </a:t>
            </a:r>
            <a:r>
              <a:rPr lang="en-US" sz="2500" dirty="0" smtClean="0">
                <a:latin typeface="Helvetica" charset="0"/>
                <a:ea typeface="Helvetica" charset="0"/>
                <a:cs typeface="Helvetica" charset="0"/>
                <a:sym typeface="Helvetica" charset="0"/>
              </a:rPr>
              <a:t>room </a:t>
            </a:r>
            <a:r>
              <a:rPr lang="en-US" sz="2500" dirty="0">
                <a:latin typeface="Helvetica" charset="0"/>
                <a:ea typeface="Helvetica" charset="0"/>
                <a:cs typeface="Helvetica" charset="0"/>
                <a:sym typeface="Helvetica" charset="0"/>
              </a:rPr>
              <a:t>before coming down the stairs at the opposite end near L1. </a:t>
            </a:r>
            <a:endParaRPr lang="en-US" dirty="0"/>
          </a:p>
        </p:txBody>
      </p:sp>
      <p:sp>
        <p:nvSpPr>
          <p:cNvPr id="93191" name="Rectangle 7"/>
          <p:cNvSpPr>
            <a:spLocks/>
          </p:cNvSpPr>
          <p:nvPr/>
        </p:nvSpPr>
        <p:spPr bwMode="auto">
          <a:xfrm>
            <a:off x="10039350" y="5740400"/>
            <a:ext cx="1990725" cy="6816725"/>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93192" name="AutoShape 8"/>
          <p:cNvSpPr>
            <a:spLocks/>
          </p:cNvSpPr>
          <p:nvPr/>
        </p:nvSpPr>
        <p:spPr bwMode="auto">
          <a:xfrm rot="16200000" flipH="1" flipV="1">
            <a:off x="9078913" y="869950"/>
            <a:ext cx="255587" cy="563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6690"/>
                </a:moveTo>
                <a:lnTo>
                  <a:pt x="5400" y="16690"/>
                </a:lnTo>
                <a:lnTo>
                  <a:pt x="5400" y="0"/>
                </a:lnTo>
                <a:lnTo>
                  <a:pt x="16199" y="0"/>
                </a:lnTo>
                <a:lnTo>
                  <a:pt x="16199" y="16690"/>
                </a:lnTo>
                <a:lnTo>
                  <a:pt x="21600" y="16690"/>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4" name="Rectangle 7"/>
          <p:cNvSpPr>
            <a:spLocks/>
          </p:cNvSpPr>
          <p:nvPr/>
        </p:nvSpPr>
        <p:spPr bwMode="auto">
          <a:xfrm>
            <a:off x="-2324099" y="91072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5" name="Rectangle 14">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
          <p:cNvSpPr>
            <a:spLocks noGrp="1" noChangeArrowheads="1"/>
          </p:cNvSpPr>
          <p:nvPr>
            <p:ph type="title"/>
          </p:nvPr>
        </p:nvSpPr>
        <p:spPr>
          <a:xfrm>
            <a:off x="1179513" y="1731963"/>
            <a:ext cx="11053762" cy="2090737"/>
          </a:xfrm>
        </p:spPr>
        <p:txBody>
          <a:bodyPr lIns="126435" tIns="72248" rIns="126435" bIns="72248"/>
          <a:lstStyle/>
          <a:p>
            <a:endParaRPr lang="en-US"/>
          </a:p>
        </p:txBody>
      </p:sp>
      <p:sp>
        <p:nvSpPr>
          <p:cNvPr id="94210" name="Rectangle 2"/>
          <p:cNvSpPr>
            <a:spLocks noGrp="1" noChangeArrowheads="1"/>
          </p:cNvSpPr>
          <p:nvPr>
            <p:ph type="body" idx="1"/>
          </p:nvPr>
        </p:nvSpPr>
        <p:spPr>
          <a:xfrm>
            <a:off x="1435100" y="4625975"/>
            <a:ext cx="9102725" cy="2492375"/>
          </a:xfrm>
        </p:spPr>
        <p:txBody>
          <a:bodyPr lIns="126435" tIns="72248" rIns="126435" bIns="72248" anchor="t"/>
          <a:lstStyle/>
          <a:p>
            <a:endParaRPr lang="en-US"/>
          </a:p>
        </p:txBody>
      </p:sp>
      <p:pic>
        <p:nvPicPr>
          <p:cNvPr id="94211"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8038" y="-9728200"/>
            <a:ext cx="18070513" cy="255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4212" name="Rectangle 4"/>
          <p:cNvSpPr>
            <a:spLocks/>
          </p:cNvSpPr>
          <p:nvPr/>
        </p:nvSpPr>
        <p:spPr bwMode="auto">
          <a:xfrm>
            <a:off x="2814638" y="3822700"/>
            <a:ext cx="4506912" cy="3068638"/>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nchor="ctr"/>
          <a:lstStyle/>
          <a:p>
            <a:pPr defTabSz="1300163"/>
            <a:r>
              <a:rPr lang="en-US" sz="2500" dirty="0">
                <a:latin typeface="Helvetica" charset="0"/>
                <a:ea typeface="Helvetica" charset="0"/>
                <a:cs typeface="Helvetica" charset="0"/>
                <a:sym typeface="Helvetica" charset="0"/>
              </a:rPr>
              <a:t>At the bottom of the stairs turn right. Visit </a:t>
            </a:r>
            <a:r>
              <a:rPr lang="en-US" sz="2500" dirty="0" smtClean="0">
                <a:latin typeface="Helvetica" charset="0"/>
                <a:ea typeface="Helvetica" charset="0"/>
                <a:cs typeface="Helvetica" charset="0"/>
                <a:sym typeface="Helvetica" charset="0"/>
              </a:rPr>
              <a:t>a </a:t>
            </a:r>
            <a:r>
              <a:rPr lang="en-US" sz="2500" dirty="0" err="1" smtClean="0">
                <a:latin typeface="Helvetica" charset="0"/>
                <a:ea typeface="Helvetica" charset="0"/>
                <a:cs typeface="Helvetica" charset="0"/>
                <a:sym typeface="Helvetica" charset="0"/>
              </a:rPr>
              <a:t>Maths</a:t>
            </a:r>
            <a:r>
              <a:rPr lang="en-US" sz="2500" dirty="0" smtClean="0">
                <a:latin typeface="Helvetica" charset="0"/>
                <a:ea typeface="Helvetica" charset="0"/>
                <a:cs typeface="Helvetica" charset="0"/>
                <a:sym typeface="Helvetica" charset="0"/>
              </a:rPr>
              <a:t> Room. Point out L10 – </a:t>
            </a:r>
            <a:r>
              <a:rPr lang="en-US" sz="2500" dirty="0" smtClean="0">
                <a:latin typeface="Helvetica" charset="0"/>
                <a:ea typeface="Helvetica" charset="0"/>
                <a:cs typeface="Helvetica" charset="0"/>
                <a:sym typeface="Helvetica" charset="0"/>
              </a:rPr>
              <a:t>Pastoral Support Room before </a:t>
            </a:r>
            <a:r>
              <a:rPr lang="en-US" sz="2500" dirty="0">
                <a:latin typeface="Helvetica" charset="0"/>
                <a:ea typeface="Helvetica" charset="0"/>
                <a:cs typeface="Helvetica" charset="0"/>
                <a:sym typeface="Helvetica" charset="0"/>
              </a:rPr>
              <a:t>turning </a:t>
            </a:r>
            <a:r>
              <a:rPr lang="en-US" sz="2500" dirty="0" smtClean="0">
                <a:latin typeface="Helvetica" charset="0"/>
                <a:ea typeface="Helvetica" charset="0"/>
                <a:cs typeface="Helvetica" charset="0"/>
                <a:sym typeface="Helvetica" charset="0"/>
              </a:rPr>
              <a:t>left and walking toward M17.</a:t>
            </a:r>
            <a:endParaRPr lang="en-US" dirty="0"/>
          </a:p>
        </p:txBody>
      </p:sp>
      <p:sp>
        <p:nvSpPr>
          <p:cNvPr id="94213" name="AutoShape 5"/>
          <p:cNvSpPr>
            <a:spLocks/>
          </p:cNvSpPr>
          <p:nvPr/>
        </p:nvSpPr>
        <p:spPr bwMode="auto">
          <a:xfrm flipH="1" flipV="1">
            <a:off x="9372600" y="2439293"/>
            <a:ext cx="241300" cy="2149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388"/>
                </a:moveTo>
                <a:lnTo>
                  <a:pt x="5400" y="20388"/>
                </a:lnTo>
                <a:lnTo>
                  <a:pt x="5400" y="0"/>
                </a:lnTo>
                <a:lnTo>
                  <a:pt x="16199" y="0"/>
                </a:lnTo>
                <a:lnTo>
                  <a:pt x="16199" y="20388"/>
                </a:lnTo>
                <a:lnTo>
                  <a:pt x="21600" y="20388"/>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94215" name="Rectangle 7"/>
          <p:cNvSpPr>
            <a:spLocks/>
          </p:cNvSpPr>
          <p:nvPr/>
        </p:nvSpPr>
        <p:spPr bwMode="auto">
          <a:xfrm>
            <a:off x="7832725" y="2716560"/>
            <a:ext cx="3278188" cy="4300537"/>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94216" name="AutoShape 8"/>
          <p:cNvSpPr>
            <a:spLocks/>
          </p:cNvSpPr>
          <p:nvPr/>
        </p:nvSpPr>
        <p:spPr bwMode="auto">
          <a:xfrm rot="16200000" flipH="1">
            <a:off x="8857457" y="4177506"/>
            <a:ext cx="241300" cy="1023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055"/>
                </a:moveTo>
                <a:lnTo>
                  <a:pt x="5400" y="19055"/>
                </a:lnTo>
                <a:lnTo>
                  <a:pt x="5400" y="0"/>
                </a:lnTo>
                <a:lnTo>
                  <a:pt x="16199" y="0"/>
                </a:lnTo>
                <a:lnTo>
                  <a:pt x="16199" y="19055"/>
                </a:lnTo>
                <a:lnTo>
                  <a:pt x="21600" y="19055"/>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4" name="Rectangle 7"/>
          <p:cNvSpPr>
            <a:spLocks/>
          </p:cNvSpPr>
          <p:nvPr/>
        </p:nvSpPr>
        <p:spPr bwMode="auto">
          <a:xfrm>
            <a:off x="-2324099" y="91072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5" name="Rectangle 14">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2" name="AutoShape 8"/>
          <p:cNvSpPr>
            <a:spLocks/>
          </p:cNvSpPr>
          <p:nvPr/>
        </p:nvSpPr>
        <p:spPr bwMode="auto">
          <a:xfrm rot="5400000">
            <a:off x="6852875" y="500285"/>
            <a:ext cx="241300" cy="3852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055"/>
                </a:moveTo>
                <a:lnTo>
                  <a:pt x="5400" y="19055"/>
                </a:lnTo>
                <a:lnTo>
                  <a:pt x="5400" y="0"/>
                </a:lnTo>
                <a:lnTo>
                  <a:pt x="16199" y="0"/>
                </a:lnTo>
                <a:lnTo>
                  <a:pt x="16199" y="19055"/>
                </a:lnTo>
                <a:lnTo>
                  <a:pt x="21600" y="19055"/>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3" name="AutoShape 8"/>
          <p:cNvSpPr>
            <a:spLocks/>
          </p:cNvSpPr>
          <p:nvPr/>
        </p:nvSpPr>
        <p:spPr bwMode="auto">
          <a:xfrm rot="5400000">
            <a:off x="1212308" y="563766"/>
            <a:ext cx="241300" cy="3852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055"/>
                </a:moveTo>
                <a:lnTo>
                  <a:pt x="5400" y="19055"/>
                </a:lnTo>
                <a:lnTo>
                  <a:pt x="5400" y="0"/>
                </a:lnTo>
                <a:lnTo>
                  <a:pt x="16199" y="0"/>
                </a:lnTo>
                <a:lnTo>
                  <a:pt x="16199" y="19055"/>
                </a:lnTo>
                <a:lnTo>
                  <a:pt x="21600" y="19055"/>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649288" y="390525"/>
            <a:ext cx="11704637" cy="1625600"/>
          </a:xfrm>
        </p:spPr>
        <p:txBody>
          <a:bodyPr lIns="126435" tIns="72248" rIns="126435" bIns="72248"/>
          <a:lstStyle/>
          <a:p>
            <a:endParaRPr lang="en-US"/>
          </a:p>
        </p:txBody>
      </p:sp>
      <p:sp>
        <p:nvSpPr>
          <p:cNvPr id="11266" name="Rectangle 2"/>
          <p:cNvSpPr>
            <a:spLocks noGrp="1" noChangeArrowheads="1"/>
          </p:cNvSpPr>
          <p:nvPr>
            <p:ph type="body" idx="1"/>
          </p:nvPr>
        </p:nvSpPr>
        <p:spPr>
          <a:xfrm>
            <a:off x="649288" y="2274888"/>
            <a:ext cx="11704637" cy="6437312"/>
          </a:xfrm>
        </p:spPr>
        <p:txBody>
          <a:bodyPr lIns="126435" tIns="72248" rIns="126435" bIns="72248" anchor="t"/>
          <a:lstStyle/>
          <a:p>
            <a:endParaRPr lang="en-US"/>
          </a:p>
        </p:txBody>
      </p:sp>
      <p:pic>
        <p:nvPicPr>
          <p:cNvPr id="11267" name="Picture 3" descr="image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626225"/>
            <a:ext cx="15360650" cy="2172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8" name="AutoShape 4"/>
          <p:cNvSpPr>
            <a:spLocks/>
          </p:cNvSpPr>
          <p:nvPr/>
        </p:nvSpPr>
        <p:spPr bwMode="auto">
          <a:xfrm flipV="1">
            <a:off x="5170488" y="984250"/>
            <a:ext cx="204787" cy="7935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321"/>
                </a:moveTo>
                <a:lnTo>
                  <a:pt x="5399" y="21321"/>
                </a:lnTo>
                <a:lnTo>
                  <a:pt x="5399" y="0"/>
                </a:lnTo>
                <a:lnTo>
                  <a:pt x="16200" y="0"/>
                </a:lnTo>
                <a:lnTo>
                  <a:pt x="16200" y="21321"/>
                </a:lnTo>
                <a:lnTo>
                  <a:pt x="21600" y="21321"/>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0" name="Rectangle 9">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
        <p:nvSpPr>
          <p:cNvPr id="11" name="Rectangle 7"/>
          <p:cNvSpPr>
            <a:spLocks/>
          </p:cNvSpPr>
          <p:nvPr/>
        </p:nvSpPr>
        <p:spPr bwMode="auto">
          <a:xfrm>
            <a:off x="-2171699" y="92596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2" name="Rectangle 11">
            <a:hlinkClick r:id="rId3" action="ppaction://hlinksldjump"/>
          </p:cNvPr>
          <p:cNvSpPr/>
          <p:nvPr/>
        </p:nvSpPr>
        <p:spPr>
          <a:xfrm>
            <a:off x="152400" y="92596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
          <p:cNvSpPr>
            <a:spLocks noGrp="1" noChangeArrowheads="1"/>
          </p:cNvSpPr>
          <p:nvPr>
            <p:ph type="title"/>
          </p:nvPr>
        </p:nvSpPr>
        <p:spPr>
          <a:xfrm>
            <a:off x="-815975" y="10056813"/>
            <a:ext cx="11052175" cy="2090737"/>
          </a:xfrm>
        </p:spPr>
        <p:txBody>
          <a:bodyPr lIns="126435" tIns="72248" rIns="126435" bIns="72248"/>
          <a:lstStyle/>
          <a:p>
            <a:endParaRPr lang="en-US"/>
          </a:p>
        </p:txBody>
      </p:sp>
      <p:sp>
        <p:nvSpPr>
          <p:cNvPr id="96258" name="Rectangle 2"/>
          <p:cNvSpPr>
            <a:spLocks noGrp="1" noChangeArrowheads="1"/>
          </p:cNvSpPr>
          <p:nvPr>
            <p:ph type="body" idx="1"/>
          </p:nvPr>
        </p:nvSpPr>
        <p:spPr>
          <a:xfrm>
            <a:off x="157163" y="12553950"/>
            <a:ext cx="9102725" cy="2492375"/>
          </a:xfrm>
        </p:spPr>
        <p:txBody>
          <a:bodyPr lIns="126435" tIns="72248" rIns="126435" bIns="72248" anchor="t"/>
          <a:lstStyle/>
          <a:p>
            <a:endParaRPr lang="en-US"/>
          </a:p>
        </p:txBody>
      </p:sp>
      <p:pic>
        <p:nvPicPr>
          <p:cNvPr id="96259"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2288" y="-4237038"/>
            <a:ext cx="18070513" cy="255619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6260" name="Rectangle 4"/>
          <p:cNvSpPr>
            <a:spLocks/>
          </p:cNvSpPr>
          <p:nvPr/>
        </p:nvSpPr>
        <p:spPr bwMode="auto">
          <a:xfrm>
            <a:off x="6240463" y="6116638"/>
            <a:ext cx="2773362" cy="1524000"/>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96261" name="AutoShape 5"/>
          <p:cNvSpPr>
            <a:spLocks/>
          </p:cNvSpPr>
          <p:nvPr/>
        </p:nvSpPr>
        <p:spPr bwMode="auto">
          <a:xfrm rot="16200000" flipV="1">
            <a:off x="7524750" y="5899150"/>
            <a:ext cx="204788" cy="4148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066"/>
                </a:moveTo>
                <a:lnTo>
                  <a:pt x="5399" y="21066"/>
                </a:lnTo>
                <a:lnTo>
                  <a:pt x="5399" y="0"/>
                </a:lnTo>
                <a:lnTo>
                  <a:pt x="16200" y="0"/>
                </a:lnTo>
                <a:lnTo>
                  <a:pt x="16200" y="21066"/>
                </a:lnTo>
                <a:lnTo>
                  <a:pt x="21600" y="21066"/>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96262" name="Rectangle 6"/>
          <p:cNvSpPr>
            <a:spLocks/>
          </p:cNvSpPr>
          <p:nvPr/>
        </p:nvSpPr>
        <p:spPr bwMode="auto">
          <a:xfrm>
            <a:off x="4324350" y="4056063"/>
            <a:ext cx="6605588" cy="1392237"/>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defTabSz="1300163"/>
            <a:r>
              <a:rPr lang="en-US" sz="2500" dirty="0" smtClean="0">
                <a:latin typeface="Helvetica" charset="0"/>
                <a:ea typeface="Helvetica" charset="0"/>
                <a:cs typeface="Helvetica" charset="0"/>
                <a:sym typeface="Helvetica" charset="0"/>
              </a:rPr>
              <a:t>Point </a:t>
            </a:r>
            <a:r>
              <a:rPr lang="en-US" sz="2500" dirty="0">
                <a:latin typeface="Helvetica" charset="0"/>
                <a:ea typeface="Helvetica" charset="0"/>
                <a:cs typeface="Helvetica" charset="0"/>
                <a:sym typeface="Helvetica" charset="0"/>
              </a:rPr>
              <a:t>out the middle dining room and enter either M21 or M18 to </a:t>
            </a:r>
            <a:r>
              <a:rPr lang="en-US" sz="2500" dirty="0" smtClean="0">
                <a:latin typeface="Helvetica" charset="0"/>
                <a:ea typeface="Helvetica" charset="0"/>
                <a:cs typeface="Helvetica" charset="0"/>
                <a:sym typeface="Helvetica" charset="0"/>
              </a:rPr>
              <a:t>show the drama department.</a:t>
            </a:r>
            <a:endParaRPr lang="en-US" dirty="0"/>
          </a:p>
        </p:txBody>
      </p:sp>
      <p:sp>
        <p:nvSpPr>
          <p:cNvPr id="96263" name="Rectangle 7"/>
          <p:cNvSpPr>
            <a:spLocks/>
          </p:cNvSpPr>
          <p:nvPr/>
        </p:nvSpPr>
        <p:spPr bwMode="auto">
          <a:xfrm>
            <a:off x="6545263" y="8331200"/>
            <a:ext cx="2005012" cy="1422400"/>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3" name="Rectangle 7"/>
          <p:cNvSpPr>
            <a:spLocks/>
          </p:cNvSpPr>
          <p:nvPr/>
        </p:nvSpPr>
        <p:spPr bwMode="auto">
          <a:xfrm>
            <a:off x="-2324099" y="91072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4" name="Rectangle 13">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Grp="1" noChangeArrowheads="1"/>
          </p:cNvSpPr>
          <p:nvPr>
            <p:ph type="title"/>
          </p:nvPr>
        </p:nvSpPr>
        <p:spPr>
          <a:xfrm>
            <a:off x="974725" y="2374900"/>
            <a:ext cx="11053763" cy="2090738"/>
          </a:xfrm>
        </p:spPr>
        <p:txBody>
          <a:bodyPr lIns="126435" tIns="72248" rIns="126435" bIns="72248"/>
          <a:lstStyle/>
          <a:p>
            <a:endParaRPr lang="en-US"/>
          </a:p>
        </p:txBody>
      </p:sp>
      <p:sp>
        <p:nvSpPr>
          <p:cNvPr id="95234" name="Rectangle 2"/>
          <p:cNvSpPr>
            <a:spLocks noGrp="1" noChangeArrowheads="1"/>
          </p:cNvSpPr>
          <p:nvPr>
            <p:ph type="body" idx="1"/>
          </p:nvPr>
        </p:nvSpPr>
        <p:spPr>
          <a:xfrm>
            <a:off x="1949450" y="4872038"/>
            <a:ext cx="9104313" cy="2493962"/>
          </a:xfrm>
        </p:spPr>
        <p:txBody>
          <a:bodyPr lIns="126435" tIns="72248" rIns="126435" bIns="72248" anchor="t"/>
          <a:lstStyle/>
          <a:p>
            <a:endParaRPr lang="en-US"/>
          </a:p>
        </p:txBody>
      </p:sp>
      <p:pic>
        <p:nvPicPr>
          <p:cNvPr id="95235"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452792"/>
            <a:ext cx="18072100" cy="255619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5236" name="AutoShape 4"/>
          <p:cNvSpPr>
            <a:spLocks/>
          </p:cNvSpPr>
          <p:nvPr/>
        </p:nvSpPr>
        <p:spPr bwMode="auto">
          <a:xfrm rot="5400000">
            <a:off x="6437040" y="1432126"/>
            <a:ext cx="204787" cy="2662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769"/>
                </a:moveTo>
                <a:lnTo>
                  <a:pt x="5399" y="20769"/>
                </a:lnTo>
                <a:lnTo>
                  <a:pt x="5399" y="0"/>
                </a:lnTo>
                <a:lnTo>
                  <a:pt x="16200" y="0"/>
                </a:lnTo>
                <a:lnTo>
                  <a:pt x="16200" y="20769"/>
                </a:lnTo>
                <a:lnTo>
                  <a:pt x="21600" y="20769"/>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5" name="Rectangle 7"/>
          <p:cNvSpPr>
            <a:spLocks/>
          </p:cNvSpPr>
          <p:nvPr/>
        </p:nvSpPr>
        <p:spPr bwMode="auto">
          <a:xfrm>
            <a:off x="-2324099" y="91072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6" name="Rectangle 15">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
          <p:cNvSpPr>
            <a:spLocks noGrp="1" noChangeArrowheads="1"/>
          </p:cNvSpPr>
          <p:nvPr>
            <p:ph type="title"/>
          </p:nvPr>
        </p:nvSpPr>
        <p:spPr>
          <a:xfrm>
            <a:off x="-150813" y="3028950"/>
            <a:ext cx="11052176" cy="2090738"/>
          </a:xfrm>
        </p:spPr>
        <p:txBody>
          <a:bodyPr lIns="126435" tIns="72248" rIns="126435" bIns="72248"/>
          <a:lstStyle/>
          <a:p>
            <a:endParaRPr lang="en-US"/>
          </a:p>
        </p:txBody>
      </p:sp>
      <p:sp>
        <p:nvSpPr>
          <p:cNvPr id="97282" name="Rectangle 2"/>
          <p:cNvSpPr>
            <a:spLocks noGrp="1" noChangeArrowheads="1"/>
          </p:cNvSpPr>
          <p:nvPr>
            <p:ph type="body" idx="1"/>
          </p:nvPr>
        </p:nvSpPr>
        <p:spPr>
          <a:xfrm>
            <a:off x="823913" y="5526088"/>
            <a:ext cx="9102725" cy="2492375"/>
          </a:xfrm>
        </p:spPr>
        <p:txBody>
          <a:bodyPr lIns="126435" tIns="72248" rIns="126435" bIns="72248" anchor="t"/>
          <a:lstStyle/>
          <a:p>
            <a:endParaRPr lang="en-US"/>
          </a:p>
        </p:txBody>
      </p:sp>
      <p:pic>
        <p:nvPicPr>
          <p:cNvPr id="97283"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3888" y="-4851400"/>
            <a:ext cx="18070513" cy="255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7284" name="AutoShape 4"/>
          <p:cNvSpPr>
            <a:spLocks/>
          </p:cNvSpPr>
          <p:nvPr/>
        </p:nvSpPr>
        <p:spPr bwMode="auto">
          <a:xfrm flipV="1">
            <a:off x="2762250" y="4357688"/>
            <a:ext cx="204788" cy="2816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14"/>
                </a:moveTo>
                <a:lnTo>
                  <a:pt x="5399" y="20814"/>
                </a:lnTo>
                <a:lnTo>
                  <a:pt x="5399" y="0"/>
                </a:lnTo>
                <a:lnTo>
                  <a:pt x="16200" y="0"/>
                </a:lnTo>
                <a:lnTo>
                  <a:pt x="16200" y="20814"/>
                </a:lnTo>
                <a:lnTo>
                  <a:pt x="21600" y="20814"/>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97285" name="AutoShape 5"/>
          <p:cNvSpPr>
            <a:spLocks/>
          </p:cNvSpPr>
          <p:nvPr/>
        </p:nvSpPr>
        <p:spPr bwMode="auto">
          <a:xfrm rot="16200000" flipV="1">
            <a:off x="4427538" y="5710238"/>
            <a:ext cx="204787" cy="33289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935"/>
                </a:moveTo>
                <a:lnTo>
                  <a:pt x="5399" y="20935"/>
                </a:lnTo>
                <a:lnTo>
                  <a:pt x="5399" y="0"/>
                </a:lnTo>
                <a:lnTo>
                  <a:pt x="16200" y="0"/>
                </a:lnTo>
                <a:lnTo>
                  <a:pt x="16200" y="20935"/>
                </a:lnTo>
                <a:lnTo>
                  <a:pt x="21600" y="20935"/>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97286" name="Rectangle 6"/>
          <p:cNvSpPr>
            <a:spLocks/>
          </p:cNvSpPr>
          <p:nvPr/>
        </p:nvSpPr>
        <p:spPr bwMode="auto">
          <a:xfrm>
            <a:off x="1533525" y="4506913"/>
            <a:ext cx="1085850" cy="3175000"/>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97288" name="Rectangle 8"/>
          <p:cNvSpPr>
            <a:spLocks/>
          </p:cNvSpPr>
          <p:nvPr/>
        </p:nvSpPr>
        <p:spPr bwMode="auto">
          <a:xfrm>
            <a:off x="3805238" y="4568825"/>
            <a:ext cx="1838325" cy="931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defTabSz="1300163"/>
            <a:r>
              <a:rPr lang="en-US" sz="2500" b="1">
                <a:latin typeface="Helvetica" charset="0"/>
                <a:ea typeface="Helvetica" charset="0"/>
                <a:cs typeface="Helvetica" charset="0"/>
                <a:sym typeface="Helvetica" charset="0"/>
              </a:rPr>
              <a:t>Japanese</a:t>
            </a:r>
            <a:endParaRPr lang="en-US" sz="2500">
              <a:latin typeface="Helvetica" charset="0"/>
              <a:ea typeface="Helvetica" charset="0"/>
              <a:cs typeface="Helvetica" charset="0"/>
              <a:sym typeface="Helvetica" charset="0"/>
            </a:endParaRPr>
          </a:p>
          <a:p>
            <a:pPr defTabSz="1300163"/>
            <a:r>
              <a:rPr lang="en-US" sz="2500" b="1">
                <a:latin typeface="Helvetica" charset="0"/>
                <a:ea typeface="Helvetica" charset="0"/>
                <a:cs typeface="Helvetica" charset="0"/>
                <a:sym typeface="Helvetica" charset="0"/>
              </a:rPr>
              <a:t>Gardens</a:t>
            </a:r>
            <a:endParaRPr lang="en-US"/>
          </a:p>
        </p:txBody>
      </p:sp>
      <p:sp>
        <p:nvSpPr>
          <p:cNvPr id="97289" name="Rectangle 9"/>
          <p:cNvSpPr>
            <a:spLocks/>
          </p:cNvSpPr>
          <p:nvPr/>
        </p:nvSpPr>
        <p:spPr bwMode="auto">
          <a:xfrm>
            <a:off x="6620670" y="4705925"/>
            <a:ext cx="5326062" cy="1916332"/>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defTabSz="1300163"/>
            <a:r>
              <a:rPr lang="en-US" sz="2500" dirty="0">
                <a:latin typeface="Helvetica" charset="0"/>
                <a:ea typeface="Helvetica" charset="0"/>
                <a:cs typeface="Helvetica" charset="0"/>
                <a:sym typeface="Helvetica" charset="0"/>
              </a:rPr>
              <a:t>Re-trace steps towards the staff room and turn right onto the M corridor. Visit </a:t>
            </a:r>
            <a:r>
              <a:rPr lang="en-US" sz="2500" dirty="0" smtClean="0">
                <a:latin typeface="Helvetica" charset="0"/>
                <a:ea typeface="Helvetica" charset="0"/>
                <a:cs typeface="Helvetica" charset="0"/>
                <a:sym typeface="Helvetica" charset="0"/>
              </a:rPr>
              <a:t>a </a:t>
            </a:r>
            <a:r>
              <a:rPr lang="en-US" sz="2500" dirty="0" err="1" smtClean="0">
                <a:latin typeface="Helvetica" charset="0"/>
                <a:ea typeface="Helvetica" charset="0"/>
                <a:cs typeface="Helvetica" charset="0"/>
                <a:sym typeface="Helvetica" charset="0"/>
              </a:rPr>
              <a:t>Maths</a:t>
            </a:r>
            <a:r>
              <a:rPr lang="en-US" sz="2500" dirty="0" smtClean="0">
                <a:latin typeface="Helvetica" charset="0"/>
                <a:ea typeface="Helvetica" charset="0"/>
                <a:cs typeface="Helvetica" charset="0"/>
                <a:sym typeface="Helvetica" charset="0"/>
              </a:rPr>
              <a:t> </a:t>
            </a:r>
            <a:r>
              <a:rPr lang="en-US" sz="2500" dirty="0">
                <a:latin typeface="Helvetica" charset="0"/>
                <a:ea typeface="Helvetica" charset="0"/>
                <a:cs typeface="Helvetica" charset="0"/>
                <a:sym typeface="Helvetica" charset="0"/>
              </a:rPr>
              <a:t>room (M17, M16 or M15</a:t>
            </a:r>
            <a:r>
              <a:rPr lang="en-US" sz="2500" dirty="0" smtClean="0">
                <a:latin typeface="Helvetica" charset="0"/>
                <a:ea typeface="Helvetica" charset="0"/>
                <a:cs typeface="Helvetica" charset="0"/>
                <a:sym typeface="Helvetica" charset="0"/>
              </a:rPr>
              <a:t>).</a:t>
            </a:r>
            <a:endParaRPr lang="en-US" sz="2500" dirty="0">
              <a:latin typeface="Helvetica" charset="0"/>
              <a:ea typeface="Helvetica" charset="0"/>
              <a:cs typeface="Helvetica" charset="0"/>
              <a:sym typeface="Helvetica" charset="0"/>
            </a:endParaRPr>
          </a:p>
        </p:txBody>
      </p:sp>
      <p:sp>
        <p:nvSpPr>
          <p:cNvPr id="15" name="Rectangle 7"/>
          <p:cNvSpPr>
            <a:spLocks/>
          </p:cNvSpPr>
          <p:nvPr/>
        </p:nvSpPr>
        <p:spPr bwMode="auto">
          <a:xfrm>
            <a:off x="-2324099" y="91072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6" name="Rectangle 15">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Grp="1" noChangeArrowheads="1"/>
          </p:cNvSpPr>
          <p:nvPr>
            <p:ph type="title"/>
          </p:nvPr>
        </p:nvSpPr>
        <p:spPr>
          <a:xfrm>
            <a:off x="-153988" y="4852988"/>
            <a:ext cx="11052176" cy="2090737"/>
          </a:xfrm>
        </p:spPr>
        <p:txBody>
          <a:bodyPr lIns="126435" tIns="72248" rIns="126435" bIns="72248"/>
          <a:lstStyle/>
          <a:p>
            <a:endParaRPr lang="en-US"/>
          </a:p>
        </p:txBody>
      </p:sp>
      <p:sp>
        <p:nvSpPr>
          <p:cNvPr id="98306" name="Rectangle 2"/>
          <p:cNvSpPr>
            <a:spLocks noGrp="1" noChangeArrowheads="1"/>
          </p:cNvSpPr>
          <p:nvPr>
            <p:ph type="body" idx="1"/>
          </p:nvPr>
        </p:nvSpPr>
        <p:spPr>
          <a:xfrm>
            <a:off x="819150" y="7350125"/>
            <a:ext cx="9104313" cy="2492375"/>
          </a:xfrm>
        </p:spPr>
        <p:txBody>
          <a:bodyPr lIns="126435" tIns="72248" rIns="126435" bIns="72248" anchor="t"/>
          <a:lstStyle/>
          <a:p>
            <a:endParaRPr lang="en-US"/>
          </a:p>
        </p:txBody>
      </p:sp>
      <p:pic>
        <p:nvPicPr>
          <p:cNvPr id="98307"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8650" y="-3027363"/>
            <a:ext cx="18070513" cy="255619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8308" name="AutoShape 4"/>
          <p:cNvSpPr>
            <a:spLocks/>
          </p:cNvSpPr>
          <p:nvPr/>
        </p:nvSpPr>
        <p:spPr bwMode="auto">
          <a:xfrm flipV="1">
            <a:off x="2759075" y="4978400"/>
            <a:ext cx="204788" cy="184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399"/>
                </a:moveTo>
                <a:lnTo>
                  <a:pt x="5399" y="20399"/>
                </a:lnTo>
                <a:lnTo>
                  <a:pt x="5399" y="0"/>
                </a:lnTo>
                <a:lnTo>
                  <a:pt x="16200" y="0"/>
                </a:lnTo>
                <a:lnTo>
                  <a:pt x="16200" y="20399"/>
                </a:lnTo>
                <a:lnTo>
                  <a:pt x="21600" y="20399"/>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98309" name="Rectangle 5"/>
          <p:cNvSpPr>
            <a:spLocks/>
          </p:cNvSpPr>
          <p:nvPr/>
        </p:nvSpPr>
        <p:spPr bwMode="auto">
          <a:xfrm>
            <a:off x="4027488" y="3484563"/>
            <a:ext cx="2595562" cy="1587500"/>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98310" name="Rectangle 6"/>
          <p:cNvSpPr>
            <a:spLocks/>
          </p:cNvSpPr>
          <p:nvPr/>
        </p:nvSpPr>
        <p:spPr bwMode="auto">
          <a:xfrm>
            <a:off x="3802063" y="6392863"/>
            <a:ext cx="1838325" cy="931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defTabSz="1300163"/>
            <a:r>
              <a:rPr lang="en-US" sz="2500" b="1">
                <a:latin typeface="Helvetica" charset="0"/>
                <a:ea typeface="Helvetica" charset="0"/>
                <a:cs typeface="Helvetica" charset="0"/>
                <a:sym typeface="Helvetica" charset="0"/>
              </a:rPr>
              <a:t>Japanese</a:t>
            </a:r>
            <a:endParaRPr lang="en-US" sz="2500">
              <a:latin typeface="Helvetica" charset="0"/>
              <a:ea typeface="Helvetica" charset="0"/>
              <a:cs typeface="Helvetica" charset="0"/>
              <a:sym typeface="Helvetica" charset="0"/>
            </a:endParaRPr>
          </a:p>
          <a:p>
            <a:pPr defTabSz="1300163"/>
            <a:r>
              <a:rPr lang="en-US" sz="2500" b="1">
                <a:latin typeface="Helvetica" charset="0"/>
                <a:ea typeface="Helvetica" charset="0"/>
                <a:cs typeface="Helvetica" charset="0"/>
                <a:sym typeface="Helvetica" charset="0"/>
              </a:rPr>
              <a:t>Gardens</a:t>
            </a:r>
            <a:endParaRPr lang="en-US"/>
          </a:p>
        </p:txBody>
      </p:sp>
      <p:sp>
        <p:nvSpPr>
          <p:cNvPr id="98311" name="Rectangle 7"/>
          <p:cNvSpPr>
            <a:spLocks/>
          </p:cNvSpPr>
          <p:nvPr/>
        </p:nvSpPr>
        <p:spPr bwMode="auto">
          <a:xfrm>
            <a:off x="4027488" y="5478463"/>
            <a:ext cx="5324475" cy="2451100"/>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nchor="ctr"/>
          <a:lstStyle/>
          <a:p>
            <a:pPr defTabSz="1300163"/>
            <a:r>
              <a:rPr lang="en-US" sz="2500" dirty="0">
                <a:latin typeface="Helvetica" charset="0"/>
                <a:ea typeface="Helvetica" charset="0"/>
                <a:cs typeface="Helvetica" charset="0"/>
                <a:sym typeface="Helvetica" charset="0"/>
              </a:rPr>
              <a:t>Continue down the M corridor until you reach </a:t>
            </a:r>
            <a:r>
              <a:rPr lang="en-US" sz="2500" dirty="0" smtClean="0">
                <a:latin typeface="Helvetica" charset="0"/>
                <a:ea typeface="Helvetica" charset="0"/>
                <a:cs typeface="Helvetica" charset="0"/>
                <a:sym typeface="Helvetica" charset="0"/>
              </a:rPr>
              <a:t>DT2</a:t>
            </a:r>
            <a:r>
              <a:rPr lang="en-US" sz="2500" dirty="0">
                <a:latin typeface="Helvetica" charset="0"/>
                <a:ea typeface="Helvetica" charset="0"/>
                <a:cs typeface="Helvetica" charset="0"/>
                <a:sym typeface="Helvetica" charset="0"/>
              </a:rPr>
              <a:t>. Take visitors up the steps and show them </a:t>
            </a:r>
            <a:r>
              <a:rPr lang="en-US" sz="2500" dirty="0" smtClean="0">
                <a:latin typeface="Helvetica" charset="0"/>
                <a:ea typeface="Helvetica" charset="0"/>
                <a:cs typeface="Helvetica" charset="0"/>
                <a:sym typeface="Helvetica" charset="0"/>
              </a:rPr>
              <a:t>DT2. </a:t>
            </a:r>
            <a:endParaRPr lang="en-US" dirty="0"/>
          </a:p>
        </p:txBody>
      </p:sp>
      <p:sp>
        <p:nvSpPr>
          <p:cNvPr id="13" name="Rectangle 7"/>
          <p:cNvSpPr>
            <a:spLocks/>
          </p:cNvSpPr>
          <p:nvPr/>
        </p:nvSpPr>
        <p:spPr bwMode="auto">
          <a:xfrm>
            <a:off x="-2324099" y="91072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4" name="Rectangle 13">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Grp="1" noChangeArrowheads="1"/>
          </p:cNvSpPr>
          <p:nvPr>
            <p:ph type="title"/>
          </p:nvPr>
        </p:nvSpPr>
        <p:spPr>
          <a:xfrm>
            <a:off x="-153988" y="4852988"/>
            <a:ext cx="11052176" cy="2090737"/>
          </a:xfrm>
        </p:spPr>
        <p:txBody>
          <a:bodyPr lIns="126435" tIns="72248" rIns="126435" bIns="72248"/>
          <a:lstStyle/>
          <a:p>
            <a:endParaRPr lang="en-US"/>
          </a:p>
        </p:txBody>
      </p:sp>
      <p:sp>
        <p:nvSpPr>
          <p:cNvPr id="99330" name="Rectangle 2"/>
          <p:cNvSpPr>
            <a:spLocks noGrp="1" noChangeArrowheads="1"/>
          </p:cNvSpPr>
          <p:nvPr>
            <p:ph type="body" idx="1"/>
          </p:nvPr>
        </p:nvSpPr>
        <p:spPr>
          <a:xfrm>
            <a:off x="819150" y="7350125"/>
            <a:ext cx="9104313" cy="2492375"/>
          </a:xfrm>
        </p:spPr>
        <p:txBody>
          <a:bodyPr lIns="126435" tIns="72248" rIns="126435" bIns="72248" anchor="t"/>
          <a:lstStyle/>
          <a:p>
            <a:endParaRPr lang="en-US"/>
          </a:p>
        </p:txBody>
      </p:sp>
      <p:pic>
        <p:nvPicPr>
          <p:cNvPr id="99331"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847033" y="-2826248"/>
            <a:ext cx="18070513" cy="25561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9332" name="AutoShape 4"/>
          <p:cNvSpPr>
            <a:spLocks/>
          </p:cNvSpPr>
          <p:nvPr/>
        </p:nvSpPr>
        <p:spPr bwMode="auto">
          <a:xfrm flipV="1">
            <a:off x="2759075" y="1292225"/>
            <a:ext cx="204788" cy="3582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982"/>
                </a:moveTo>
                <a:lnTo>
                  <a:pt x="5399" y="20982"/>
                </a:lnTo>
                <a:lnTo>
                  <a:pt x="5399" y="0"/>
                </a:lnTo>
                <a:lnTo>
                  <a:pt x="16200" y="0"/>
                </a:lnTo>
                <a:lnTo>
                  <a:pt x="16200" y="20982"/>
                </a:lnTo>
                <a:lnTo>
                  <a:pt x="21600" y="20982"/>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99333" name="Rectangle 5"/>
          <p:cNvSpPr>
            <a:spLocks/>
          </p:cNvSpPr>
          <p:nvPr/>
        </p:nvSpPr>
        <p:spPr bwMode="auto">
          <a:xfrm>
            <a:off x="1243013" y="3268663"/>
            <a:ext cx="1433512" cy="2547937"/>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99334" name="Rectangle 6"/>
          <p:cNvSpPr>
            <a:spLocks/>
          </p:cNvSpPr>
          <p:nvPr/>
        </p:nvSpPr>
        <p:spPr bwMode="auto">
          <a:xfrm>
            <a:off x="3802063" y="6392863"/>
            <a:ext cx="1838325" cy="931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p>
            <a:pPr defTabSz="1300163"/>
            <a:r>
              <a:rPr lang="en-US" sz="2500" b="1">
                <a:latin typeface="Helvetica" charset="0"/>
                <a:ea typeface="Helvetica" charset="0"/>
                <a:cs typeface="Helvetica" charset="0"/>
                <a:sym typeface="Helvetica" charset="0"/>
              </a:rPr>
              <a:t>Japanese</a:t>
            </a:r>
            <a:endParaRPr lang="en-US" sz="2500">
              <a:latin typeface="Helvetica" charset="0"/>
              <a:ea typeface="Helvetica" charset="0"/>
              <a:cs typeface="Helvetica" charset="0"/>
              <a:sym typeface="Helvetica" charset="0"/>
            </a:endParaRPr>
          </a:p>
          <a:p>
            <a:pPr defTabSz="1300163"/>
            <a:r>
              <a:rPr lang="en-US" sz="2500" b="1">
                <a:latin typeface="Helvetica" charset="0"/>
                <a:ea typeface="Helvetica" charset="0"/>
                <a:cs typeface="Helvetica" charset="0"/>
                <a:sym typeface="Helvetica" charset="0"/>
              </a:rPr>
              <a:t>Gardens</a:t>
            </a:r>
            <a:endParaRPr lang="en-US"/>
          </a:p>
        </p:txBody>
      </p:sp>
      <p:sp>
        <p:nvSpPr>
          <p:cNvPr id="99335" name="Rectangle 7"/>
          <p:cNvSpPr>
            <a:spLocks/>
          </p:cNvSpPr>
          <p:nvPr/>
        </p:nvSpPr>
        <p:spPr bwMode="auto">
          <a:xfrm>
            <a:off x="3406056" y="5346591"/>
            <a:ext cx="5326063" cy="1785937"/>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lstStyle/>
          <a:p>
            <a:pPr algn="l" defTabSz="1300163"/>
            <a:r>
              <a:rPr lang="en-US" sz="2500" dirty="0">
                <a:latin typeface="Helvetica" charset="0"/>
                <a:ea typeface="Helvetica" charset="0"/>
                <a:cs typeface="Helvetica" charset="0"/>
                <a:sym typeface="Helvetica" charset="0"/>
              </a:rPr>
              <a:t>Continue up M corridor pointing out </a:t>
            </a:r>
            <a:r>
              <a:rPr lang="en-US" sz="2500" dirty="0" smtClean="0">
                <a:latin typeface="Helvetica" charset="0"/>
                <a:ea typeface="Helvetica" charset="0"/>
                <a:cs typeface="Helvetica" charset="0"/>
                <a:sym typeface="Helvetica" charset="0"/>
              </a:rPr>
              <a:t>School </a:t>
            </a:r>
            <a:r>
              <a:rPr lang="en-US" sz="2500" dirty="0" smtClean="0">
                <a:latin typeface="Helvetica" charset="0"/>
                <a:ea typeface="Helvetica" charset="0"/>
                <a:cs typeface="Helvetica" charset="0"/>
                <a:sym typeface="Helvetica" charset="0"/>
              </a:rPr>
              <a:t>Essentials M11</a:t>
            </a:r>
            <a:r>
              <a:rPr lang="en-US" sz="2500" dirty="0">
                <a:latin typeface="Helvetica" charset="0"/>
                <a:ea typeface="Helvetica" charset="0"/>
                <a:cs typeface="Helvetica" charset="0"/>
                <a:sym typeface="Helvetica" charset="0"/>
              </a:rPr>
              <a:t>. At the end of the corridor turn left in to A block. </a:t>
            </a:r>
            <a:endParaRPr lang="en-US" dirty="0"/>
          </a:p>
        </p:txBody>
      </p:sp>
      <p:sp>
        <p:nvSpPr>
          <p:cNvPr id="99336" name="AutoShape 8"/>
          <p:cNvSpPr>
            <a:spLocks/>
          </p:cNvSpPr>
          <p:nvPr/>
        </p:nvSpPr>
        <p:spPr bwMode="auto">
          <a:xfrm rot="16200000" flipV="1">
            <a:off x="1849438" y="531812"/>
            <a:ext cx="204788" cy="1331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938"/>
                </a:moveTo>
                <a:lnTo>
                  <a:pt x="5399" y="19938"/>
                </a:lnTo>
                <a:lnTo>
                  <a:pt x="5399" y="0"/>
                </a:lnTo>
                <a:lnTo>
                  <a:pt x="16200" y="0"/>
                </a:lnTo>
                <a:lnTo>
                  <a:pt x="16200" y="19938"/>
                </a:lnTo>
                <a:lnTo>
                  <a:pt x="21600" y="19938"/>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4" name="Rectangle 7"/>
          <p:cNvSpPr>
            <a:spLocks/>
          </p:cNvSpPr>
          <p:nvPr/>
        </p:nvSpPr>
        <p:spPr bwMode="auto">
          <a:xfrm>
            <a:off x="-2324099" y="91072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5" name="Rectangle 14">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p:cNvSpPr>
            <a:spLocks noGrp="1" noChangeArrowheads="1"/>
          </p:cNvSpPr>
          <p:nvPr>
            <p:ph type="title"/>
          </p:nvPr>
        </p:nvSpPr>
        <p:spPr>
          <a:xfrm>
            <a:off x="1281113" y="7004050"/>
            <a:ext cx="11055350" cy="2090738"/>
          </a:xfrm>
        </p:spPr>
        <p:txBody>
          <a:bodyPr lIns="126435" tIns="72248" rIns="126435" bIns="72248"/>
          <a:lstStyle/>
          <a:p>
            <a:endParaRPr lang="en-US"/>
          </a:p>
        </p:txBody>
      </p:sp>
      <p:sp>
        <p:nvSpPr>
          <p:cNvPr id="100354" name="Rectangle 2"/>
          <p:cNvSpPr>
            <a:spLocks noGrp="1" noChangeArrowheads="1"/>
          </p:cNvSpPr>
          <p:nvPr>
            <p:ph type="body" idx="1"/>
          </p:nvPr>
        </p:nvSpPr>
        <p:spPr>
          <a:xfrm>
            <a:off x="2257425" y="9501188"/>
            <a:ext cx="9102725" cy="2493962"/>
          </a:xfrm>
        </p:spPr>
        <p:txBody>
          <a:bodyPr lIns="126435" tIns="72248" rIns="126435" bIns="72248" anchor="t"/>
          <a:lstStyle/>
          <a:p>
            <a:endParaRPr lang="en-US"/>
          </a:p>
        </p:txBody>
      </p:sp>
      <p:pic>
        <p:nvPicPr>
          <p:cNvPr id="100355"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0375" y="-876300"/>
            <a:ext cx="18070513" cy="255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0356" name="AutoShape 4"/>
          <p:cNvSpPr>
            <a:spLocks/>
          </p:cNvSpPr>
          <p:nvPr/>
        </p:nvSpPr>
        <p:spPr bwMode="auto">
          <a:xfrm flipV="1">
            <a:off x="4178300" y="3470275"/>
            <a:ext cx="204788" cy="460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6799"/>
                </a:moveTo>
                <a:lnTo>
                  <a:pt x="5399" y="16799"/>
                </a:lnTo>
                <a:lnTo>
                  <a:pt x="5399" y="0"/>
                </a:lnTo>
                <a:lnTo>
                  <a:pt x="16200" y="0"/>
                </a:lnTo>
                <a:lnTo>
                  <a:pt x="16200" y="16799"/>
                </a:lnTo>
                <a:lnTo>
                  <a:pt x="21600" y="16799"/>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00357" name="Rectangle 5"/>
          <p:cNvSpPr>
            <a:spLocks/>
          </p:cNvSpPr>
          <p:nvPr/>
        </p:nvSpPr>
        <p:spPr bwMode="auto">
          <a:xfrm>
            <a:off x="500063" y="2343150"/>
            <a:ext cx="3236912" cy="1976438"/>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00358" name="AutoShape 6"/>
          <p:cNvSpPr>
            <a:spLocks/>
          </p:cNvSpPr>
          <p:nvPr/>
        </p:nvSpPr>
        <p:spPr bwMode="auto">
          <a:xfrm rot="16200000" flipV="1">
            <a:off x="2814638" y="2008188"/>
            <a:ext cx="204787" cy="2662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769"/>
                </a:moveTo>
                <a:lnTo>
                  <a:pt x="5399" y="20769"/>
                </a:lnTo>
                <a:lnTo>
                  <a:pt x="5399" y="0"/>
                </a:lnTo>
                <a:lnTo>
                  <a:pt x="16200" y="0"/>
                </a:lnTo>
                <a:lnTo>
                  <a:pt x="16200" y="20769"/>
                </a:lnTo>
                <a:lnTo>
                  <a:pt x="21600" y="20769"/>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00359" name="AutoShape 7"/>
          <p:cNvSpPr>
            <a:spLocks/>
          </p:cNvSpPr>
          <p:nvPr/>
        </p:nvSpPr>
        <p:spPr bwMode="auto">
          <a:xfrm rot="5400000" flipH="1" flipV="1">
            <a:off x="3247232" y="3653631"/>
            <a:ext cx="204788" cy="11271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6"/>
                </a:moveTo>
                <a:lnTo>
                  <a:pt x="5399" y="19636"/>
                </a:lnTo>
                <a:lnTo>
                  <a:pt x="5399" y="0"/>
                </a:lnTo>
                <a:lnTo>
                  <a:pt x="16200" y="0"/>
                </a:lnTo>
                <a:lnTo>
                  <a:pt x="16200" y="19636"/>
                </a:lnTo>
                <a:lnTo>
                  <a:pt x="21600" y="19636"/>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00360" name="Rectangle 8"/>
          <p:cNvSpPr>
            <a:spLocks/>
          </p:cNvSpPr>
          <p:nvPr/>
        </p:nvSpPr>
        <p:spPr bwMode="auto">
          <a:xfrm>
            <a:off x="4990232" y="3233573"/>
            <a:ext cx="4285505" cy="2134617"/>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nchor="ctr"/>
          <a:lstStyle/>
          <a:p>
            <a:pPr defTabSz="1300163"/>
            <a:r>
              <a:rPr lang="en-US" sz="2800" dirty="0">
                <a:latin typeface="Helvetica" charset="0"/>
                <a:ea typeface="Helvetica" charset="0"/>
                <a:cs typeface="Helvetica" charset="0"/>
                <a:sym typeface="Helvetica" charset="0"/>
              </a:rPr>
              <a:t> Take the visitors down </a:t>
            </a:r>
            <a:r>
              <a:rPr lang="en-US" sz="2800" dirty="0" smtClean="0">
                <a:latin typeface="Helvetica" charset="0"/>
                <a:ea typeface="Helvetica" charset="0"/>
                <a:cs typeface="Helvetica" charset="0"/>
                <a:sym typeface="Helvetica" charset="0"/>
              </a:rPr>
              <a:t>to</a:t>
            </a:r>
            <a:br>
              <a:rPr lang="en-US" sz="2800" dirty="0" smtClean="0">
                <a:latin typeface="Helvetica" charset="0"/>
                <a:ea typeface="Helvetica" charset="0"/>
                <a:cs typeface="Helvetica" charset="0"/>
                <a:sym typeface="Helvetica" charset="0"/>
              </a:rPr>
            </a:br>
            <a:r>
              <a:rPr lang="en-US" sz="2800" dirty="0" smtClean="0">
                <a:latin typeface="Helvetica" charset="0"/>
                <a:ea typeface="Helvetica" charset="0"/>
                <a:cs typeface="Helvetica" charset="0"/>
                <a:sym typeface="Helvetica" charset="0"/>
              </a:rPr>
              <a:t> </a:t>
            </a:r>
            <a:r>
              <a:rPr lang="en-US" sz="2800" dirty="0" smtClean="0">
                <a:latin typeface="Helvetica" charset="0"/>
                <a:ea typeface="Helvetica" charset="0"/>
                <a:cs typeface="Helvetica" charset="0"/>
                <a:sym typeface="Helvetica" charset="0"/>
              </a:rPr>
              <a:t>the new Art </a:t>
            </a:r>
            <a:r>
              <a:rPr lang="en-US" sz="2800" dirty="0" smtClean="0">
                <a:latin typeface="Helvetica" charset="0"/>
                <a:ea typeface="Helvetica" charset="0"/>
                <a:cs typeface="Helvetica" charset="0"/>
                <a:sym typeface="Helvetica" charset="0"/>
              </a:rPr>
              <a:t>Department</a:t>
            </a:r>
            <a:endParaRPr lang="en-US" sz="4000" dirty="0"/>
          </a:p>
        </p:txBody>
      </p:sp>
      <p:sp>
        <p:nvSpPr>
          <p:cNvPr id="14" name="Rectangle 7"/>
          <p:cNvSpPr>
            <a:spLocks/>
          </p:cNvSpPr>
          <p:nvPr/>
        </p:nvSpPr>
        <p:spPr bwMode="auto">
          <a:xfrm>
            <a:off x="-2324099" y="91072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5" name="Rectangle 14">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
          <p:cNvSpPr>
            <a:spLocks noGrp="1" noChangeArrowheads="1"/>
          </p:cNvSpPr>
          <p:nvPr>
            <p:ph type="title"/>
          </p:nvPr>
        </p:nvSpPr>
        <p:spPr>
          <a:xfrm>
            <a:off x="1281113" y="5999163"/>
            <a:ext cx="11055350" cy="2090737"/>
          </a:xfrm>
        </p:spPr>
        <p:txBody>
          <a:bodyPr lIns="126435" tIns="72248" rIns="126435" bIns="72248"/>
          <a:lstStyle/>
          <a:p>
            <a:endParaRPr lang="en-US"/>
          </a:p>
        </p:txBody>
      </p:sp>
      <p:sp>
        <p:nvSpPr>
          <p:cNvPr id="101378" name="Rectangle 2"/>
          <p:cNvSpPr>
            <a:spLocks noGrp="1" noChangeArrowheads="1"/>
          </p:cNvSpPr>
          <p:nvPr>
            <p:ph type="body" idx="1"/>
          </p:nvPr>
        </p:nvSpPr>
        <p:spPr>
          <a:xfrm>
            <a:off x="2257425" y="8496300"/>
            <a:ext cx="9102725" cy="2492375"/>
          </a:xfrm>
        </p:spPr>
        <p:txBody>
          <a:bodyPr lIns="126435" tIns="72248" rIns="126435" bIns="72248" anchor="t"/>
          <a:lstStyle/>
          <a:p>
            <a:endParaRPr lang="en-US"/>
          </a:p>
        </p:txBody>
      </p:sp>
      <p:pic>
        <p:nvPicPr>
          <p:cNvPr id="101379" name="Picture 3" descr="image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881188"/>
            <a:ext cx="18070513" cy="255619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1380" name="Rectangle 4"/>
          <p:cNvSpPr>
            <a:spLocks/>
          </p:cNvSpPr>
          <p:nvPr/>
        </p:nvSpPr>
        <p:spPr bwMode="auto">
          <a:xfrm>
            <a:off x="4178300" y="1447800"/>
            <a:ext cx="4986338" cy="1976438"/>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01381" name="AutoShape 5"/>
          <p:cNvSpPr>
            <a:spLocks/>
          </p:cNvSpPr>
          <p:nvPr/>
        </p:nvSpPr>
        <p:spPr bwMode="auto">
          <a:xfrm rot="5400000" flipH="1" flipV="1">
            <a:off x="4452938" y="-1044575"/>
            <a:ext cx="204788" cy="67579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272"/>
                </a:moveTo>
                <a:lnTo>
                  <a:pt x="5400" y="21272"/>
                </a:lnTo>
                <a:lnTo>
                  <a:pt x="5400" y="0"/>
                </a:lnTo>
                <a:lnTo>
                  <a:pt x="16200" y="0"/>
                </a:lnTo>
                <a:lnTo>
                  <a:pt x="16200" y="21272"/>
                </a:lnTo>
                <a:lnTo>
                  <a:pt x="21600" y="21272"/>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01382" name="Rectangle 6"/>
          <p:cNvSpPr>
            <a:spLocks/>
          </p:cNvSpPr>
          <p:nvPr/>
        </p:nvSpPr>
        <p:spPr bwMode="auto">
          <a:xfrm>
            <a:off x="1562100" y="3767138"/>
            <a:ext cx="6605588" cy="4935537"/>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nchor="ctr"/>
          <a:lstStyle/>
          <a:p>
            <a:pPr defTabSz="1300163"/>
            <a:r>
              <a:rPr lang="en-US" sz="2500" dirty="0">
                <a:latin typeface="Helvetica" charset="0"/>
                <a:ea typeface="Helvetica" charset="0"/>
                <a:cs typeface="Helvetica" charset="0"/>
                <a:sym typeface="Helvetica" charset="0"/>
              </a:rPr>
              <a:t> Turn around and point out DT5 &amp; DT6 (used </a:t>
            </a:r>
            <a:r>
              <a:rPr lang="en-US" sz="2500" dirty="0" smtClean="0">
                <a:latin typeface="Helvetica" charset="0"/>
                <a:ea typeface="Helvetica" charset="0"/>
                <a:cs typeface="Helvetica" charset="0"/>
                <a:sym typeface="Helvetica" charset="0"/>
              </a:rPr>
              <a:t>for </a:t>
            </a:r>
            <a:r>
              <a:rPr lang="en-US" sz="2500" dirty="0">
                <a:latin typeface="Helvetica" charset="0"/>
                <a:ea typeface="Helvetica" charset="0"/>
                <a:cs typeface="Helvetica" charset="0"/>
                <a:sym typeface="Helvetica" charset="0"/>
              </a:rPr>
              <a:t>Graphics) and point out DT3 used for Textiles. </a:t>
            </a:r>
          </a:p>
          <a:p>
            <a:pPr defTabSz="1300163"/>
            <a:r>
              <a:rPr lang="en-US" sz="2500" dirty="0">
                <a:latin typeface="Helvetica" charset="0"/>
                <a:ea typeface="Helvetica" charset="0"/>
                <a:cs typeface="Helvetica" charset="0"/>
                <a:sym typeface="Helvetica" charset="0"/>
              </a:rPr>
              <a:t> </a:t>
            </a:r>
          </a:p>
          <a:p>
            <a:pPr defTabSz="1300163"/>
            <a:r>
              <a:rPr lang="en-US" sz="2500" dirty="0">
                <a:latin typeface="Helvetica" charset="0"/>
                <a:ea typeface="Helvetica" charset="0"/>
                <a:cs typeface="Helvetica" charset="0"/>
                <a:sym typeface="Helvetica" charset="0"/>
              </a:rPr>
              <a:t>Walk through DT5/6/7 where Food and Textiles are taught.  </a:t>
            </a:r>
          </a:p>
          <a:p>
            <a:pPr defTabSz="1300163"/>
            <a:endParaRPr lang="en-US" sz="2500" dirty="0">
              <a:latin typeface="Helvetica" charset="0"/>
              <a:ea typeface="Helvetica" charset="0"/>
              <a:cs typeface="Helvetica" charset="0"/>
              <a:sym typeface="Helvetica" charset="0"/>
            </a:endParaRPr>
          </a:p>
          <a:p>
            <a:pPr defTabSz="1300163"/>
            <a:r>
              <a:rPr lang="en-US" sz="2500" u="sng" dirty="0">
                <a:latin typeface="Helvetica" charset="0"/>
                <a:ea typeface="Helvetica" charset="0"/>
                <a:cs typeface="Helvetica" charset="0"/>
                <a:sym typeface="Helvetica" charset="0"/>
              </a:rPr>
              <a:t>Exit</a:t>
            </a:r>
            <a:r>
              <a:rPr lang="en-US" sz="2500" dirty="0">
                <a:latin typeface="Helvetica" charset="0"/>
                <a:ea typeface="Helvetica" charset="0"/>
                <a:cs typeface="Helvetica" charset="0"/>
                <a:sym typeface="Helvetica" charset="0"/>
              </a:rPr>
              <a:t> Food Technology – DT8 on your left (A Level Food room) - do </a:t>
            </a:r>
            <a:r>
              <a:rPr lang="en-US" sz="2500" u="sng" dirty="0">
                <a:latin typeface="Helvetica" charset="0"/>
                <a:ea typeface="Helvetica" charset="0"/>
                <a:cs typeface="Helvetica" charset="0"/>
                <a:sym typeface="Helvetica" charset="0"/>
              </a:rPr>
              <a:t>not</a:t>
            </a:r>
            <a:r>
              <a:rPr lang="en-US" sz="2500" dirty="0">
                <a:latin typeface="Helvetica" charset="0"/>
                <a:ea typeface="Helvetica" charset="0"/>
                <a:cs typeface="Helvetica" charset="0"/>
                <a:sym typeface="Helvetica" charset="0"/>
              </a:rPr>
              <a:t> enter.  Turn right out of external door.</a:t>
            </a:r>
            <a:endParaRPr lang="en-US" sz="2800" dirty="0"/>
          </a:p>
        </p:txBody>
      </p:sp>
      <p:sp>
        <p:nvSpPr>
          <p:cNvPr id="101383" name="AutoShape 7"/>
          <p:cNvSpPr>
            <a:spLocks/>
          </p:cNvSpPr>
          <p:nvPr/>
        </p:nvSpPr>
        <p:spPr bwMode="auto">
          <a:xfrm>
            <a:off x="7962900" y="2270125"/>
            <a:ext cx="204788" cy="6651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276"/>
                </a:moveTo>
                <a:lnTo>
                  <a:pt x="5400" y="18276"/>
                </a:lnTo>
                <a:lnTo>
                  <a:pt x="5400" y="0"/>
                </a:lnTo>
                <a:lnTo>
                  <a:pt x="16199" y="0"/>
                </a:lnTo>
                <a:lnTo>
                  <a:pt x="16199" y="18276"/>
                </a:lnTo>
                <a:lnTo>
                  <a:pt x="21600" y="18276"/>
                </a:lnTo>
                <a:lnTo>
                  <a:pt x="10799"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3" name="Rectangle 7"/>
          <p:cNvSpPr>
            <a:spLocks/>
          </p:cNvSpPr>
          <p:nvPr/>
        </p:nvSpPr>
        <p:spPr bwMode="auto">
          <a:xfrm>
            <a:off x="-2324099" y="91072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4" name="Rectangle 13">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1"/>
          <p:cNvSpPr>
            <a:spLocks noGrp="1" noChangeArrowheads="1"/>
          </p:cNvSpPr>
          <p:nvPr>
            <p:ph type="title"/>
          </p:nvPr>
        </p:nvSpPr>
        <p:spPr>
          <a:xfrm>
            <a:off x="649288" y="390525"/>
            <a:ext cx="11704637" cy="1625600"/>
          </a:xfrm>
        </p:spPr>
        <p:txBody>
          <a:bodyPr lIns="126435" tIns="72248" rIns="126435" bIns="72248"/>
          <a:lstStyle/>
          <a:p>
            <a:endParaRPr lang="en-US"/>
          </a:p>
        </p:txBody>
      </p:sp>
      <p:sp>
        <p:nvSpPr>
          <p:cNvPr id="102402" name="Rectangle 2"/>
          <p:cNvSpPr>
            <a:spLocks noGrp="1" noChangeArrowheads="1"/>
          </p:cNvSpPr>
          <p:nvPr>
            <p:ph type="body" idx="1"/>
          </p:nvPr>
        </p:nvSpPr>
        <p:spPr>
          <a:xfrm>
            <a:off x="649288" y="2274888"/>
            <a:ext cx="11704637" cy="6437312"/>
          </a:xfrm>
        </p:spPr>
        <p:txBody>
          <a:bodyPr lIns="126435" tIns="72248" rIns="126435" bIns="72248" anchor="t"/>
          <a:lstStyle/>
          <a:p>
            <a:endParaRPr lang="en-US"/>
          </a:p>
        </p:txBody>
      </p:sp>
      <p:pic>
        <p:nvPicPr>
          <p:cNvPr id="102403" name="Picture 3" descr="image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42888"/>
            <a:ext cx="15360650" cy="2172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04" name="AutoShape 4"/>
          <p:cNvSpPr>
            <a:spLocks/>
          </p:cNvSpPr>
          <p:nvPr/>
        </p:nvSpPr>
        <p:spPr bwMode="auto">
          <a:xfrm>
            <a:off x="5170488" y="1803400"/>
            <a:ext cx="204787" cy="552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199"/>
                </a:moveTo>
                <a:lnTo>
                  <a:pt x="5399" y="21199"/>
                </a:lnTo>
                <a:lnTo>
                  <a:pt x="5399" y="0"/>
                </a:lnTo>
                <a:lnTo>
                  <a:pt x="16200" y="0"/>
                </a:lnTo>
                <a:lnTo>
                  <a:pt x="16200" y="21199"/>
                </a:lnTo>
                <a:lnTo>
                  <a:pt x="21600" y="21199"/>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02405" name="Rectangle 5"/>
          <p:cNvSpPr>
            <a:spLocks/>
          </p:cNvSpPr>
          <p:nvPr/>
        </p:nvSpPr>
        <p:spPr bwMode="auto">
          <a:xfrm>
            <a:off x="971550" y="677863"/>
            <a:ext cx="9728200" cy="2252662"/>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02406" name="Rectangle 6"/>
          <p:cNvSpPr>
            <a:spLocks/>
          </p:cNvSpPr>
          <p:nvPr/>
        </p:nvSpPr>
        <p:spPr bwMode="auto">
          <a:xfrm>
            <a:off x="5835650" y="4689475"/>
            <a:ext cx="6605588" cy="2643188"/>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nchor="ctr"/>
          <a:lstStyle/>
          <a:p>
            <a:pPr defTabSz="1300163"/>
            <a:r>
              <a:rPr lang="en-US" sz="2500" dirty="0">
                <a:latin typeface="Helvetica" charset="0"/>
                <a:ea typeface="Helvetica" charset="0"/>
                <a:cs typeface="Helvetica" charset="0"/>
                <a:sym typeface="Helvetica" charset="0"/>
              </a:rPr>
              <a:t>Visit a science room. </a:t>
            </a:r>
            <a:endParaRPr lang="en-US" sz="2500" dirty="0" smtClean="0">
              <a:latin typeface="Helvetica" charset="0"/>
              <a:ea typeface="Helvetica" charset="0"/>
              <a:cs typeface="Helvetica" charset="0"/>
              <a:sym typeface="Helvetica" charset="0"/>
            </a:endParaRPr>
          </a:p>
          <a:p>
            <a:pPr defTabSz="1300163"/>
            <a:endParaRPr lang="en-US" sz="2500" dirty="0">
              <a:latin typeface="Helvetica" charset="0"/>
              <a:ea typeface="Helvetica" charset="0"/>
              <a:cs typeface="Helvetica" charset="0"/>
              <a:sym typeface="Helvetica" charset="0"/>
            </a:endParaRPr>
          </a:p>
          <a:p>
            <a:pPr defTabSz="1300163"/>
            <a:r>
              <a:rPr lang="en-US" sz="2500" dirty="0">
                <a:latin typeface="Helvetica" charset="0"/>
                <a:ea typeface="Helvetica" charset="0"/>
                <a:cs typeface="Helvetica" charset="0"/>
                <a:sym typeface="Helvetica" charset="0"/>
              </a:rPr>
              <a:t>At the junction near S6 turn </a:t>
            </a:r>
            <a:r>
              <a:rPr lang="en-US" sz="2500" dirty="0" smtClean="0">
                <a:latin typeface="Helvetica" charset="0"/>
                <a:ea typeface="Helvetica" charset="0"/>
                <a:cs typeface="Helvetica" charset="0"/>
                <a:sym typeface="Helvetica" charset="0"/>
              </a:rPr>
              <a:t>left heading </a:t>
            </a:r>
            <a:r>
              <a:rPr lang="en-US" sz="2500" dirty="0">
                <a:latin typeface="Helvetica" charset="0"/>
                <a:ea typeface="Helvetica" charset="0"/>
                <a:cs typeface="Helvetica" charset="0"/>
                <a:sym typeface="Helvetica" charset="0"/>
              </a:rPr>
              <a:t>towards the library. </a:t>
            </a:r>
            <a:endParaRPr lang="en-US" dirty="0"/>
          </a:p>
        </p:txBody>
      </p:sp>
      <p:sp>
        <p:nvSpPr>
          <p:cNvPr id="102407" name="AutoShape 7"/>
          <p:cNvSpPr>
            <a:spLocks/>
          </p:cNvSpPr>
          <p:nvPr/>
        </p:nvSpPr>
        <p:spPr bwMode="auto">
          <a:xfrm rot="5400000">
            <a:off x="7243763" y="-166688"/>
            <a:ext cx="204788" cy="39417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038"/>
                </a:moveTo>
                <a:lnTo>
                  <a:pt x="5399" y="21038"/>
                </a:lnTo>
                <a:lnTo>
                  <a:pt x="5399" y="0"/>
                </a:lnTo>
                <a:lnTo>
                  <a:pt x="16200" y="0"/>
                </a:lnTo>
                <a:lnTo>
                  <a:pt x="16200" y="21038"/>
                </a:lnTo>
                <a:lnTo>
                  <a:pt x="21600" y="21038"/>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3" name="Rectangle 7"/>
          <p:cNvSpPr>
            <a:spLocks/>
          </p:cNvSpPr>
          <p:nvPr/>
        </p:nvSpPr>
        <p:spPr bwMode="auto">
          <a:xfrm>
            <a:off x="-2324099" y="91072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4" name="Rectangle 13">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
          <p:cNvSpPr>
            <a:spLocks noGrp="1" noChangeArrowheads="1"/>
          </p:cNvSpPr>
          <p:nvPr>
            <p:ph type="title"/>
          </p:nvPr>
        </p:nvSpPr>
        <p:spPr>
          <a:xfrm>
            <a:off x="649288" y="390525"/>
            <a:ext cx="11704637" cy="1625600"/>
          </a:xfrm>
        </p:spPr>
        <p:txBody>
          <a:bodyPr lIns="126435" tIns="72248" rIns="126435" bIns="72248"/>
          <a:lstStyle/>
          <a:p>
            <a:endParaRPr lang="en-US"/>
          </a:p>
        </p:txBody>
      </p:sp>
      <p:sp>
        <p:nvSpPr>
          <p:cNvPr id="103426" name="Rectangle 2"/>
          <p:cNvSpPr>
            <a:spLocks noGrp="1" noChangeArrowheads="1"/>
          </p:cNvSpPr>
          <p:nvPr>
            <p:ph type="body" idx="1"/>
          </p:nvPr>
        </p:nvSpPr>
        <p:spPr>
          <a:xfrm>
            <a:off x="649288" y="2274888"/>
            <a:ext cx="11704637" cy="6437312"/>
          </a:xfrm>
        </p:spPr>
        <p:txBody>
          <a:bodyPr lIns="126435" tIns="72248" rIns="126435" bIns="72248" anchor="t"/>
          <a:lstStyle/>
          <a:p>
            <a:endParaRPr lang="en-US"/>
          </a:p>
        </p:txBody>
      </p:sp>
      <p:pic>
        <p:nvPicPr>
          <p:cNvPr id="103427" name="Picture 3" descr="image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626225"/>
            <a:ext cx="15360650" cy="2172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428" name="AutoShape 4"/>
          <p:cNvSpPr>
            <a:spLocks/>
          </p:cNvSpPr>
          <p:nvPr/>
        </p:nvSpPr>
        <p:spPr bwMode="auto">
          <a:xfrm>
            <a:off x="5170488" y="984250"/>
            <a:ext cx="204787" cy="79359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321"/>
                </a:moveTo>
                <a:lnTo>
                  <a:pt x="5399" y="21321"/>
                </a:lnTo>
                <a:lnTo>
                  <a:pt x="5399" y="0"/>
                </a:lnTo>
                <a:lnTo>
                  <a:pt x="16200" y="0"/>
                </a:lnTo>
                <a:lnTo>
                  <a:pt x="16200" y="21321"/>
                </a:lnTo>
                <a:lnTo>
                  <a:pt x="21600" y="21321"/>
                </a:lnTo>
                <a:lnTo>
                  <a:pt x="10800" y="21600"/>
                </a:lnTo>
                <a:close/>
              </a:path>
            </a:pathLst>
          </a:custGeom>
          <a:solidFill>
            <a:srgbClr val="FFFF00"/>
          </a:solidFill>
          <a:ln w="36124"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03429" name="Rectangle 5"/>
          <p:cNvSpPr>
            <a:spLocks/>
          </p:cNvSpPr>
          <p:nvPr/>
        </p:nvSpPr>
        <p:spPr bwMode="auto">
          <a:xfrm>
            <a:off x="3746500" y="1906588"/>
            <a:ext cx="1219200" cy="7191375"/>
          </a:xfrm>
          <a:prstGeom prst="rect">
            <a:avLst/>
          </a:prstGeom>
          <a:solidFill>
            <a:srgbClr val="000000">
              <a:alpha val="0"/>
            </a:srgbClr>
          </a:solidFill>
          <a:ln w="108373" cap="flat" cmpd="sng">
            <a:solidFill>
              <a:srgbClr val="FFFF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03430" name="Rectangle 6"/>
          <p:cNvSpPr>
            <a:spLocks/>
          </p:cNvSpPr>
          <p:nvPr/>
        </p:nvSpPr>
        <p:spPr bwMode="auto">
          <a:xfrm>
            <a:off x="5835650" y="4689474"/>
            <a:ext cx="6605588" cy="1843509"/>
          </a:xfrm>
          <a:prstGeom prst="rect">
            <a:avLst/>
          </a:prstGeom>
          <a:solidFill>
            <a:srgbClr val="FFFF00"/>
          </a:solidFill>
          <a:ln w="108373"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8900" tIns="50800" rIns="88900" bIns="50800" anchor="ctr"/>
          <a:lstStyle/>
          <a:p>
            <a:pPr defTabSz="1300163"/>
            <a:r>
              <a:rPr lang="en-US" sz="2500" dirty="0">
                <a:latin typeface="Helvetica" charset="0"/>
                <a:ea typeface="Helvetica" charset="0"/>
                <a:cs typeface="Helvetica" charset="0"/>
                <a:sym typeface="Helvetica" charset="0"/>
              </a:rPr>
              <a:t>At top of stairs, visit IT rooms/library </a:t>
            </a:r>
            <a:r>
              <a:rPr lang="en-US" sz="2500" dirty="0" smtClean="0">
                <a:latin typeface="Helvetica" charset="0"/>
                <a:ea typeface="Helvetica" charset="0"/>
                <a:cs typeface="Helvetica" charset="0"/>
                <a:sym typeface="Helvetica" charset="0"/>
              </a:rPr>
              <a:t>and go down the stairs to main reception and make your way back to the Gym.</a:t>
            </a:r>
            <a:endParaRPr lang="en-US" dirty="0"/>
          </a:p>
        </p:txBody>
      </p:sp>
      <p:sp>
        <p:nvSpPr>
          <p:cNvPr id="12" name="Rectangle 7"/>
          <p:cNvSpPr>
            <a:spLocks/>
          </p:cNvSpPr>
          <p:nvPr/>
        </p:nvSpPr>
        <p:spPr bwMode="auto">
          <a:xfrm>
            <a:off x="-2324099" y="91072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3" name="Rectangle 12">
            <a:hlinkClick r:id="rId3"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
          <p:cNvSpPr>
            <a:spLocks noGrp="1" noChangeArrowheads="1"/>
          </p:cNvSpPr>
          <p:nvPr>
            <p:ph type="title"/>
          </p:nvPr>
        </p:nvSpPr>
        <p:spPr>
          <a:xfrm>
            <a:off x="-2316163" y="-9653588"/>
            <a:ext cx="11703051" cy="1625600"/>
          </a:xfrm>
        </p:spPr>
        <p:txBody>
          <a:bodyPr lIns="126435" tIns="72248" rIns="126435" bIns="72248"/>
          <a:lstStyle/>
          <a:p>
            <a:endParaRPr lang="en-US"/>
          </a:p>
        </p:txBody>
      </p:sp>
      <p:sp>
        <p:nvSpPr>
          <p:cNvPr id="104450" name="Rectangle 2"/>
          <p:cNvSpPr>
            <a:spLocks noGrp="1" noChangeArrowheads="1"/>
          </p:cNvSpPr>
          <p:nvPr>
            <p:ph type="body" idx="1"/>
          </p:nvPr>
        </p:nvSpPr>
        <p:spPr>
          <a:xfrm>
            <a:off x="-2316163" y="-7767638"/>
            <a:ext cx="11703051" cy="6435725"/>
          </a:xfrm>
        </p:spPr>
        <p:txBody>
          <a:bodyPr lIns="126435" tIns="72248" rIns="126435" bIns="72248" anchor="t"/>
          <a:lstStyle/>
          <a:p>
            <a:endParaRPr lang="en-US"/>
          </a:p>
        </p:txBody>
      </p:sp>
      <p:sp>
        <p:nvSpPr>
          <p:cNvPr id="104454" name="Rectangle 6"/>
          <p:cNvSpPr>
            <a:spLocks/>
          </p:cNvSpPr>
          <p:nvPr/>
        </p:nvSpPr>
        <p:spPr bwMode="auto">
          <a:xfrm>
            <a:off x="309712" y="412304"/>
            <a:ext cx="12313368" cy="8280919"/>
          </a:xfrm>
          <a:prstGeom prst="rect">
            <a:avLst/>
          </a:prstGeom>
          <a:solidFill>
            <a:schemeClr val="bg1"/>
          </a:solidFill>
          <a:ln w="108373" cap="flat" cmpd="sng">
            <a:solidFill>
              <a:srgbClr val="0072BC"/>
            </a:solidFill>
            <a:prstDash val="solid"/>
            <a:round/>
            <a:headEnd/>
            <a:tailEnd/>
          </a:ln>
          <a:effectLst/>
          <a:extLst/>
        </p:spPr>
        <p:txBody>
          <a:bodyPr lIns="88900" tIns="50800" rIns="88900" bIns="50800" anchor="ctr"/>
          <a:lstStyle/>
          <a:p>
            <a:pPr defTabSz="1300163"/>
            <a:r>
              <a:rPr lang="en-US" sz="16600" b="1" dirty="0" smtClean="0">
                <a:solidFill>
                  <a:srgbClr val="0072BC"/>
                </a:solidFill>
                <a:effectLst>
                  <a:outerShdw blurRad="38100" dist="38100" dir="2700000" algn="tl">
                    <a:srgbClr val="000000">
                      <a:alpha val="43137"/>
                    </a:srgbClr>
                  </a:outerShdw>
                </a:effectLst>
                <a:latin typeface="Myriad Pro" pitchFamily="34" charset="0"/>
                <a:ea typeface="Helvetica" charset="0"/>
                <a:cs typeface="Helvetica" charset="0"/>
                <a:sym typeface="Helvetica" charset="0"/>
              </a:rPr>
              <a:t>TOUR COMPLETE.</a:t>
            </a:r>
            <a:endParaRPr lang="en-US" sz="11500" b="1" dirty="0">
              <a:solidFill>
                <a:srgbClr val="0072BC"/>
              </a:solidFill>
              <a:effectLst>
                <a:outerShdw blurRad="38100" dist="38100" dir="2700000" algn="tl">
                  <a:srgbClr val="000000">
                    <a:alpha val="43137"/>
                  </a:srgbClr>
                </a:outerShdw>
              </a:effectLst>
              <a:latin typeface="Myriad Pro" pitchFamily="34" charset="0"/>
            </a:endParaRPr>
          </a:p>
        </p:txBody>
      </p:sp>
      <p:sp>
        <p:nvSpPr>
          <p:cNvPr id="12" name="Rectangle 7"/>
          <p:cNvSpPr>
            <a:spLocks/>
          </p:cNvSpPr>
          <p:nvPr/>
        </p:nvSpPr>
        <p:spPr bwMode="auto">
          <a:xfrm>
            <a:off x="-2324099" y="9107269"/>
            <a:ext cx="3791168" cy="717550"/>
          </a:xfrm>
          <a:prstGeom prst="rect">
            <a:avLst/>
          </a:prstGeom>
          <a:solidFill>
            <a:srgbClr val="FFFFFF"/>
          </a:solidFill>
          <a:ln w="36124"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GB"/>
          </a:p>
        </p:txBody>
      </p:sp>
      <p:sp>
        <p:nvSpPr>
          <p:cNvPr id="13" name="Rectangle 12">
            <a:hlinkClick r:id="rId2" action="ppaction://hlinksldjump"/>
          </p:cNvPr>
          <p:cNvSpPr/>
          <p:nvPr/>
        </p:nvSpPr>
        <p:spPr>
          <a:xfrm>
            <a:off x="0" y="9107269"/>
            <a:ext cx="1467068" cy="646331"/>
          </a:xfrm>
          <a:prstGeom prst="rect">
            <a:avLst/>
          </a:prstGeom>
          <a:noFill/>
        </p:spPr>
        <p:txBody>
          <a:bodyPr wrap="none" lIns="91440" tIns="45720" rIns="91440" bIns="45720">
            <a:spAutoFit/>
          </a:bodyPr>
          <a:lstStyle/>
          <a:p>
            <a:pPr algn="ctr"/>
            <a:r>
              <a:rPr lang="en-US" b="1" dirty="0" smtClean="0">
                <a:ln w="19050">
                  <a:solidFill>
                    <a:srgbClr val="0072BC"/>
                  </a:solidFill>
                  <a:prstDash val="solid"/>
                </a:ln>
                <a:solidFill>
                  <a:srgbClr val="0072BC"/>
                </a:solidFill>
                <a:effectLst>
                  <a:outerShdw blurRad="50000" dist="50800" dir="7500000" algn="tl">
                    <a:srgbClr val="000000">
                      <a:shade val="5000"/>
                      <a:alpha val="35000"/>
                    </a:srgbClr>
                  </a:outerShdw>
                </a:effectLst>
              </a:rPr>
              <a:t>Home</a:t>
            </a:r>
            <a:endParaRPr lang="en-US" b="1" cap="none" spc="0" dirty="0">
              <a:ln w="19050">
                <a:solidFill>
                  <a:srgbClr val="0072BC"/>
                </a:solidFill>
                <a:prstDash val="solid"/>
              </a:ln>
              <a:solidFill>
                <a:srgbClr val="0072BC"/>
              </a:solidFill>
              <a:effectLst>
                <a:outerShdw blurRad="50000" dist="50800" dir="7500000" algn="tl">
                  <a:srgbClr val="000000">
                    <a:shade val="5000"/>
                    <a:alpha val="35000"/>
                  </a:srgbClr>
                </a:outerShdw>
              </a:effectLst>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a:noFill/>
        </a:ln>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a:noFill/>
        </a:ln>
        <a:effectLst/>
        <a:extLst>
          <a:ext uri="{91240B29-F687-4F45-9708-019B960494DF}">
            <a14:hiddenLine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1523</TotalTime>
  <Words>2001</Words>
  <Application>Microsoft Office PowerPoint</Application>
  <PresentationFormat>Custom</PresentationFormat>
  <Paragraphs>359</Paragraphs>
  <Slides>100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100</vt:i4>
      </vt:variant>
    </vt:vector>
  </HeadingPairs>
  <TitlesOfParts>
    <vt:vector size="105" baseType="lpstr">
      <vt:lpstr>Helvetica</vt:lpstr>
      <vt:lpstr>Helvetica Light</vt:lpstr>
      <vt:lpstr>Myriad Pro</vt:lpstr>
      <vt:lpstr>Noteworthy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Bennett</dc:creator>
  <cp:lastModifiedBy>S. Bennett</cp:lastModifiedBy>
  <cp:revision>25</cp:revision>
  <dcterms:modified xsi:type="dcterms:W3CDTF">2016-09-20T11:47:08Z</dcterms:modified>
</cp:coreProperties>
</file>